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5"/>
  </p:sldMasterIdLst>
  <p:notesMasterIdLst>
    <p:notesMasterId r:id="rId29"/>
  </p:notesMasterIdLst>
  <p:sldIdLst>
    <p:sldId id="257" r:id="rId6"/>
    <p:sldId id="258" r:id="rId7"/>
    <p:sldId id="260" r:id="rId8"/>
    <p:sldId id="264" r:id="rId9"/>
    <p:sldId id="272" r:id="rId10"/>
    <p:sldId id="282" r:id="rId11"/>
    <p:sldId id="266" r:id="rId12"/>
    <p:sldId id="283" r:id="rId13"/>
    <p:sldId id="268" r:id="rId14"/>
    <p:sldId id="269" r:id="rId15"/>
    <p:sldId id="270" r:id="rId16"/>
    <p:sldId id="271" r:id="rId17"/>
    <p:sldId id="284" r:id="rId18"/>
    <p:sldId id="274" r:id="rId19"/>
    <p:sldId id="275" r:id="rId20"/>
    <p:sldId id="276" r:id="rId21"/>
    <p:sldId id="277" r:id="rId22"/>
    <p:sldId id="278" r:id="rId23"/>
    <p:sldId id="279" r:id="rId24"/>
    <p:sldId id="286" r:id="rId25"/>
    <p:sldId id="287" r:id="rId26"/>
    <p:sldId id="280" r:id="rId27"/>
    <p:sldId id="263"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C43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5455"/>
    <p:restoredTop sz="94694"/>
  </p:normalViewPr>
  <p:slideViewPr>
    <p:cSldViewPr snapToGrid="0">
      <p:cViewPr varScale="1">
        <p:scale>
          <a:sx n="121" d="100"/>
          <a:sy n="121" d="100"/>
        </p:scale>
        <p:origin x="102" y="53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theme" Target="theme/theme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presProps" Target="presProps.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F3CAC33-622D-A042-9402-11D5BE646DEF}" type="datetimeFigureOut">
              <a:rPr lang="en-AU" smtClean="0"/>
              <a:t>12/10/2026</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568E02C-8902-D841-A10A-606AE330B5DC}" type="slidenum">
              <a:rPr lang="en-AU" smtClean="0"/>
              <a:t>‹#›</a:t>
            </a:fld>
            <a:endParaRPr lang="en-AU"/>
          </a:p>
        </p:txBody>
      </p:sp>
    </p:spTree>
    <p:extLst>
      <p:ext uri="{BB962C8B-B14F-4D97-AF65-F5344CB8AC3E}">
        <p14:creationId xmlns:p14="http://schemas.microsoft.com/office/powerpoint/2010/main" val="41379810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Audit and Risk Committees play a critical role in supporting agency governance, risk management, internal controls and financial reporting.</a:t>
            </a:r>
          </a:p>
          <a:p>
            <a:endParaRPr lang="en-AU" dirty="0"/>
          </a:p>
          <a:p>
            <a:r>
              <a:rPr lang="en-AU" dirty="0"/>
              <a:t>From an external audit perspective, an effective internal audit function and an effective Audit and Risk Committee are important components of the overall control environment. They influence our assessment of governance arrangements, control risks and the amount and nature of audit work required.</a:t>
            </a:r>
          </a:p>
          <a:p>
            <a:endParaRPr lang="en-AU" dirty="0"/>
          </a:p>
          <a:p>
            <a:r>
              <a:rPr lang="en-AU" dirty="0"/>
              <a:t>Effective coordination between internal audit and the external auditor helps avoid unnecessary duplication and improves overall assurance coverage.</a:t>
            </a:r>
          </a:p>
          <a:p>
            <a:endParaRPr lang="en-AU" dirty="0"/>
          </a:p>
          <a:p>
            <a:r>
              <a:rPr lang="en-AU" dirty="0"/>
              <a:t>Today I will provide an overview of what we assess, how we engage with committees during the audit process, what we expect to see from a mature internal audit function, and some common findings and better practices observed across government agencies.</a:t>
            </a:r>
          </a:p>
          <a:p>
            <a:endParaRPr lang="en-AU" dirty="0"/>
          </a:p>
        </p:txBody>
      </p:sp>
      <p:sp>
        <p:nvSpPr>
          <p:cNvPr id="4" name="Slide Number Placeholder 3"/>
          <p:cNvSpPr>
            <a:spLocks noGrp="1"/>
          </p:cNvSpPr>
          <p:nvPr>
            <p:ph type="sldNum" sz="quarter" idx="5"/>
          </p:nvPr>
        </p:nvSpPr>
        <p:spPr/>
        <p:txBody>
          <a:bodyPr/>
          <a:lstStyle/>
          <a:p>
            <a:fld id="{5568E02C-8902-D841-A10A-606AE330B5DC}" type="slidenum">
              <a:rPr lang="en-AU" smtClean="0"/>
              <a:t>6</a:t>
            </a:fld>
            <a:endParaRPr lang="en-AU"/>
          </a:p>
        </p:txBody>
      </p:sp>
    </p:spTree>
    <p:extLst>
      <p:ext uri="{BB962C8B-B14F-4D97-AF65-F5344CB8AC3E}">
        <p14:creationId xmlns:p14="http://schemas.microsoft.com/office/powerpoint/2010/main" val="12666292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Some of the strongest committees across government demonstrate a proactive approach to governance rather than a compliance-focused approach. Some better practices observed by the Office from financial audit’s perspective include the following.</a:t>
            </a:r>
          </a:p>
          <a:p>
            <a:endParaRPr lang="en-AU" dirty="0"/>
          </a:p>
          <a:p>
            <a:r>
              <a:rPr lang="en-AU" dirty="0"/>
              <a:t>In-camera sessions with your agency’s engagement leader can allow unfiltered private discussions regarding management culture, governance concerns, audit quality and emerging risks.</a:t>
            </a:r>
          </a:p>
          <a:p>
            <a:r>
              <a:rPr lang="en-AU" dirty="0"/>
              <a:t>Regular meetings between the Audit Committee Chair and Audit Engagement Leader can assist with communication and help ensure emerging issues are identified early and addressed in a timely manner.</a:t>
            </a:r>
          </a:p>
          <a:p>
            <a:endParaRPr lang="en-AU" dirty="0"/>
          </a:p>
          <a:p>
            <a:r>
              <a:rPr lang="en-AU" dirty="0"/>
              <a:t>Audit Committees should take an active role in reviewing significant accounting estimates and judgements and ensuring these are appropriately supported and explained. </a:t>
            </a:r>
          </a:p>
          <a:p>
            <a:r>
              <a:rPr lang="en-AU" dirty="0"/>
              <a:t>A formal assessment of the internal audit function should be undertaken every 3 to 5 years to ensure it is effective.</a:t>
            </a:r>
          </a:p>
          <a:p>
            <a:endParaRPr lang="en-AU" dirty="0"/>
          </a:p>
          <a:p>
            <a:r>
              <a:rPr lang="en-AU" dirty="0"/>
              <a:t>A mature audit committee should also continuously evaluate both its own effectiveness and the effectiveness of the assurance functions it oversees.</a:t>
            </a:r>
          </a:p>
          <a:p>
            <a:endParaRPr lang="en-AU" dirty="0"/>
          </a:p>
        </p:txBody>
      </p:sp>
      <p:sp>
        <p:nvSpPr>
          <p:cNvPr id="4" name="Slide Number Placeholder 3"/>
          <p:cNvSpPr>
            <a:spLocks noGrp="1"/>
          </p:cNvSpPr>
          <p:nvPr>
            <p:ph type="sldNum" sz="quarter" idx="5"/>
          </p:nvPr>
        </p:nvSpPr>
        <p:spPr/>
        <p:txBody>
          <a:bodyPr/>
          <a:lstStyle/>
          <a:p>
            <a:fld id="{5568E02C-8902-D841-A10A-606AE330B5DC}" type="slidenum">
              <a:rPr lang="en-AU" smtClean="0"/>
              <a:t>7</a:t>
            </a:fld>
            <a:endParaRPr lang="en-AU"/>
          </a:p>
        </p:txBody>
      </p:sp>
    </p:spTree>
    <p:extLst>
      <p:ext uri="{BB962C8B-B14F-4D97-AF65-F5344CB8AC3E}">
        <p14:creationId xmlns:p14="http://schemas.microsoft.com/office/powerpoint/2010/main" val="3678331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The ACT Audit Office Terms of Engagement provide for Audit Office attendance at Audit Committee meetings as observers. </a:t>
            </a:r>
          </a:p>
          <a:p>
            <a:endParaRPr lang="en-AU" dirty="0"/>
          </a:p>
          <a:p>
            <a:r>
              <a:rPr lang="en-AU" dirty="0"/>
              <a:t>In practice, financial audit engagement leaders typically attend selected committee meetings during the audit cycle to provide an update on the progression of the audit, discuss significant risk areas, audit findings and key accounting matters.</a:t>
            </a:r>
          </a:p>
          <a:p>
            <a:endParaRPr lang="en-AU" dirty="0"/>
          </a:p>
          <a:p>
            <a:r>
              <a:rPr lang="en-AU" dirty="0"/>
              <a:t>Occasionally attendance at other agenda items can be valuable where those matters may affect governance arrangements, internal controls, fraud risks, major projects, new systems or significant organisational changes.</a:t>
            </a:r>
          </a:p>
          <a:p>
            <a:endParaRPr lang="en-AU" dirty="0"/>
          </a:p>
          <a:p>
            <a:r>
              <a:rPr lang="en-AU" dirty="0"/>
              <a:t>While engagement leaders may not always be able to provide a formal position on significant matters asked of them during meetings, they can often provide valuable insights on issues given their experience and involvement in auditing other entities and would be happy to assist with your queries where able to.</a:t>
            </a:r>
          </a:p>
          <a:p>
            <a:endParaRPr lang="en-AU" dirty="0"/>
          </a:p>
        </p:txBody>
      </p:sp>
      <p:sp>
        <p:nvSpPr>
          <p:cNvPr id="4" name="Slide Number Placeholder 3"/>
          <p:cNvSpPr>
            <a:spLocks noGrp="1"/>
          </p:cNvSpPr>
          <p:nvPr>
            <p:ph type="sldNum" sz="quarter" idx="5"/>
          </p:nvPr>
        </p:nvSpPr>
        <p:spPr/>
        <p:txBody>
          <a:bodyPr/>
          <a:lstStyle/>
          <a:p>
            <a:fld id="{5568E02C-8902-D841-A10A-606AE330B5DC}" type="slidenum">
              <a:rPr lang="en-AU" smtClean="0"/>
              <a:t>8</a:t>
            </a:fld>
            <a:endParaRPr lang="en-AU"/>
          </a:p>
        </p:txBody>
      </p:sp>
    </p:spTree>
    <p:extLst>
      <p:ext uri="{BB962C8B-B14F-4D97-AF65-F5344CB8AC3E}">
        <p14:creationId xmlns:p14="http://schemas.microsoft.com/office/powerpoint/2010/main" val="28854115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The Audit Office issues a number of different key documents to agencies during the financial audit process. To facilitate a smooth audit process, Audit Committees are encouraged to focus on a few key areas within these documents.</a:t>
            </a:r>
          </a:p>
          <a:p>
            <a:endParaRPr lang="en-AU" dirty="0"/>
          </a:p>
          <a:p>
            <a:r>
              <a:rPr lang="en-AU" dirty="0"/>
              <a:t>The Audit Strategy Document explains how the external audit will be performed, timing, key audit risks and the planned audit responses. Committees should focus on significant changes to reporting requirements and any new or significant audit risk areas (such as new or complex arrangements entered into during the year) and scrutinise their agency’s preparedness on these matters. As often the key to a smooth audit process is an agency’s preparation in relation to these matters.</a:t>
            </a:r>
          </a:p>
          <a:p>
            <a:endParaRPr lang="en-AU" dirty="0"/>
          </a:p>
          <a:p>
            <a:r>
              <a:rPr lang="en-AU" dirty="0"/>
              <a:t>The Interim and Final Audit Management Reports communicate significant findings identified during the audit in relation governance issues, control and reporting deficiencies. Committees should focus on recurring findings and root causes, overdue actions and challenging the appropriates of agency management comments.</a:t>
            </a:r>
          </a:p>
          <a:p>
            <a:endParaRPr lang="en-AU" dirty="0"/>
          </a:p>
          <a:p>
            <a:r>
              <a:rPr lang="en-AU" dirty="0"/>
              <a:t>The Audit Close Report communicates significant financial reporting matters required under auditing standards before the auditor's report is issued. Committees should focus less on technical accounting detail and more on understanding the underlying risks, management responses and implications for reporting and governance.</a:t>
            </a:r>
          </a:p>
          <a:p>
            <a:endParaRPr lang="en-AU" dirty="0"/>
          </a:p>
        </p:txBody>
      </p:sp>
      <p:sp>
        <p:nvSpPr>
          <p:cNvPr id="4" name="Slide Number Placeholder 3"/>
          <p:cNvSpPr>
            <a:spLocks noGrp="1"/>
          </p:cNvSpPr>
          <p:nvPr>
            <p:ph type="sldNum" sz="quarter" idx="5"/>
          </p:nvPr>
        </p:nvSpPr>
        <p:spPr/>
        <p:txBody>
          <a:bodyPr/>
          <a:lstStyle/>
          <a:p>
            <a:fld id="{5568E02C-8902-D841-A10A-606AE330B5DC}" type="slidenum">
              <a:rPr lang="en-AU" smtClean="0"/>
              <a:t>9</a:t>
            </a:fld>
            <a:endParaRPr lang="en-AU"/>
          </a:p>
        </p:txBody>
      </p:sp>
    </p:spTree>
    <p:extLst>
      <p:ext uri="{BB962C8B-B14F-4D97-AF65-F5344CB8AC3E}">
        <p14:creationId xmlns:p14="http://schemas.microsoft.com/office/powerpoint/2010/main" val="36364666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Examples from recent audits include out of date internal audit charters and charters or governance arrangements that failed to clearly address conflicts of interest. </a:t>
            </a:r>
          </a:p>
          <a:p>
            <a:endParaRPr lang="en-AU" dirty="0"/>
          </a:p>
          <a:p>
            <a:r>
              <a:rPr lang="en-AU" dirty="0"/>
              <a:t>From time to time we have also found that internal audit functions have failed to perform any quality assessments over their own work and operations.</a:t>
            </a:r>
          </a:p>
          <a:p>
            <a:endParaRPr lang="en-AU" dirty="0"/>
          </a:p>
        </p:txBody>
      </p:sp>
      <p:sp>
        <p:nvSpPr>
          <p:cNvPr id="4" name="Slide Number Placeholder 3"/>
          <p:cNvSpPr>
            <a:spLocks noGrp="1"/>
          </p:cNvSpPr>
          <p:nvPr>
            <p:ph type="sldNum" sz="quarter" idx="5"/>
          </p:nvPr>
        </p:nvSpPr>
        <p:spPr/>
        <p:txBody>
          <a:bodyPr/>
          <a:lstStyle/>
          <a:p>
            <a:fld id="{5568E02C-8902-D841-A10A-606AE330B5DC}" type="slidenum">
              <a:rPr lang="en-AU" smtClean="0"/>
              <a:t>10</a:t>
            </a:fld>
            <a:endParaRPr lang="en-AU"/>
          </a:p>
        </p:txBody>
      </p:sp>
    </p:spTree>
    <p:extLst>
      <p:ext uri="{BB962C8B-B14F-4D97-AF65-F5344CB8AC3E}">
        <p14:creationId xmlns:p14="http://schemas.microsoft.com/office/powerpoint/2010/main" val="38308416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Under </a:t>
            </a:r>
            <a:r>
              <a:rPr lang="en-AU" b="1" dirty="0"/>
              <a:t>ASA 315 Identifying and Assessing the Risks of Material Misstatement</a:t>
            </a:r>
            <a:r>
              <a:rPr lang="en-AU" dirty="0"/>
              <a:t>, if an entity has an internal audit function, the external auditor is required to obtain an understanding of that function as part of understanding the entity's system of internal control and assessing risks of material misstatement.</a:t>
            </a:r>
          </a:p>
          <a:p>
            <a:endParaRPr lang="en-AU" dirty="0"/>
          </a:p>
          <a:p>
            <a:r>
              <a:rPr lang="en-AU" dirty="0"/>
              <a:t>ASA 315 also specifically requires the auditor, during risk assessment procedures, to make enquiries of appropriate individuals within the internal audit function (if it exists) because they may have information relevant to identifying risks of material misstatement, including fraud risks.</a:t>
            </a:r>
          </a:p>
          <a:p>
            <a:endParaRPr lang="en-AU" dirty="0"/>
          </a:p>
          <a:p>
            <a:r>
              <a:rPr lang="en-AU" b="0" dirty="0"/>
              <a:t>And</a:t>
            </a:r>
            <a:r>
              <a:rPr lang="en-AU" b="1" dirty="0"/>
              <a:t> ASA 610 Using the Work of Internal Auditors </a:t>
            </a:r>
            <a:r>
              <a:rPr lang="en-AU" dirty="0"/>
              <a:t>deals with whether, and to what extent, the external auditor can use internal audit's work in performing the audit.</a:t>
            </a:r>
          </a:p>
          <a:p>
            <a:endParaRPr lang="en-AU" dirty="0"/>
          </a:p>
        </p:txBody>
      </p:sp>
      <p:sp>
        <p:nvSpPr>
          <p:cNvPr id="4" name="Slide Number Placeholder 3"/>
          <p:cNvSpPr>
            <a:spLocks noGrp="1"/>
          </p:cNvSpPr>
          <p:nvPr>
            <p:ph type="sldNum" sz="quarter" idx="5"/>
          </p:nvPr>
        </p:nvSpPr>
        <p:spPr/>
        <p:txBody>
          <a:bodyPr/>
          <a:lstStyle/>
          <a:p>
            <a:fld id="{5568E02C-8902-D841-A10A-606AE330B5DC}" type="slidenum">
              <a:rPr lang="en-AU" smtClean="0"/>
              <a:t>11</a:t>
            </a:fld>
            <a:endParaRPr lang="en-AU"/>
          </a:p>
        </p:txBody>
      </p:sp>
    </p:spTree>
    <p:extLst>
      <p:ext uri="{BB962C8B-B14F-4D97-AF65-F5344CB8AC3E}">
        <p14:creationId xmlns:p14="http://schemas.microsoft.com/office/powerpoint/2010/main" val="33173954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When assessing internal audit, we focus on whether it is positioned to provide quality and objective independent assurance and whether the function operates in a manner consistent with the ACT Government Framework for Internal Audit Committees and Function, relevant Institute of Internal Auditors standards and better practice.</a:t>
            </a:r>
          </a:p>
          <a:p>
            <a:endParaRPr lang="en-AU" dirty="0"/>
          </a:p>
          <a:p>
            <a:r>
              <a:rPr lang="en-AU" dirty="0"/>
              <a:t>Recent ACT Audit Office findings have often related to weaknesses in internal audit charters, unclear accountability arrangements and inadequate safeguards where officers responsible for operational activities also coordinate internal audit activities. </a:t>
            </a:r>
          </a:p>
          <a:p>
            <a:endParaRPr lang="en-AU" dirty="0"/>
          </a:p>
        </p:txBody>
      </p:sp>
      <p:sp>
        <p:nvSpPr>
          <p:cNvPr id="4" name="Slide Number Placeholder 3"/>
          <p:cNvSpPr>
            <a:spLocks noGrp="1"/>
          </p:cNvSpPr>
          <p:nvPr>
            <p:ph type="sldNum" sz="quarter" idx="5"/>
          </p:nvPr>
        </p:nvSpPr>
        <p:spPr/>
        <p:txBody>
          <a:bodyPr/>
          <a:lstStyle/>
          <a:p>
            <a:fld id="{5568E02C-8902-D841-A10A-606AE330B5DC}" type="slidenum">
              <a:rPr lang="en-AU" smtClean="0"/>
              <a:t>12</a:t>
            </a:fld>
            <a:endParaRPr lang="en-AU"/>
          </a:p>
        </p:txBody>
      </p:sp>
    </p:spTree>
    <p:extLst>
      <p:ext uri="{BB962C8B-B14F-4D97-AF65-F5344CB8AC3E}">
        <p14:creationId xmlns:p14="http://schemas.microsoft.com/office/powerpoint/2010/main" val="39934353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Australian Auditing Standard ASA 610 permits the Audit Office to use the work of internal audit in certain circumstances, where the internal audit function has been assessed as independent, effective and reliable. However, responsibility for the audit opinion remains solely with the Audit Office.</a:t>
            </a:r>
          </a:p>
          <a:p>
            <a:endParaRPr lang="en-AU" dirty="0"/>
          </a:p>
          <a:p>
            <a:r>
              <a:rPr lang="en-AU" dirty="0"/>
              <a:t>In practice, reliance is relatively rare. This is because there are differing audit objectives, timing issues (as it needs to align with the relevant F/S reporting period), differences in sampling methodologies and sample sizes, insufficient audit documentation and concerns about independence or objectivity.</a:t>
            </a:r>
          </a:p>
          <a:p>
            <a:endParaRPr lang="en-AU" dirty="0"/>
          </a:p>
          <a:p>
            <a:r>
              <a:rPr lang="en-AU" dirty="0"/>
              <a:t>Even when reliance is possible, external auditors are required to test some of the internal audit work before placing reliance on it and often the effort required to validate the work significantly reduces the efficiency benefits.</a:t>
            </a:r>
          </a:p>
          <a:p>
            <a:endParaRPr lang="en-AU" dirty="0"/>
          </a:p>
          <a:p>
            <a:r>
              <a:rPr lang="en-AU" dirty="0"/>
              <a:t>Therefore, agencies should not assume that a strong internal audit function will necessarily reduce external audit effort.</a:t>
            </a:r>
          </a:p>
          <a:p>
            <a:endParaRPr lang="en-AU" dirty="0"/>
          </a:p>
        </p:txBody>
      </p:sp>
      <p:sp>
        <p:nvSpPr>
          <p:cNvPr id="4" name="Slide Number Placeholder 3"/>
          <p:cNvSpPr>
            <a:spLocks noGrp="1"/>
          </p:cNvSpPr>
          <p:nvPr>
            <p:ph type="sldNum" sz="quarter" idx="5"/>
          </p:nvPr>
        </p:nvSpPr>
        <p:spPr/>
        <p:txBody>
          <a:bodyPr/>
          <a:lstStyle/>
          <a:p>
            <a:fld id="{5568E02C-8902-D841-A10A-606AE330B5DC}" type="slidenum">
              <a:rPr lang="en-AU" smtClean="0"/>
              <a:t>13</a:t>
            </a:fld>
            <a:endParaRPr lang="en-AU"/>
          </a:p>
        </p:txBody>
      </p:sp>
    </p:spTree>
    <p:extLst>
      <p:ext uri="{BB962C8B-B14F-4D97-AF65-F5344CB8AC3E}">
        <p14:creationId xmlns:p14="http://schemas.microsoft.com/office/powerpoint/2010/main" val="321736189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65B514D-9408-C78A-48DF-358F8FE04653}"/>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2965174"/>
            <a:ext cx="11852194" cy="3395159"/>
          </a:xfrm>
          <a:prstGeom prst="rect">
            <a:avLst/>
          </a:prstGeom>
        </p:spPr>
      </p:pic>
      <p:sp>
        <p:nvSpPr>
          <p:cNvPr id="14" name="Rectangle 13">
            <a:extLst>
              <a:ext uri="{FF2B5EF4-FFF2-40B4-BE49-F238E27FC236}">
                <a16:creationId xmlns:a16="http://schemas.microsoft.com/office/drawing/2014/main" id="{CF7D245D-F96A-DE0A-6597-8F6A37B8A1D0}"/>
              </a:ext>
            </a:extLst>
          </p:cNvPr>
          <p:cNvSpPr/>
          <p:nvPr userDrawn="1"/>
        </p:nvSpPr>
        <p:spPr>
          <a:xfrm>
            <a:off x="0" y="1307690"/>
            <a:ext cx="11852194" cy="1661652"/>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6" name="Rectangle 15">
            <a:extLst>
              <a:ext uri="{FF2B5EF4-FFF2-40B4-BE49-F238E27FC236}">
                <a16:creationId xmlns:a16="http://schemas.microsoft.com/office/drawing/2014/main" id="{A95B100B-9B57-F363-A003-46E71263DB99}"/>
              </a:ext>
            </a:extLst>
          </p:cNvPr>
          <p:cNvSpPr/>
          <p:nvPr userDrawn="1"/>
        </p:nvSpPr>
        <p:spPr>
          <a:xfrm>
            <a:off x="1" y="2614376"/>
            <a:ext cx="11852194" cy="360000"/>
          </a:xfrm>
          <a:prstGeom prst="rect">
            <a:avLst/>
          </a:prstGeom>
          <a:gradFill>
            <a:gsLst>
              <a:gs pos="43000">
                <a:srgbClr val="F2C43B"/>
              </a:gs>
              <a:gs pos="84000">
                <a:schemeClr val="accent1"/>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2" name="Title 1">
            <a:extLst>
              <a:ext uri="{FF2B5EF4-FFF2-40B4-BE49-F238E27FC236}">
                <a16:creationId xmlns:a16="http://schemas.microsoft.com/office/drawing/2014/main" id="{B007B618-40B1-DEA6-D205-B277D1F4A9FE}"/>
              </a:ext>
            </a:extLst>
          </p:cNvPr>
          <p:cNvSpPr>
            <a:spLocks noGrp="1"/>
          </p:cNvSpPr>
          <p:nvPr>
            <p:ph type="ctrTitle"/>
          </p:nvPr>
        </p:nvSpPr>
        <p:spPr>
          <a:xfrm>
            <a:off x="714989" y="1618943"/>
            <a:ext cx="7613228" cy="332399"/>
          </a:xfrm>
        </p:spPr>
        <p:txBody>
          <a:bodyPr wrap="square" lIns="0" tIns="0" rIns="0" bIns="0" anchor="b">
            <a:spAutoFit/>
          </a:bodyPr>
          <a:lstStyle>
            <a:lvl1pPr algn="l">
              <a:defRPr sz="2400" b="1">
                <a:solidFill>
                  <a:schemeClr val="bg1"/>
                </a:solidFill>
              </a:defRPr>
            </a:lvl1pPr>
          </a:lstStyle>
          <a:p>
            <a:r>
              <a:rPr lang="en-US"/>
              <a:t>Click to edit Master title style</a:t>
            </a:r>
            <a:endParaRPr lang="en-AU" dirty="0"/>
          </a:p>
        </p:txBody>
      </p:sp>
      <p:sp>
        <p:nvSpPr>
          <p:cNvPr id="3" name="Subtitle 2">
            <a:extLst>
              <a:ext uri="{FF2B5EF4-FFF2-40B4-BE49-F238E27FC236}">
                <a16:creationId xmlns:a16="http://schemas.microsoft.com/office/drawing/2014/main" id="{33E6DE9C-F8B6-98BD-D613-35B8E007AC57}"/>
              </a:ext>
            </a:extLst>
          </p:cNvPr>
          <p:cNvSpPr>
            <a:spLocks noGrp="1"/>
          </p:cNvSpPr>
          <p:nvPr>
            <p:ph type="subTitle" idx="1"/>
          </p:nvPr>
        </p:nvSpPr>
        <p:spPr>
          <a:xfrm>
            <a:off x="714989" y="2082484"/>
            <a:ext cx="4611600" cy="249299"/>
          </a:xfrm>
        </p:spPr>
        <p:txBody>
          <a:bodyPr wrap="square" lIns="0" tIns="0" rIns="0" bIns="0">
            <a:spAutoFit/>
          </a:bodyPr>
          <a:lstStyle>
            <a:lvl1pPr marL="0" indent="0" algn="l">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AU" dirty="0"/>
          </a:p>
        </p:txBody>
      </p:sp>
      <p:sp>
        <p:nvSpPr>
          <p:cNvPr id="18" name="Freeform 17">
            <a:extLst>
              <a:ext uri="{FF2B5EF4-FFF2-40B4-BE49-F238E27FC236}">
                <a16:creationId xmlns:a16="http://schemas.microsoft.com/office/drawing/2014/main" id="{9A36E3D7-5CDB-91D2-2CAE-D4AF4A3C6FEB}"/>
              </a:ext>
            </a:extLst>
          </p:cNvPr>
          <p:cNvSpPr/>
          <p:nvPr/>
        </p:nvSpPr>
        <p:spPr>
          <a:xfrm>
            <a:off x="738789" y="360928"/>
            <a:ext cx="423880" cy="531635"/>
          </a:xfrm>
          <a:custGeom>
            <a:avLst/>
            <a:gdLst>
              <a:gd name="connsiteX0" fmla="*/ 389738 w 423880"/>
              <a:gd name="connsiteY0" fmla="*/ 80 h 531635"/>
              <a:gd name="connsiteX1" fmla="*/ 316225 w 423880"/>
              <a:gd name="connsiteY1" fmla="*/ 80 h 531635"/>
              <a:gd name="connsiteX2" fmla="*/ 284719 w 423880"/>
              <a:gd name="connsiteY2" fmla="*/ 23191 h 531635"/>
              <a:gd name="connsiteX3" fmla="*/ 152861 w 423880"/>
              <a:gd name="connsiteY3" fmla="*/ 258924 h 531635"/>
              <a:gd name="connsiteX4" fmla="*/ 0 w 423880"/>
              <a:gd name="connsiteY4" fmla="*/ 531635 h 531635"/>
              <a:gd name="connsiteX5" fmla="*/ 106186 w 423880"/>
              <a:gd name="connsiteY5" fmla="*/ 531635 h 531635"/>
              <a:gd name="connsiteX6" fmla="*/ 137692 w 423880"/>
              <a:gd name="connsiteY6" fmla="*/ 508524 h 531635"/>
              <a:gd name="connsiteX7" fmla="*/ 408408 w 423880"/>
              <a:gd name="connsiteY7" fmla="*/ 23191 h 531635"/>
              <a:gd name="connsiteX8" fmla="*/ 390905 w 423880"/>
              <a:gd name="connsiteY8" fmla="*/ 80 h 531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3880" h="531635">
                <a:moveTo>
                  <a:pt x="389738" y="80"/>
                </a:moveTo>
                <a:lnTo>
                  <a:pt x="316225" y="80"/>
                </a:lnTo>
                <a:cubicBezTo>
                  <a:pt x="302222" y="80"/>
                  <a:pt x="292887" y="8169"/>
                  <a:pt x="284719" y="23191"/>
                </a:cubicBezTo>
                <a:cubicBezTo>
                  <a:pt x="281218" y="30124"/>
                  <a:pt x="217040" y="143369"/>
                  <a:pt x="152861" y="258924"/>
                </a:cubicBezTo>
                <a:lnTo>
                  <a:pt x="0" y="531635"/>
                </a:lnTo>
                <a:lnTo>
                  <a:pt x="106186" y="531635"/>
                </a:lnTo>
                <a:cubicBezTo>
                  <a:pt x="120189" y="531635"/>
                  <a:pt x="129524" y="521235"/>
                  <a:pt x="137692" y="508524"/>
                </a:cubicBezTo>
                <a:cubicBezTo>
                  <a:pt x="144693" y="495813"/>
                  <a:pt x="408408" y="23191"/>
                  <a:pt x="408408" y="23191"/>
                </a:cubicBezTo>
                <a:cubicBezTo>
                  <a:pt x="411909" y="10480"/>
                  <a:pt x="450416" y="-1076"/>
                  <a:pt x="390905" y="80"/>
                </a:cubicBezTo>
              </a:path>
            </a:pathLst>
          </a:custGeom>
          <a:solidFill>
            <a:srgbClr val="083FA3"/>
          </a:solidFill>
          <a:ln w="11659" cap="flat">
            <a:noFill/>
            <a:prstDash val="solid"/>
            <a:miter/>
          </a:ln>
        </p:spPr>
        <p:txBody>
          <a:bodyPr rtlCol="0" anchor="ctr"/>
          <a:lstStyle/>
          <a:p>
            <a:endParaRPr lang="en-AU"/>
          </a:p>
        </p:txBody>
      </p:sp>
      <p:sp>
        <p:nvSpPr>
          <p:cNvPr id="19" name="Freeform 18">
            <a:extLst>
              <a:ext uri="{FF2B5EF4-FFF2-40B4-BE49-F238E27FC236}">
                <a16:creationId xmlns:a16="http://schemas.microsoft.com/office/drawing/2014/main" id="{203494B1-ECB4-4BB6-97F9-37927166122D}"/>
              </a:ext>
            </a:extLst>
          </p:cNvPr>
          <p:cNvSpPr/>
          <p:nvPr/>
        </p:nvSpPr>
        <p:spPr>
          <a:xfrm>
            <a:off x="682779" y="493897"/>
            <a:ext cx="604444" cy="284266"/>
          </a:xfrm>
          <a:custGeom>
            <a:avLst/>
            <a:gdLst>
              <a:gd name="connsiteX0" fmla="*/ 604444 w 604444"/>
              <a:gd name="connsiteY0" fmla="*/ 0 h 284266"/>
              <a:gd name="connsiteX1" fmla="*/ 565937 w 604444"/>
              <a:gd name="connsiteY1" fmla="*/ 61244 h 284266"/>
              <a:gd name="connsiteX2" fmla="*/ 0 w 604444"/>
              <a:gd name="connsiteY2" fmla="*/ 284267 h 284266"/>
              <a:gd name="connsiteX3" fmla="*/ 100352 w 604444"/>
              <a:gd name="connsiteY3" fmla="*/ 243822 h 284266"/>
              <a:gd name="connsiteX4" fmla="*/ 604444 w 604444"/>
              <a:gd name="connsiteY4" fmla="*/ 0 h 2842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4444" h="284266">
                <a:moveTo>
                  <a:pt x="604444" y="0"/>
                </a:moveTo>
                <a:cubicBezTo>
                  <a:pt x="596276" y="13867"/>
                  <a:pt x="575272" y="45067"/>
                  <a:pt x="565937" y="61244"/>
                </a:cubicBezTo>
                <a:cubicBezTo>
                  <a:pt x="522762" y="134044"/>
                  <a:pt x="390905" y="283111"/>
                  <a:pt x="0" y="284267"/>
                </a:cubicBezTo>
                <a:cubicBezTo>
                  <a:pt x="36173" y="277333"/>
                  <a:pt x="66512" y="247289"/>
                  <a:pt x="100352" y="243822"/>
                </a:cubicBezTo>
                <a:cubicBezTo>
                  <a:pt x="439914" y="212622"/>
                  <a:pt x="593942" y="6933"/>
                  <a:pt x="604444" y="0"/>
                </a:cubicBezTo>
              </a:path>
            </a:pathLst>
          </a:custGeom>
          <a:solidFill>
            <a:srgbClr val="F2C43B"/>
          </a:solidFill>
          <a:ln w="11659" cap="flat">
            <a:noFill/>
            <a:prstDash val="solid"/>
            <a:miter/>
          </a:ln>
        </p:spPr>
        <p:txBody>
          <a:bodyPr rtlCol="0" anchor="ctr"/>
          <a:lstStyle/>
          <a:p>
            <a:endParaRPr lang="en-AU"/>
          </a:p>
        </p:txBody>
      </p:sp>
      <p:sp>
        <p:nvSpPr>
          <p:cNvPr id="20" name="Freeform 19">
            <a:extLst>
              <a:ext uri="{FF2B5EF4-FFF2-40B4-BE49-F238E27FC236}">
                <a16:creationId xmlns:a16="http://schemas.microsoft.com/office/drawing/2014/main" id="{CAB2510F-FA7B-A205-8941-EC89733F9546}"/>
              </a:ext>
            </a:extLst>
          </p:cNvPr>
          <p:cNvSpPr/>
          <p:nvPr/>
        </p:nvSpPr>
        <p:spPr>
          <a:xfrm>
            <a:off x="1142529" y="361008"/>
            <a:ext cx="35006" cy="531555"/>
          </a:xfrm>
          <a:custGeom>
            <a:avLst/>
            <a:gdLst>
              <a:gd name="connsiteX0" fmla="*/ 0 w 35006"/>
              <a:gd name="connsiteY0" fmla="*/ 0 h 531555"/>
              <a:gd name="connsiteX1" fmla="*/ 0 w 35006"/>
              <a:gd name="connsiteY1" fmla="*/ 525778 h 531555"/>
              <a:gd name="connsiteX2" fmla="*/ 5834 w 35006"/>
              <a:gd name="connsiteY2" fmla="*/ 531556 h 531555"/>
              <a:gd name="connsiteX3" fmla="*/ 35006 w 35006"/>
              <a:gd name="connsiteY3" fmla="*/ 531556 h 531555"/>
              <a:gd name="connsiteX4" fmla="*/ 35006 w 35006"/>
              <a:gd name="connsiteY4" fmla="*/ 0 h 531555"/>
              <a:gd name="connsiteX5" fmla="*/ 0 w 35006"/>
              <a:gd name="connsiteY5" fmla="*/ 0 h 531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006" h="531555">
                <a:moveTo>
                  <a:pt x="0" y="0"/>
                </a:moveTo>
                <a:lnTo>
                  <a:pt x="0" y="525778"/>
                </a:lnTo>
                <a:cubicBezTo>
                  <a:pt x="0" y="529244"/>
                  <a:pt x="2334" y="531556"/>
                  <a:pt x="5834" y="531556"/>
                </a:cubicBezTo>
                <a:lnTo>
                  <a:pt x="35006" y="531556"/>
                </a:lnTo>
                <a:lnTo>
                  <a:pt x="35006" y="0"/>
                </a:lnTo>
                <a:lnTo>
                  <a:pt x="0" y="0"/>
                </a:lnTo>
                <a:close/>
              </a:path>
            </a:pathLst>
          </a:custGeom>
          <a:solidFill>
            <a:srgbClr val="083FA3"/>
          </a:solidFill>
          <a:ln w="11659" cap="flat">
            <a:noFill/>
            <a:prstDash val="solid"/>
            <a:miter/>
          </a:ln>
        </p:spPr>
        <p:txBody>
          <a:bodyPr rtlCol="0" anchor="ctr"/>
          <a:lstStyle/>
          <a:p>
            <a:endParaRPr lang="en-AU"/>
          </a:p>
        </p:txBody>
      </p:sp>
      <p:sp>
        <p:nvSpPr>
          <p:cNvPr id="36" name="Freeform 35">
            <a:extLst>
              <a:ext uri="{FF2B5EF4-FFF2-40B4-BE49-F238E27FC236}">
                <a16:creationId xmlns:a16="http://schemas.microsoft.com/office/drawing/2014/main" id="{E6D2931E-7885-5130-9C14-0D5C5C9197D3}"/>
              </a:ext>
            </a:extLst>
          </p:cNvPr>
          <p:cNvSpPr/>
          <p:nvPr/>
        </p:nvSpPr>
        <p:spPr>
          <a:xfrm>
            <a:off x="1282555" y="567852"/>
            <a:ext cx="480755" cy="204534"/>
          </a:xfrm>
          <a:custGeom>
            <a:avLst/>
            <a:gdLst>
              <a:gd name="connsiteX0" fmla="*/ 95684 w 480755"/>
              <a:gd name="connsiteY0" fmla="*/ 64711 h 204534"/>
              <a:gd name="connsiteX1" fmla="*/ 65345 w 480755"/>
              <a:gd name="connsiteY1" fmla="*/ 129422 h 204534"/>
              <a:gd name="connsiteX2" fmla="*/ 123689 w 480755"/>
              <a:gd name="connsiteY2" fmla="*/ 129422 h 204534"/>
              <a:gd name="connsiteX3" fmla="*/ 364067 w 480755"/>
              <a:gd name="connsiteY3" fmla="*/ 11556 h 204534"/>
              <a:gd name="connsiteX4" fmla="*/ 480755 w 480755"/>
              <a:gd name="connsiteY4" fmla="*/ 11556 h 204534"/>
              <a:gd name="connsiteX5" fmla="*/ 480755 w 480755"/>
              <a:gd name="connsiteY5" fmla="*/ 39289 h 204534"/>
              <a:gd name="connsiteX6" fmla="*/ 436414 w 480755"/>
              <a:gd name="connsiteY6" fmla="*/ 39289 h 204534"/>
              <a:gd name="connsiteX7" fmla="*/ 436414 w 480755"/>
              <a:gd name="connsiteY7" fmla="*/ 202223 h 204534"/>
              <a:gd name="connsiteX8" fmla="*/ 407242 w 480755"/>
              <a:gd name="connsiteY8" fmla="*/ 202223 h 204534"/>
              <a:gd name="connsiteX9" fmla="*/ 407242 w 480755"/>
              <a:gd name="connsiteY9" fmla="*/ 39289 h 204534"/>
              <a:gd name="connsiteX10" fmla="*/ 364067 w 480755"/>
              <a:gd name="connsiteY10" fmla="*/ 39289 h 204534"/>
              <a:gd name="connsiteX11" fmla="*/ 292888 w 480755"/>
              <a:gd name="connsiteY11" fmla="*/ 6934 h 204534"/>
              <a:gd name="connsiteX12" fmla="*/ 343063 w 480755"/>
              <a:gd name="connsiteY12" fmla="*/ 20801 h 204534"/>
              <a:gd name="connsiteX13" fmla="*/ 343063 w 480755"/>
              <a:gd name="connsiteY13" fmla="*/ 21956 h 204534"/>
              <a:gd name="connsiteX14" fmla="*/ 343063 w 480755"/>
              <a:gd name="connsiteY14" fmla="*/ 55467 h 204534"/>
              <a:gd name="connsiteX15" fmla="*/ 290554 w 480755"/>
              <a:gd name="connsiteY15" fmla="*/ 34667 h 204534"/>
              <a:gd name="connsiteX16" fmla="*/ 240378 w 480755"/>
              <a:gd name="connsiteY16" fmla="*/ 55467 h 204534"/>
              <a:gd name="connsiteX17" fmla="*/ 220541 w 480755"/>
              <a:gd name="connsiteY17" fmla="*/ 106312 h 204534"/>
              <a:gd name="connsiteX18" fmla="*/ 240378 w 480755"/>
              <a:gd name="connsiteY18" fmla="*/ 157156 h 204534"/>
              <a:gd name="connsiteX19" fmla="*/ 290554 w 480755"/>
              <a:gd name="connsiteY19" fmla="*/ 177956 h 204534"/>
              <a:gd name="connsiteX20" fmla="*/ 316225 w 480755"/>
              <a:gd name="connsiteY20" fmla="*/ 173334 h 204534"/>
              <a:gd name="connsiteX21" fmla="*/ 329061 w 480755"/>
              <a:gd name="connsiteY21" fmla="*/ 166401 h 204534"/>
              <a:gd name="connsiteX22" fmla="*/ 343063 w 480755"/>
              <a:gd name="connsiteY22" fmla="*/ 156001 h 204534"/>
              <a:gd name="connsiteX23" fmla="*/ 343063 w 480755"/>
              <a:gd name="connsiteY23" fmla="*/ 190667 h 204534"/>
              <a:gd name="connsiteX24" fmla="*/ 290554 w 480755"/>
              <a:gd name="connsiteY24" fmla="*/ 204534 h 204534"/>
              <a:gd name="connsiteX25" fmla="*/ 220541 w 480755"/>
              <a:gd name="connsiteY25" fmla="*/ 175645 h 204534"/>
              <a:gd name="connsiteX26" fmla="*/ 191369 w 480755"/>
              <a:gd name="connsiteY26" fmla="*/ 106312 h 204534"/>
              <a:gd name="connsiteX27" fmla="*/ 215873 w 480755"/>
              <a:gd name="connsiteY27" fmla="*/ 41601 h 204534"/>
              <a:gd name="connsiteX28" fmla="*/ 292888 w 480755"/>
              <a:gd name="connsiteY28" fmla="*/ 6934 h 204534"/>
              <a:gd name="connsiteX29" fmla="*/ 94517 w 480755"/>
              <a:gd name="connsiteY29" fmla="*/ 0 h 204534"/>
              <a:gd name="connsiteX30" fmla="*/ 186701 w 480755"/>
              <a:gd name="connsiteY30" fmla="*/ 202222 h 204534"/>
              <a:gd name="connsiteX31" fmla="*/ 155195 w 480755"/>
              <a:gd name="connsiteY31" fmla="*/ 202222 h 204534"/>
              <a:gd name="connsiteX32" fmla="*/ 135358 w 480755"/>
              <a:gd name="connsiteY32" fmla="*/ 156000 h 204534"/>
              <a:gd name="connsiteX33" fmla="*/ 52510 w 480755"/>
              <a:gd name="connsiteY33" fmla="*/ 156000 h 204534"/>
              <a:gd name="connsiteX34" fmla="*/ 31506 w 480755"/>
              <a:gd name="connsiteY34" fmla="*/ 202222 h 204534"/>
              <a:gd name="connsiteX35" fmla="*/ 0 w 480755"/>
              <a:gd name="connsiteY35" fmla="*/ 202222 h 204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80755" h="204534">
                <a:moveTo>
                  <a:pt x="95684" y="64711"/>
                </a:moveTo>
                <a:lnTo>
                  <a:pt x="65345" y="129422"/>
                </a:lnTo>
                <a:lnTo>
                  <a:pt x="123689" y="129422"/>
                </a:lnTo>
                <a:close/>
                <a:moveTo>
                  <a:pt x="364067" y="11556"/>
                </a:moveTo>
                <a:lnTo>
                  <a:pt x="480755" y="11556"/>
                </a:lnTo>
                <a:lnTo>
                  <a:pt x="480755" y="39289"/>
                </a:lnTo>
                <a:lnTo>
                  <a:pt x="436414" y="39289"/>
                </a:lnTo>
                <a:lnTo>
                  <a:pt x="436414" y="202223"/>
                </a:lnTo>
                <a:lnTo>
                  <a:pt x="407242" y="202223"/>
                </a:lnTo>
                <a:lnTo>
                  <a:pt x="407242" y="39289"/>
                </a:lnTo>
                <a:lnTo>
                  <a:pt x="364067" y="39289"/>
                </a:lnTo>
                <a:close/>
                <a:moveTo>
                  <a:pt x="292888" y="6934"/>
                </a:moveTo>
                <a:cubicBezTo>
                  <a:pt x="324393" y="6934"/>
                  <a:pt x="326727" y="11556"/>
                  <a:pt x="343063" y="20801"/>
                </a:cubicBezTo>
                <a:lnTo>
                  <a:pt x="343063" y="21956"/>
                </a:lnTo>
                <a:lnTo>
                  <a:pt x="343063" y="55467"/>
                </a:lnTo>
                <a:cubicBezTo>
                  <a:pt x="326727" y="41601"/>
                  <a:pt x="309224" y="34667"/>
                  <a:pt x="290554" y="34667"/>
                </a:cubicBezTo>
                <a:cubicBezTo>
                  <a:pt x="271884" y="34667"/>
                  <a:pt x="254380" y="41601"/>
                  <a:pt x="240378" y="55467"/>
                </a:cubicBezTo>
                <a:cubicBezTo>
                  <a:pt x="226375" y="69334"/>
                  <a:pt x="220541" y="86667"/>
                  <a:pt x="220541" y="106312"/>
                </a:cubicBezTo>
                <a:cubicBezTo>
                  <a:pt x="220541" y="125956"/>
                  <a:pt x="227542" y="143290"/>
                  <a:pt x="240378" y="157156"/>
                </a:cubicBezTo>
                <a:cubicBezTo>
                  <a:pt x="254380" y="171023"/>
                  <a:pt x="270717" y="177956"/>
                  <a:pt x="290554" y="177956"/>
                </a:cubicBezTo>
                <a:cubicBezTo>
                  <a:pt x="310391" y="177956"/>
                  <a:pt x="309224" y="176801"/>
                  <a:pt x="316225" y="173334"/>
                </a:cubicBezTo>
                <a:cubicBezTo>
                  <a:pt x="319726" y="172178"/>
                  <a:pt x="324393" y="169867"/>
                  <a:pt x="329061" y="166401"/>
                </a:cubicBezTo>
                <a:cubicBezTo>
                  <a:pt x="333728" y="164090"/>
                  <a:pt x="338396" y="160623"/>
                  <a:pt x="343063" y="156001"/>
                </a:cubicBezTo>
                <a:lnTo>
                  <a:pt x="343063" y="190667"/>
                </a:lnTo>
                <a:cubicBezTo>
                  <a:pt x="326727" y="199912"/>
                  <a:pt x="309224" y="204534"/>
                  <a:pt x="290554" y="204534"/>
                </a:cubicBezTo>
                <a:cubicBezTo>
                  <a:pt x="262549" y="204534"/>
                  <a:pt x="239211" y="195290"/>
                  <a:pt x="220541" y="175645"/>
                </a:cubicBezTo>
                <a:cubicBezTo>
                  <a:pt x="200704" y="156001"/>
                  <a:pt x="191369" y="132890"/>
                  <a:pt x="191369" y="106312"/>
                </a:cubicBezTo>
                <a:cubicBezTo>
                  <a:pt x="191369" y="79734"/>
                  <a:pt x="199537" y="60090"/>
                  <a:pt x="215873" y="41601"/>
                </a:cubicBezTo>
                <a:cubicBezTo>
                  <a:pt x="235710" y="18490"/>
                  <a:pt x="261382" y="6934"/>
                  <a:pt x="292888" y="6934"/>
                </a:cubicBezTo>
                <a:close/>
                <a:moveTo>
                  <a:pt x="94517" y="0"/>
                </a:moveTo>
                <a:lnTo>
                  <a:pt x="186701" y="202222"/>
                </a:lnTo>
                <a:lnTo>
                  <a:pt x="155195" y="202222"/>
                </a:lnTo>
                <a:lnTo>
                  <a:pt x="135358" y="156000"/>
                </a:lnTo>
                <a:lnTo>
                  <a:pt x="52510" y="156000"/>
                </a:lnTo>
                <a:lnTo>
                  <a:pt x="31506" y="202222"/>
                </a:lnTo>
                <a:lnTo>
                  <a:pt x="0" y="202222"/>
                </a:lnTo>
                <a:close/>
              </a:path>
            </a:pathLst>
          </a:custGeom>
          <a:solidFill>
            <a:srgbClr val="808080"/>
          </a:solidFill>
          <a:ln w="11659" cap="flat">
            <a:noFill/>
            <a:prstDash val="solid"/>
            <a:miter/>
          </a:ln>
        </p:spPr>
        <p:txBody>
          <a:bodyPr rtlCol="0" anchor="ctr"/>
          <a:lstStyle/>
          <a:p>
            <a:endParaRPr lang="en-AU"/>
          </a:p>
        </p:txBody>
      </p:sp>
      <p:sp>
        <p:nvSpPr>
          <p:cNvPr id="35" name="Freeform 34">
            <a:extLst>
              <a:ext uri="{FF2B5EF4-FFF2-40B4-BE49-F238E27FC236}">
                <a16:creationId xmlns:a16="http://schemas.microsoft.com/office/drawing/2014/main" id="{A349B321-EE79-41D5-4554-4174FCC54A39}"/>
              </a:ext>
            </a:extLst>
          </p:cNvPr>
          <p:cNvSpPr/>
          <p:nvPr/>
        </p:nvSpPr>
        <p:spPr>
          <a:xfrm>
            <a:off x="1820487" y="559762"/>
            <a:ext cx="1371084" cy="214934"/>
          </a:xfrm>
          <a:custGeom>
            <a:avLst/>
            <a:gdLst>
              <a:gd name="connsiteX0" fmla="*/ 1312740 w 1371084"/>
              <a:gd name="connsiteY0" fmla="*/ 112089 h 214934"/>
              <a:gd name="connsiteX1" fmla="*/ 1303405 w 1371084"/>
              <a:gd name="connsiteY1" fmla="*/ 113244 h 214934"/>
              <a:gd name="connsiteX2" fmla="*/ 1295237 w 1371084"/>
              <a:gd name="connsiteY2" fmla="*/ 117867 h 214934"/>
              <a:gd name="connsiteX3" fmla="*/ 1289402 w 1371084"/>
              <a:gd name="connsiteY3" fmla="*/ 124800 h 214934"/>
              <a:gd name="connsiteX4" fmla="*/ 1285902 w 1371084"/>
              <a:gd name="connsiteY4" fmla="*/ 134044 h 214934"/>
              <a:gd name="connsiteX5" fmla="*/ 1340745 w 1371084"/>
              <a:gd name="connsiteY5" fmla="*/ 134044 h 214934"/>
              <a:gd name="connsiteX6" fmla="*/ 1312740 w 1371084"/>
              <a:gd name="connsiteY6" fmla="*/ 112089 h 214934"/>
              <a:gd name="connsiteX7" fmla="*/ 397907 w 1371084"/>
              <a:gd name="connsiteY7" fmla="*/ 112089 h 214934"/>
              <a:gd name="connsiteX8" fmla="*/ 373402 w 1371084"/>
              <a:gd name="connsiteY8" fmla="*/ 122489 h 214934"/>
              <a:gd name="connsiteX9" fmla="*/ 364067 w 1371084"/>
              <a:gd name="connsiteY9" fmla="*/ 149067 h 214934"/>
              <a:gd name="connsiteX10" fmla="*/ 362900 w 1371084"/>
              <a:gd name="connsiteY10" fmla="*/ 150223 h 214934"/>
              <a:gd name="connsiteX11" fmla="*/ 372235 w 1371084"/>
              <a:gd name="connsiteY11" fmla="*/ 177956 h 214934"/>
              <a:gd name="connsiteX12" fmla="*/ 396740 w 1371084"/>
              <a:gd name="connsiteY12" fmla="*/ 188356 h 214934"/>
              <a:gd name="connsiteX13" fmla="*/ 422411 w 1371084"/>
              <a:gd name="connsiteY13" fmla="*/ 177956 h 214934"/>
              <a:gd name="connsiteX14" fmla="*/ 431746 w 1371084"/>
              <a:gd name="connsiteY14" fmla="*/ 150223 h 214934"/>
              <a:gd name="connsiteX15" fmla="*/ 422411 w 1371084"/>
              <a:gd name="connsiteY15" fmla="*/ 122489 h 214934"/>
              <a:gd name="connsiteX16" fmla="*/ 397907 w 1371084"/>
              <a:gd name="connsiteY16" fmla="*/ 112089 h 214934"/>
              <a:gd name="connsiteX17" fmla="*/ 1073529 w 1371084"/>
              <a:gd name="connsiteY17" fmla="*/ 90134 h 214934"/>
              <a:gd name="connsiteX18" fmla="*/ 1101535 w 1371084"/>
              <a:gd name="connsiteY18" fmla="*/ 90134 h 214934"/>
              <a:gd name="connsiteX19" fmla="*/ 1101535 w 1371084"/>
              <a:gd name="connsiteY19" fmla="*/ 210312 h 214934"/>
              <a:gd name="connsiteX20" fmla="*/ 1073529 w 1371084"/>
              <a:gd name="connsiteY20" fmla="*/ 210312 h 214934"/>
              <a:gd name="connsiteX21" fmla="*/ 493591 w 1371084"/>
              <a:gd name="connsiteY21" fmla="*/ 90134 h 214934"/>
              <a:gd name="connsiteX22" fmla="*/ 521596 w 1371084"/>
              <a:gd name="connsiteY22" fmla="*/ 90134 h 214934"/>
              <a:gd name="connsiteX23" fmla="*/ 521596 w 1371084"/>
              <a:gd name="connsiteY23" fmla="*/ 210312 h 214934"/>
              <a:gd name="connsiteX24" fmla="*/ 493591 w 1371084"/>
              <a:gd name="connsiteY24" fmla="*/ 210312 h 214934"/>
              <a:gd name="connsiteX25" fmla="*/ 200703 w 1371084"/>
              <a:gd name="connsiteY25" fmla="*/ 90134 h 214934"/>
              <a:gd name="connsiteX26" fmla="*/ 228708 w 1371084"/>
              <a:gd name="connsiteY26" fmla="*/ 90134 h 214934"/>
              <a:gd name="connsiteX27" fmla="*/ 229875 w 1371084"/>
              <a:gd name="connsiteY27" fmla="*/ 90134 h 214934"/>
              <a:gd name="connsiteX28" fmla="*/ 229875 w 1371084"/>
              <a:gd name="connsiteY28" fmla="*/ 159467 h 214934"/>
              <a:gd name="connsiteX29" fmla="*/ 253213 w 1371084"/>
              <a:gd name="connsiteY29" fmla="*/ 189512 h 214934"/>
              <a:gd name="connsiteX30" fmla="*/ 276550 w 1371084"/>
              <a:gd name="connsiteY30" fmla="*/ 159467 h 214934"/>
              <a:gd name="connsiteX31" fmla="*/ 276550 w 1371084"/>
              <a:gd name="connsiteY31" fmla="*/ 90134 h 214934"/>
              <a:gd name="connsiteX32" fmla="*/ 304555 w 1371084"/>
              <a:gd name="connsiteY32" fmla="*/ 90134 h 214934"/>
              <a:gd name="connsiteX33" fmla="*/ 304555 w 1371084"/>
              <a:gd name="connsiteY33" fmla="*/ 159467 h 214934"/>
              <a:gd name="connsiteX34" fmla="*/ 301055 w 1371084"/>
              <a:gd name="connsiteY34" fmla="*/ 184890 h 214934"/>
              <a:gd name="connsiteX35" fmla="*/ 289386 w 1371084"/>
              <a:gd name="connsiteY35" fmla="*/ 202223 h 214934"/>
              <a:gd name="connsiteX36" fmla="*/ 253213 w 1371084"/>
              <a:gd name="connsiteY36" fmla="*/ 214934 h 214934"/>
              <a:gd name="connsiteX37" fmla="*/ 217039 w 1371084"/>
              <a:gd name="connsiteY37" fmla="*/ 202223 h 214934"/>
              <a:gd name="connsiteX38" fmla="*/ 204204 w 1371084"/>
              <a:gd name="connsiteY38" fmla="*/ 184890 h 214934"/>
              <a:gd name="connsiteX39" fmla="*/ 200703 w 1371084"/>
              <a:gd name="connsiteY39" fmla="*/ 159467 h 214934"/>
              <a:gd name="connsiteX40" fmla="*/ 1196052 w 1371084"/>
              <a:gd name="connsiteY40" fmla="*/ 86667 h 214934"/>
              <a:gd name="connsiteX41" fmla="*/ 1229892 w 1371084"/>
              <a:gd name="connsiteY41" fmla="*/ 94756 h 214934"/>
              <a:gd name="connsiteX42" fmla="*/ 1229892 w 1371084"/>
              <a:gd name="connsiteY42" fmla="*/ 95911 h 214934"/>
              <a:gd name="connsiteX43" fmla="*/ 1229892 w 1371084"/>
              <a:gd name="connsiteY43" fmla="*/ 132889 h 214934"/>
              <a:gd name="connsiteX44" fmla="*/ 1212389 w 1371084"/>
              <a:gd name="connsiteY44" fmla="*/ 116711 h 214934"/>
              <a:gd name="connsiteX45" fmla="*/ 1194885 w 1371084"/>
              <a:gd name="connsiteY45" fmla="*/ 112089 h 214934"/>
              <a:gd name="connsiteX46" fmla="*/ 1169214 w 1371084"/>
              <a:gd name="connsiteY46" fmla="*/ 122489 h 214934"/>
              <a:gd name="connsiteX47" fmla="*/ 1158712 w 1371084"/>
              <a:gd name="connsiteY47" fmla="*/ 150223 h 214934"/>
              <a:gd name="connsiteX48" fmla="*/ 1169214 w 1371084"/>
              <a:gd name="connsiteY48" fmla="*/ 177956 h 214934"/>
              <a:gd name="connsiteX49" fmla="*/ 1194885 w 1371084"/>
              <a:gd name="connsiteY49" fmla="*/ 188356 h 214934"/>
              <a:gd name="connsiteX50" fmla="*/ 1212389 w 1371084"/>
              <a:gd name="connsiteY50" fmla="*/ 183734 h 214934"/>
              <a:gd name="connsiteX51" fmla="*/ 1229892 w 1371084"/>
              <a:gd name="connsiteY51" fmla="*/ 167556 h 214934"/>
              <a:gd name="connsiteX52" fmla="*/ 1229892 w 1371084"/>
              <a:gd name="connsiteY52" fmla="*/ 204534 h 214934"/>
              <a:gd name="connsiteX53" fmla="*/ 1196052 w 1371084"/>
              <a:gd name="connsiteY53" fmla="*/ 213778 h 214934"/>
              <a:gd name="connsiteX54" fmla="*/ 1149377 w 1371084"/>
              <a:gd name="connsiteY54" fmla="*/ 195289 h 214934"/>
              <a:gd name="connsiteX55" fmla="*/ 1130707 w 1371084"/>
              <a:gd name="connsiteY55" fmla="*/ 150223 h 214934"/>
              <a:gd name="connsiteX56" fmla="*/ 1149377 w 1371084"/>
              <a:gd name="connsiteY56" fmla="*/ 105156 h 214934"/>
              <a:gd name="connsiteX57" fmla="*/ 1196052 w 1371084"/>
              <a:gd name="connsiteY57" fmla="*/ 86667 h 214934"/>
              <a:gd name="connsiteX58" fmla="*/ 1312740 w 1371084"/>
              <a:gd name="connsiteY58" fmla="*/ 85511 h 214934"/>
              <a:gd name="connsiteX59" fmla="*/ 1354748 w 1371084"/>
              <a:gd name="connsiteY59" fmla="*/ 102844 h 214934"/>
              <a:gd name="connsiteX60" fmla="*/ 1369917 w 1371084"/>
              <a:gd name="connsiteY60" fmla="*/ 149067 h 214934"/>
              <a:gd name="connsiteX61" fmla="*/ 1369917 w 1371084"/>
              <a:gd name="connsiteY61" fmla="*/ 156000 h 214934"/>
              <a:gd name="connsiteX62" fmla="*/ 1369917 w 1371084"/>
              <a:gd name="connsiteY62" fmla="*/ 157155 h 214934"/>
              <a:gd name="connsiteX63" fmla="*/ 1283568 w 1371084"/>
              <a:gd name="connsiteY63" fmla="*/ 157155 h 214934"/>
              <a:gd name="connsiteX64" fmla="*/ 1292903 w 1371084"/>
              <a:gd name="connsiteY64" fmla="*/ 180267 h 214934"/>
              <a:gd name="connsiteX65" fmla="*/ 1315074 w 1371084"/>
              <a:gd name="connsiteY65" fmla="*/ 188355 h 214934"/>
              <a:gd name="connsiteX66" fmla="*/ 1332577 w 1371084"/>
              <a:gd name="connsiteY66" fmla="*/ 183733 h 214934"/>
              <a:gd name="connsiteX67" fmla="*/ 1347746 w 1371084"/>
              <a:gd name="connsiteY67" fmla="*/ 165244 h 214934"/>
              <a:gd name="connsiteX68" fmla="*/ 1371084 w 1371084"/>
              <a:gd name="connsiteY68" fmla="*/ 177955 h 214934"/>
              <a:gd name="connsiteX69" fmla="*/ 1359415 w 1371084"/>
              <a:gd name="connsiteY69" fmla="*/ 194133 h 214934"/>
              <a:gd name="connsiteX70" fmla="*/ 1346579 w 1371084"/>
              <a:gd name="connsiteY70" fmla="*/ 204533 h 214934"/>
              <a:gd name="connsiteX71" fmla="*/ 1331410 w 1371084"/>
              <a:gd name="connsiteY71" fmla="*/ 210311 h 214934"/>
              <a:gd name="connsiteX72" fmla="*/ 1313907 w 1371084"/>
              <a:gd name="connsiteY72" fmla="*/ 212622 h 214934"/>
              <a:gd name="connsiteX73" fmla="*/ 1270732 w 1371084"/>
              <a:gd name="connsiteY73" fmla="*/ 195289 h 214934"/>
              <a:gd name="connsiteX74" fmla="*/ 1254396 w 1371084"/>
              <a:gd name="connsiteY74" fmla="*/ 149067 h 214934"/>
              <a:gd name="connsiteX75" fmla="*/ 1270732 w 1371084"/>
              <a:gd name="connsiteY75" fmla="*/ 102844 h 214934"/>
              <a:gd name="connsiteX76" fmla="*/ 1312740 w 1371084"/>
              <a:gd name="connsiteY76" fmla="*/ 85511 h 214934"/>
              <a:gd name="connsiteX77" fmla="*/ 94517 w 1371084"/>
              <a:gd name="connsiteY77" fmla="*/ 72800 h 214934"/>
              <a:gd name="connsiteX78" fmla="*/ 64178 w 1371084"/>
              <a:gd name="connsiteY78" fmla="*/ 137511 h 214934"/>
              <a:gd name="connsiteX79" fmla="*/ 122522 w 1371084"/>
              <a:gd name="connsiteY79" fmla="*/ 137511 h 214934"/>
              <a:gd name="connsiteX80" fmla="*/ 558936 w 1371084"/>
              <a:gd name="connsiteY80" fmla="*/ 46223 h 214934"/>
              <a:gd name="connsiteX81" fmla="*/ 586941 w 1371084"/>
              <a:gd name="connsiteY81" fmla="*/ 46223 h 214934"/>
              <a:gd name="connsiteX82" fmla="*/ 586941 w 1371084"/>
              <a:gd name="connsiteY82" fmla="*/ 90134 h 214934"/>
              <a:gd name="connsiteX83" fmla="*/ 609112 w 1371084"/>
              <a:gd name="connsiteY83" fmla="*/ 90134 h 214934"/>
              <a:gd name="connsiteX84" fmla="*/ 609112 w 1371084"/>
              <a:gd name="connsiteY84" fmla="*/ 116712 h 214934"/>
              <a:gd name="connsiteX85" fmla="*/ 586941 w 1371084"/>
              <a:gd name="connsiteY85" fmla="*/ 116712 h 214934"/>
              <a:gd name="connsiteX86" fmla="*/ 586941 w 1371084"/>
              <a:gd name="connsiteY86" fmla="*/ 210312 h 214934"/>
              <a:gd name="connsiteX87" fmla="*/ 558936 w 1371084"/>
              <a:gd name="connsiteY87" fmla="*/ 210312 h 214934"/>
              <a:gd name="connsiteX88" fmla="*/ 558936 w 1371084"/>
              <a:gd name="connsiteY88" fmla="*/ 116712 h 214934"/>
              <a:gd name="connsiteX89" fmla="*/ 547267 w 1371084"/>
              <a:gd name="connsiteY89" fmla="*/ 116712 h 214934"/>
              <a:gd name="connsiteX90" fmla="*/ 547267 w 1371084"/>
              <a:gd name="connsiteY90" fmla="*/ 90134 h 214934"/>
              <a:gd name="connsiteX91" fmla="*/ 558936 w 1371084"/>
              <a:gd name="connsiteY91" fmla="*/ 90134 h 214934"/>
              <a:gd name="connsiteX92" fmla="*/ 777143 w 1371084"/>
              <a:gd name="connsiteY92" fmla="*/ 43911 h 214934"/>
              <a:gd name="connsiteX93" fmla="*/ 726967 w 1371084"/>
              <a:gd name="connsiteY93" fmla="*/ 64711 h 214934"/>
              <a:gd name="connsiteX94" fmla="*/ 706199 w 1371084"/>
              <a:gd name="connsiteY94" fmla="*/ 114985 h 214934"/>
              <a:gd name="connsiteX95" fmla="*/ 705963 w 1371084"/>
              <a:gd name="connsiteY95" fmla="*/ 114400 h 214934"/>
              <a:gd name="connsiteX96" fmla="*/ 705963 w 1371084"/>
              <a:gd name="connsiteY96" fmla="*/ 115556 h 214934"/>
              <a:gd name="connsiteX97" fmla="*/ 706199 w 1371084"/>
              <a:gd name="connsiteY97" fmla="*/ 114985 h 214934"/>
              <a:gd name="connsiteX98" fmla="*/ 726967 w 1371084"/>
              <a:gd name="connsiteY98" fmla="*/ 166400 h 214934"/>
              <a:gd name="connsiteX99" fmla="*/ 775976 w 1371084"/>
              <a:gd name="connsiteY99" fmla="*/ 187200 h 214934"/>
              <a:gd name="connsiteX100" fmla="*/ 827318 w 1371084"/>
              <a:gd name="connsiteY100" fmla="*/ 166400 h 214934"/>
              <a:gd name="connsiteX101" fmla="*/ 848322 w 1371084"/>
              <a:gd name="connsiteY101" fmla="*/ 115556 h 214934"/>
              <a:gd name="connsiteX102" fmla="*/ 827318 w 1371084"/>
              <a:gd name="connsiteY102" fmla="*/ 64711 h 214934"/>
              <a:gd name="connsiteX103" fmla="*/ 777143 w 1371084"/>
              <a:gd name="connsiteY103" fmla="*/ 43911 h 214934"/>
              <a:gd name="connsiteX104" fmla="*/ 1087532 w 1371084"/>
              <a:gd name="connsiteY104" fmla="*/ 21956 h 214934"/>
              <a:gd name="connsiteX105" fmla="*/ 1100368 w 1371084"/>
              <a:gd name="connsiteY105" fmla="*/ 27734 h 214934"/>
              <a:gd name="connsiteX106" fmla="*/ 1106202 w 1371084"/>
              <a:gd name="connsiteY106" fmla="*/ 40445 h 214934"/>
              <a:gd name="connsiteX107" fmla="*/ 1100368 w 1371084"/>
              <a:gd name="connsiteY107" fmla="*/ 53156 h 214934"/>
              <a:gd name="connsiteX108" fmla="*/ 1087532 w 1371084"/>
              <a:gd name="connsiteY108" fmla="*/ 58934 h 214934"/>
              <a:gd name="connsiteX109" fmla="*/ 1074696 w 1371084"/>
              <a:gd name="connsiteY109" fmla="*/ 53156 h 214934"/>
              <a:gd name="connsiteX110" fmla="*/ 1068862 w 1371084"/>
              <a:gd name="connsiteY110" fmla="*/ 40445 h 214934"/>
              <a:gd name="connsiteX111" fmla="*/ 1074696 w 1371084"/>
              <a:gd name="connsiteY111" fmla="*/ 27734 h 214934"/>
              <a:gd name="connsiteX112" fmla="*/ 1087532 w 1371084"/>
              <a:gd name="connsiteY112" fmla="*/ 21956 h 214934"/>
              <a:gd name="connsiteX113" fmla="*/ 507593 w 1371084"/>
              <a:gd name="connsiteY113" fmla="*/ 21956 h 214934"/>
              <a:gd name="connsiteX114" fmla="*/ 520429 w 1371084"/>
              <a:gd name="connsiteY114" fmla="*/ 27734 h 214934"/>
              <a:gd name="connsiteX115" fmla="*/ 526263 w 1371084"/>
              <a:gd name="connsiteY115" fmla="*/ 40445 h 214934"/>
              <a:gd name="connsiteX116" fmla="*/ 520429 w 1371084"/>
              <a:gd name="connsiteY116" fmla="*/ 53156 h 214934"/>
              <a:gd name="connsiteX117" fmla="*/ 507593 w 1371084"/>
              <a:gd name="connsiteY117" fmla="*/ 58934 h 214934"/>
              <a:gd name="connsiteX118" fmla="*/ 494757 w 1371084"/>
              <a:gd name="connsiteY118" fmla="*/ 53156 h 214934"/>
              <a:gd name="connsiteX119" fmla="*/ 488923 w 1371084"/>
              <a:gd name="connsiteY119" fmla="*/ 40445 h 214934"/>
              <a:gd name="connsiteX120" fmla="*/ 494757 w 1371084"/>
              <a:gd name="connsiteY120" fmla="*/ 27734 h 214934"/>
              <a:gd name="connsiteX121" fmla="*/ 507593 w 1371084"/>
              <a:gd name="connsiteY121" fmla="*/ 21956 h 214934"/>
              <a:gd name="connsiteX122" fmla="*/ 777143 w 1371084"/>
              <a:gd name="connsiteY122" fmla="*/ 16178 h 214934"/>
              <a:gd name="connsiteX123" fmla="*/ 847156 w 1371084"/>
              <a:gd name="connsiteY123" fmla="*/ 45067 h 214934"/>
              <a:gd name="connsiteX124" fmla="*/ 876328 w 1371084"/>
              <a:gd name="connsiteY124" fmla="*/ 114400 h 214934"/>
              <a:gd name="connsiteX125" fmla="*/ 847156 w 1371084"/>
              <a:gd name="connsiteY125" fmla="*/ 183734 h 214934"/>
              <a:gd name="connsiteX126" fmla="*/ 774809 w 1371084"/>
              <a:gd name="connsiteY126" fmla="*/ 212622 h 214934"/>
              <a:gd name="connsiteX127" fmla="*/ 708297 w 1371084"/>
              <a:gd name="connsiteY127" fmla="*/ 187200 h 214934"/>
              <a:gd name="connsiteX128" fmla="*/ 675624 w 1371084"/>
              <a:gd name="connsiteY128" fmla="*/ 113245 h 214934"/>
              <a:gd name="connsiteX129" fmla="*/ 676791 w 1371084"/>
              <a:gd name="connsiteY129" fmla="*/ 114400 h 214934"/>
              <a:gd name="connsiteX130" fmla="*/ 705963 w 1371084"/>
              <a:gd name="connsiteY130" fmla="*/ 45067 h 214934"/>
              <a:gd name="connsiteX131" fmla="*/ 777143 w 1371084"/>
              <a:gd name="connsiteY131" fmla="*/ 16178 h 214934"/>
              <a:gd name="connsiteX132" fmla="*/ 94517 w 1371084"/>
              <a:gd name="connsiteY132" fmla="*/ 8089 h 214934"/>
              <a:gd name="connsiteX133" fmla="*/ 186701 w 1371084"/>
              <a:gd name="connsiteY133" fmla="*/ 210311 h 214934"/>
              <a:gd name="connsiteX134" fmla="*/ 155195 w 1371084"/>
              <a:gd name="connsiteY134" fmla="*/ 210311 h 214934"/>
              <a:gd name="connsiteX135" fmla="*/ 135358 w 1371084"/>
              <a:gd name="connsiteY135" fmla="*/ 164089 h 214934"/>
              <a:gd name="connsiteX136" fmla="*/ 52510 w 1371084"/>
              <a:gd name="connsiteY136" fmla="*/ 164089 h 214934"/>
              <a:gd name="connsiteX137" fmla="*/ 31506 w 1371084"/>
              <a:gd name="connsiteY137" fmla="*/ 210311 h 214934"/>
              <a:gd name="connsiteX138" fmla="*/ 0 w 1371084"/>
              <a:gd name="connsiteY138" fmla="*/ 210311 h 214934"/>
              <a:gd name="connsiteX139" fmla="*/ 430579 w 1371084"/>
              <a:gd name="connsiteY139" fmla="*/ 2312 h 214934"/>
              <a:gd name="connsiteX140" fmla="*/ 457417 w 1371084"/>
              <a:gd name="connsiteY140" fmla="*/ 2312 h 214934"/>
              <a:gd name="connsiteX141" fmla="*/ 457417 w 1371084"/>
              <a:gd name="connsiteY141" fmla="*/ 210312 h 214934"/>
              <a:gd name="connsiteX142" fmla="*/ 429412 w 1371084"/>
              <a:gd name="connsiteY142" fmla="*/ 210312 h 214934"/>
              <a:gd name="connsiteX143" fmla="*/ 429412 w 1371084"/>
              <a:gd name="connsiteY143" fmla="*/ 197600 h 214934"/>
              <a:gd name="connsiteX144" fmla="*/ 392072 w 1371084"/>
              <a:gd name="connsiteY144" fmla="*/ 213778 h 214934"/>
              <a:gd name="connsiteX145" fmla="*/ 351231 w 1371084"/>
              <a:gd name="connsiteY145" fmla="*/ 195289 h 214934"/>
              <a:gd name="connsiteX146" fmla="*/ 334895 w 1371084"/>
              <a:gd name="connsiteY146" fmla="*/ 149067 h 214934"/>
              <a:gd name="connsiteX147" fmla="*/ 351231 w 1371084"/>
              <a:gd name="connsiteY147" fmla="*/ 104000 h 214934"/>
              <a:gd name="connsiteX148" fmla="*/ 392072 w 1371084"/>
              <a:gd name="connsiteY148" fmla="*/ 85512 h 214934"/>
              <a:gd name="connsiteX149" fmla="*/ 430579 w 1371084"/>
              <a:gd name="connsiteY149" fmla="*/ 102845 h 214934"/>
              <a:gd name="connsiteX150" fmla="*/ 430579 w 1371084"/>
              <a:gd name="connsiteY150" fmla="*/ 1156 h 214934"/>
              <a:gd name="connsiteX151" fmla="*/ 430579 w 1371084"/>
              <a:gd name="connsiteY151" fmla="*/ 2312 h 214934"/>
              <a:gd name="connsiteX152" fmla="*/ 429412 w 1371084"/>
              <a:gd name="connsiteY152" fmla="*/ 2312 h 214934"/>
              <a:gd name="connsiteX153" fmla="*/ 1033856 w 1371084"/>
              <a:gd name="connsiteY153" fmla="*/ 0 h 214934"/>
              <a:gd name="connsiteX154" fmla="*/ 1052526 w 1371084"/>
              <a:gd name="connsiteY154" fmla="*/ 4622 h 214934"/>
              <a:gd name="connsiteX155" fmla="*/ 1052526 w 1371084"/>
              <a:gd name="connsiteY155" fmla="*/ 33511 h 214934"/>
              <a:gd name="connsiteX156" fmla="*/ 1050192 w 1371084"/>
              <a:gd name="connsiteY156" fmla="*/ 33511 h 214934"/>
              <a:gd name="connsiteX157" fmla="*/ 1035023 w 1371084"/>
              <a:gd name="connsiteY157" fmla="*/ 27733 h 214934"/>
              <a:gd name="connsiteX158" fmla="*/ 1024521 w 1371084"/>
              <a:gd name="connsiteY158" fmla="*/ 33511 h 214934"/>
              <a:gd name="connsiteX159" fmla="*/ 1022187 w 1371084"/>
              <a:gd name="connsiteY159" fmla="*/ 53156 h 214934"/>
              <a:gd name="connsiteX160" fmla="*/ 1022187 w 1371084"/>
              <a:gd name="connsiteY160" fmla="*/ 92444 h 214934"/>
              <a:gd name="connsiteX161" fmla="*/ 1052526 w 1371084"/>
              <a:gd name="connsiteY161" fmla="*/ 92444 h 214934"/>
              <a:gd name="connsiteX162" fmla="*/ 1052526 w 1371084"/>
              <a:gd name="connsiteY162" fmla="*/ 117867 h 214934"/>
              <a:gd name="connsiteX163" fmla="*/ 1022187 w 1371084"/>
              <a:gd name="connsiteY163" fmla="*/ 117867 h 214934"/>
              <a:gd name="connsiteX164" fmla="*/ 1022187 w 1371084"/>
              <a:gd name="connsiteY164" fmla="*/ 210311 h 214934"/>
              <a:gd name="connsiteX165" fmla="*/ 994182 w 1371084"/>
              <a:gd name="connsiteY165" fmla="*/ 210311 h 214934"/>
              <a:gd name="connsiteX166" fmla="*/ 994182 w 1371084"/>
              <a:gd name="connsiteY166" fmla="*/ 116711 h 214934"/>
              <a:gd name="connsiteX167" fmla="*/ 983680 w 1371084"/>
              <a:gd name="connsiteY167" fmla="*/ 116711 h 214934"/>
              <a:gd name="connsiteX168" fmla="*/ 983680 w 1371084"/>
              <a:gd name="connsiteY168" fmla="*/ 91289 h 214934"/>
              <a:gd name="connsiteX169" fmla="*/ 994182 w 1371084"/>
              <a:gd name="connsiteY169" fmla="*/ 91289 h 214934"/>
              <a:gd name="connsiteX170" fmla="*/ 994182 w 1371084"/>
              <a:gd name="connsiteY170" fmla="*/ 45067 h 214934"/>
              <a:gd name="connsiteX171" fmla="*/ 1002350 w 1371084"/>
              <a:gd name="connsiteY171" fmla="*/ 12711 h 214934"/>
              <a:gd name="connsiteX172" fmla="*/ 1033856 w 1371084"/>
              <a:gd name="connsiteY172" fmla="*/ 0 h 214934"/>
              <a:gd name="connsiteX173" fmla="*/ 951008 w 1371084"/>
              <a:gd name="connsiteY173" fmla="*/ 0 h 214934"/>
              <a:gd name="connsiteX174" fmla="*/ 969678 w 1371084"/>
              <a:gd name="connsiteY174" fmla="*/ 4622 h 214934"/>
              <a:gd name="connsiteX175" fmla="*/ 969678 w 1371084"/>
              <a:gd name="connsiteY175" fmla="*/ 33511 h 214934"/>
              <a:gd name="connsiteX176" fmla="*/ 967344 w 1371084"/>
              <a:gd name="connsiteY176" fmla="*/ 33511 h 214934"/>
              <a:gd name="connsiteX177" fmla="*/ 952175 w 1371084"/>
              <a:gd name="connsiteY177" fmla="*/ 27733 h 214934"/>
              <a:gd name="connsiteX178" fmla="*/ 941673 w 1371084"/>
              <a:gd name="connsiteY178" fmla="*/ 33511 h 214934"/>
              <a:gd name="connsiteX179" fmla="*/ 939339 w 1371084"/>
              <a:gd name="connsiteY179" fmla="*/ 53156 h 214934"/>
              <a:gd name="connsiteX180" fmla="*/ 939339 w 1371084"/>
              <a:gd name="connsiteY180" fmla="*/ 92444 h 214934"/>
              <a:gd name="connsiteX181" fmla="*/ 969678 w 1371084"/>
              <a:gd name="connsiteY181" fmla="*/ 92444 h 214934"/>
              <a:gd name="connsiteX182" fmla="*/ 969678 w 1371084"/>
              <a:gd name="connsiteY182" fmla="*/ 117867 h 214934"/>
              <a:gd name="connsiteX183" fmla="*/ 939339 w 1371084"/>
              <a:gd name="connsiteY183" fmla="*/ 117867 h 214934"/>
              <a:gd name="connsiteX184" fmla="*/ 939339 w 1371084"/>
              <a:gd name="connsiteY184" fmla="*/ 210311 h 214934"/>
              <a:gd name="connsiteX185" fmla="*/ 911334 w 1371084"/>
              <a:gd name="connsiteY185" fmla="*/ 210311 h 214934"/>
              <a:gd name="connsiteX186" fmla="*/ 911334 w 1371084"/>
              <a:gd name="connsiteY186" fmla="*/ 116711 h 214934"/>
              <a:gd name="connsiteX187" fmla="*/ 900832 w 1371084"/>
              <a:gd name="connsiteY187" fmla="*/ 116711 h 214934"/>
              <a:gd name="connsiteX188" fmla="*/ 900832 w 1371084"/>
              <a:gd name="connsiteY188" fmla="*/ 91289 h 214934"/>
              <a:gd name="connsiteX189" fmla="*/ 911334 w 1371084"/>
              <a:gd name="connsiteY189" fmla="*/ 91289 h 214934"/>
              <a:gd name="connsiteX190" fmla="*/ 911334 w 1371084"/>
              <a:gd name="connsiteY190" fmla="*/ 45067 h 214934"/>
              <a:gd name="connsiteX191" fmla="*/ 919502 w 1371084"/>
              <a:gd name="connsiteY191" fmla="*/ 12711 h 214934"/>
              <a:gd name="connsiteX192" fmla="*/ 951008 w 1371084"/>
              <a:gd name="connsiteY192" fmla="*/ 0 h 214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Lst>
            <a:rect l="l" t="t" r="r" b="b"/>
            <a:pathLst>
              <a:path w="1371084" h="214934">
                <a:moveTo>
                  <a:pt x="1312740" y="112089"/>
                </a:moveTo>
                <a:cubicBezTo>
                  <a:pt x="1297571" y="112089"/>
                  <a:pt x="1305739" y="112089"/>
                  <a:pt x="1303405" y="113244"/>
                </a:cubicBezTo>
                <a:cubicBezTo>
                  <a:pt x="1299904" y="113244"/>
                  <a:pt x="1297571" y="115555"/>
                  <a:pt x="1295237" y="117867"/>
                </a:cubicBezTo>
                <a:cubicBezTo>
                  <a:pt x="1292903" y="120178"/>
                  <a:pt x="1290569" y="122489"/>
                  <a:pt x="1289402" y="124800"/>
                </a:cubicBezTo>
                <a:cubicBezTo>
                  <a:pt x="1288235" y="127111"/>
                  <a:pt x="1285902" y="130578"/>
                  <a:pt x="1285902" y="134044"/>
                </a:cubicBezTo>
                <a:lnTo>
                  <a:pt x="1340745" y="134044"/>
                </a:lnTo>
                <a:cubicBezTo>
                  <a:pt x="1337245" y="119022"/>
                  <a:pt x="1327910" y="112089"/>
                  <a:pt x="1312740" y="112089"/>
                </a:cubicBezTo>
                <a:close/>
                <a:moveTo>
                  <a:pt x="397907" y="112089"/>
                </a:moveTo>
                <a:cubicBezTo>
                  <a:pt x="388572" y="112089"/>
                  <a:pt x="380403" y="115556"/>
                  <a:pt x="373402" y="122489"/>
                </a:cubicBezTo>
                <a:cubicBezTo>
                  <a:pt x="367568" y="129423"/>
                  <a:pt x="364067" y="138667"/>
                  <a:pt x="364067" y="149067"/>
                </a:cubicBezTo>
                <a:lnTo>
                  <a:pt x="362900" y="150223"/>
                </a:lnTo>
                <a:cubicBezTo>
                  <a:pt x="362900" y="161778"/>
                  <a:pt x="366401" y="171023"/>
                  <a:pt x="372235" y="177956"/>
                </a:cubicBezTo>
                <a:cubicBezTo>
                  <a:pt x="378070" y="184889"/>
                  <a:pt x="386238" y="188356"/>
                  <a:pt x="396740" y="188356"/>
                </a:cubicBezTo>
                <a:cubicBezTo>
                  <a:pt x="407242" y="188356"/>
                  <a:pt x="415410" y="184889"/>
                  <a:pt x="422411" y="177956"/>
                </a:cubicBezTo>
                <a:cubicBezTo>
                  <a:pt x="428245" y="171023"/>
                  <a:pt x="431746" y="161778"/>
                  <a:pt x="431746" y="150223"/>
                </a:cubicBezTo>
                <a:cubicBezTo>
                  <a:pt x="431746" y="138667"/>
                  <a:pt x="428245" y="129423"/>
                  <a:pt x="422411" y="122489"/>
                </a:cubicBezTo>
                <a:cubicBezTo>
                  <a:pt x="416577" y="115556"/>
                  <a:pt x="407242" y="112089"/>
                  <a:pt x="397907" y="112089"/>
                </a:cubicBezTo>
                <a:close/>
                <a:moveTo>
                  <a:pt x="1073529" y="90134"/>
                </a:moveTo>
                <a:lnTo>
                  <a:pt x="1101535" y="90134"/>
                </a:lnTo>
                <a:lnTo>
                  <a:pt x="1101535" y="210312"/>
                </a:lnTo>
                <a:lnTo>
                  <a:pt x="1073529" y="210312"/>
                </a:lnTo>
                <a:close/>
                <a:moveTo>
                  <a:pt x="493591" y="90134"/>
                </a:moveTo>
                <a:lnTo>
                  <a:pt x="521596" y="90134"/>
                </a:lnTo>
                <a:lnTo>
                  <a:pt x="521596" y="210312"/>
                </a:lnTo>
                <a:lnTo>
                  <a:pt x="493591" y="210312"/>
                </a:lnTo>
                <a:close/>
                <a:moveTo>
                  <a:pt x="200703" y="90134"/>
                </a:moveTo>
                <a:lnTo>
                  <a:pt x="228708" y="90134"/>
                </a:lnTo>
                <a:lnTo>
                  <a:pt x="229875" y="90134"/>
                </a:lnTo>
                <a:lnTo>
                  <a:pt x="229875" y="159467"/>
                </a:lnTo>
                <a:cubicBezTo>
                  <a:pt x="229875" y="179112"/>
                  <a:pt x="238043" y="189512"/>
                  <a:pt x="253213" y="189512"/>
                </a:cubicBezTo>
                <a:cubicBezTo>
                  <a:pt x="268382" y="189512"/>
                  <a:pt x="276550" y="179112"/>
                  <a:pt x="276550" y="159467"/>
                </a:cubicBezTo>
                <a:lnTo>
                  <a:pt x="276550" y="90134"/>
                </a:lnTo>
                <a:lnTo>
                  <a:pt x="304555" y="90134"/>
                </a:lnTo>
                <a:lnTo>
                  <a:pt x="304555" y="159467"/>
                </a:lnTo>
                <a:cubicBezTo>
                  <a:pt x="304555" y="168712"/>
                  <a:pt x="303389" y="176801"/>
                  <a:pt x="301055" y="184890"/>
                </a:cubicBezTo>
                <a:cubicBezTo>
                  <a:pt x="298721" y="190667"/>
                  <a:pt x="295220" y="196445"/>
                  <a:pt x="289386" y="202223"/>
                </a:cubicBezTo>
                <a:cubicBezTo>
                  <a:pt x="280051" y="210312"/>
                  <a:pt x="268382" y="214934"/>
                  <a:pt x="253213" y="214934"/>
                </a:cubicBezTo>
                <a:cubicBezTo>
                  <a:pt x="238043" y="214934"/>
                  <a:pt x="226374" y="210312"/>
                  <a:pt x="217039" y="202223"/>
                </a:cubicBezTo>
                <a:cubicBezTo>
                  <a:pt x="211205" y="197601"/>
                  <a:pt x="207704" y="191823"/>
                  <a:pt x="204204" y="184890"/>
                </a:cubicBezTo>
                <a:cubicBezTo>
                  <a:pt x="201870" y="179112"/>
                  <a:pt x="200703" y="171023"/>
                  <a:pt x="200703" y="159467"/>
                </a:cubicBezTo>
                <a:close/>
                <a:moveTo>
                  <a:pt x="1196052" y="86667"/>
                </a:moveTo>
                <a:cubicBezTo>
                  <a:pt x="1214723" y="86667"/>
                  <a:pt x="1219390" y="88978"/>
                  <a:pt x="1229892" y="94756"/>
                </a:cubicBezTo>
                <a:lnTo>
                  <a:pt x="1229892" y="95911"/>
                </a:lnTo>
                <a:lnTo>
                  <a:pt x="1229892" y="132889"/>
                </a:lnTo>
                <a:cubicBezTo>
                  <a:pt x="1224057" y="124800"/>
                  <a:pt x="1218223" y="120178"/>
                  <a:pt x="1212389" y="116711"/>
                </a:cubicBezTo>
                <a:cubicBezTo>
                  <a:pt x="1207721" y="113245"/>
                  <a:pt x="1201887" y="112089"/>
                  <a:pt x="1194885" y="112089"/>
                </a:cubicBezTo>
                <a:cubicBezTo>
                  <a:pt x="1184384" y="112089"/>
                  <a:pt x="1175048" y="115556"/>
                  <a:pt x="1169214" y="122489"/>
                </a:cubicBezTo>
                <a:cubicBezTo>
                  <a:pt x="1162213" y="129423"/>
                  <a:pt x="1158712" y="138667"/>
                  <a:pt x="1158712" y="150223"/>
                </a:cubicBezTo>
                <a:cubicBezTo>
                  <a:pt x="1158712" y="161778"/>
                  <a:pt x="1162213" y="171023"/>
                  <a:pt x="1169214" y="177956"/>
                </a:cubicBezTo>
                <a:cubicBezTo>
                  <a:pt x="1176215" y="184889"/>
                  <a:pt x="1184384" y="188356"/>
                  <a:pt x="1194885" y="188356"/>
                </a:cubicBezTo>
                <a:cubicBezTo>
                  <a:pt x="1205387" y="188356"/>
                  <a:pt x="1207721" y="187200"/>
                  <a:pt x="1212389" y="183734"/>
                </a:cubicBezTo>
                <a:cubicBezTo>
                  <a:pt x="1217056" y="181423"/>
                  <a:pt x="1222891" y="175645"/>
                  <a:pt x="1229892" y="167556"/>
                </a:cubicBezTo>
                <a:lnTo>
                  <a:pt x="1229892" y="204534"/>
                </a:lnTo>
                <a:cubicBezTo>
                  <a:pt x="1218223" y="210311"/>
                  <a:pt x="1207721" y="213778"/>
                  <a:pt x="1196052" y="213778"/>
                </a:cubicBezTo>
                <a:cubicBezTo>
                  <a:pt x="1177382" y="213778"/>
                  <a:pt x="1162213" y="208000"/>
                  <a:pt x="1149377" y="195289"/>
                </a:cubicBezTo>
                <a:cubicBezTo>
                  <a:pt x="1136541" y="183734"/>
                  <a:pt x="1130707" y="168711"/>
                  <a:pt x="1130707" y="150223"/>
                </a:cubicBezTo>
                <a:cubicBezTo>
                  <a:pt x="1130707" y="131734"/>
                  <a:pt x="1136541" y="116711"/>
                  <a:pt x="1149377" y="105156"/>
                </a:cubicBezTo>
                <a:cubicBezTo>
                  <a:pt x="1162213" y="92445"/>
                  <a:pt x="1177382" y="86667"/>
                  <a:pt x="1196052" y="86667"/>
                </a:cubicBezTo>
                <a:close/>
                <a:moveTo>
                  <a:pt x="1312740" y="85511"/>
                </a:moveTo>
                <a:cubicBezTo>
                  <a:pt x="1330243" y="85511"/>
                  <a:pt x="1344246" y="91289"/>
                  <a:pt x="1354748" y="102844"/>
                </a:cubicBezTo>
                <a:cubicBezTo>
                  <a:pt x="1365250" y="114400"/>
                  <a:pt x="1369917" y="129422"/>
                  <a:pt x="1369917" y="149067"/>
                </a:cubicBezTo>
                <a:lnTo>
                  <a:pt x="1369917" y="156000"/>
                </a:lnTo>
                <a:lnTo>
                  <a:pt x="1369917" y="157155"/>
                </a:lnTo>
                <a:lnTo>
                  <a:pt x="1283568" y="157155"/>
                </a:lnTo>
                <a:cubicBezTo>
                  <a:pt x="1283568" y="167555"/>
                  <a:pt x="1287069" y="174489"/>
                  <a:pt x="1292903" y="180267"/>
                </a:cubicBezTo>
                <a:cubicBezTo>
                  <a:pt x="1298737" y="186044"/>
                  <a:pt x="1305739" y="188355"/>
                  <a:pt x="1315074" y="188355"/>
                </a:cubicBezTo>
                <a:cubicBezTo>
                  <a:pt x="1324409" y="188355"/>
                  <a:pt x="1327910" y="187200"/>
                  <a:pt x="1332577" y="183733"/>
                </a:cubicBezTo>
                <a:cubicBezTo>
                  <a:pt x="1337245" y="180267"/>
                  <a:pt x="1341912" y="174489"/>
                  <a:pt x="1347746" y="165244"/>
                </a:cubicBezTo>
                <a:lnTo>
                  <a:pt x="1371084" y="177955"/>
                </a:lnTo>
                <a:cubicBezTo>
                  <a:pt x="1367583" y="183733"/>
                  <a:pt x="1364083" y="189511"/>
                  <a:pt x="1359415" y="194133"/>
                </a:cubicBezTo>
                <a:cubicBezTo>
                  <a:pt x="1355915" y="198755"/>
                  <a:pt x="1351247" y="202222"/>
                  <a:pt x="1346579" y="204533"/>
                </a:cubicBezTo>
                <a:cubicBezTo>
                  <a:pt x="1341912" y="206844"/>
                  <a:pt x="1337245" y="209155"/>
                  <a:pt x="1331410" y="210311"/>
                </a:cubicBezTo>
                <a:cubicBezTo>
                  <a:pt x="1325576" y="211467"/>
                  <a:pt x="1319741" y="212622"/>
                  <a:pt x="1313907" y="212622"/>
                </a:cubicBezTo>
                <a:cubicBezTo>
                  <a:pt x="1296404" y="212622"/>
                  <a:pt x="1281234" y="206844"/>
                  <a:pt x="1270732" y="195289"/>
                </a:cubicBezTo>
                <a:cubicBezTo>
                  <a:pt x="1260230" y="183733"/>
                  <a:pt x="1254396" y="168711"/>
                  <a:pt x="1254396" y="149067"/>
                </a:cubicBezTo>
                <a:cubicBezTo>
                  <a:pt x="1254396" y="129422"/>
                  <a:pt x="1260230" y="114400"/>
                  <a:pt x="1270732" y="102844"/>
                </a:cubicBezTo>
                <a:cubicBezTo>
                  <a:pt x="1281234" y="91289"/>
                  <a:pt x="1295237" y="85511"/>
                  <a:pt x="1312740" y="85511"/>
                </a:cubicBezTo>
                <a:close/>
                <a:moveTo>
                  <a:pt x="94517" y="72800"/>
                </a:moveTo>
                <a:lnTo>
                  <a:pt x="64178" y="137511"/>
                </a:lnTo>
                <a:lnTo>
                  <a:pt x="122522" y="137511"/>
                </a:lnTo>
                <a:close/>
                <a:moveTo>
                  <a:pt x="558936" y="46223"/>
                </a:moveTo>
                <a:lnTo>
                  <a:pt x="586941" y="46223"/>
                </a:lnTo>
                <a:lnTo>
                  <a:pt x="586941" y="90134"/>
                </a:lnTo>
                <a:lnTo>
                  <a:pt x="609112" y="90134"/>
                </a:lnTo>
                <a:lnTo>
                  <a:pt x="609112" y="116712"/>
                </a:lnTo>
                <a:lnTo>
                  <a:pt x="586941" y="116712"/>
                </a:lnTo>
                <a:lnTo>
                  <a:pt x="586941" y="210312"/>
                </a:lnTo>
                <a:lnTo>
                  <a:pt x="558936" y="210312"/>
                </a:lnTo>
                <a:lnTo>
                  <a:pt x="558936" y="116712"/>
                </a:lnTo>
                <a:lnTo>
                  <a:pt x="547267" y="116712"/>
                </a:lnTo>
                <a:lnTo>
                  <a:pt x="547267" y="90134"/>
                </a:lnTo>
                <a:lnTo>
                  <a:pt x="558936" y="90134"/>
                </a:lnTo>
                <a:close/>
                <a:moveTo>
                  <a:pt x="777143" y="43911"/>
                </a:moveTo>
                <a:cubicBezTo>
                  <a:pt x="757306" y="43911"/>
                  <a:pt x="739802" y="50845"/>
                  <a:pt x="726967" y="64711"/>
                </a:cubicBezTo>
                <a:lnTo>
                  <a:pt x="706199" y="114985"/>
                </a:lnTo>
                <a:lnTo>
                  <a:pt x="705963" y="114400"/>
                </a:lnTo>
                <a:lnTo>
                  <a:pt x="705963" y="115556"/>
                </a:lnTo>
                <a:lnTo>
                  <a:pt x="706199" y="114985"/>
                </a:lnTo>
                <a:lnTo>
                  <a:pt x="726967" y="166400"/>
                </a:lnTo>
                <a:cubicBezTo>
                  <a:pt x="740969" y="180267"/>
                  <a:pt x="757306" y="187200"/>
                  <a:pt x="775976" y="187200"/>
                </a:cubicBezTo>
                <a:cubicBezTo>
                  <a:pt x="794646" y="187200"/>
                  <a:pt x="813316" y="180267"/>
                  <a:pt x="827318" y="166400"/>
                </a:cubicBezTo>
                <a:cubicBezTo>
                  <a:pt x="841321" y="152534"/>
                  <a:pt x="848322" y="135200"/>
                  <a:pt x="848322" y="115556"/>
                </a:cubicBezTo>
                <a:cubicBezTo>
                  <a:pt x="848322" y="95911"/>
                  <a:pt x="841321" y="78578"/>
                  <a:pt x="827318" y="64711"/>
                </a:cubicBezTo>
                <a:cubicBezTo>
                  <a:pt x="813316" y="50845"/>
                  <a:pt x="796980" y="43911"/>
                  <a:pt x="777143" y="43911"/>
                </a:cubicBezTo>
                <a:close/>
                <a:moveTo>
                  <a:pt x="1087532" y="21956"/>
                </a:moveTo>
                <a:cubicBezTo>
                  <a:pt x="1092200" y="21956"/>
                  <a:pt x="1096867" y="24267"/>
                  <a:pt x="1100368" y="27734"/>
                </a:cubicBezTo>
                <a:cubicBezTo>
                  <a:pt x="1103868" y="31200"/>
                  <a:pt x="1106202" y="35823"/>
                  <a:pt x="1106202" y="40445"/>
                </a:cubicBezTo>
                <a:cubicBezTo>
                  <a:pt x="1106202" y="45067"/>
                  <a:pt x="1103868" y="49689"/>
                  <a:pt x="1100368" y="53156"/>
                </a:cubicBezTo>
                <a:cubicBezTo>
                  <a:pt x="1096867" y="56623"/>
                  <a:pt x="1092200" y="58934"/>
                  <a:pt x="1087532" y="58934"/>
                </a:cubicBezTo>
                <a:cubicBezTo>
                  <a:pt x="1082865" y="58934"/>
                  <a:pt x="1078197" y="56623"/>
                  <a:pt x="1074696" y="53156"/>
                </a:cubicBezTo>
                <a:cubicBezTo>
                  <a:pt x="1071196" y="49689"/>
                  <a:pt x="1068862" y="45067"/>
                  <a:pt x="1068862" y="40445"/>
                </a:cubicBezTo>
                <a:cubicBezTo>
                  <a:pt x="1068862" y="35823"/>
                  <a:pt x="1071196" y="31200"/>
                  <a:pt x="1074696" y="27734"/>
                </a:cubicBezTo>
                <a:cubicBezTo>
                  <a:pt x="1078197" y="24267"/>
                  <a:pt x="1082865" y="21956"/>
                  <a:pt x="1087532" y="21956"/>
                </a:cubicBezTo>
                <a:close/>
                <a:moveTo>
                  <a:pt x="507593" y="21956"/>
                </a:moveTo>
                <a:cubicBezTo>
                  <a:pt x="512261" y="21956"/>
                  <a:pt x="516928" y="24267"/>
                  <a:pt x="520429" y="27734"/>
                </a:cubicBezTo>
                <a:cubicBezTo>
                  <a:pt x="523929" y="31200"/>
                  <a:pt x="526263" y="35823"/>
                  <a:pt x="526263" y="40445"/>
                </a:cubicBezTo>
                <a:cubicBezTo>
                  <a:pt x="526263" y="45067"/>
                  <a:pt x="523929" y="49689"/>
                  <a:pt x="520429" y="53156"/>
                </a:cubicBezTo>
                <a:cubicBezTo>
                  <a:pt x="516928" y="56623"/>
                  <a:pt x="512261" y="58934"/>
                  <a:pt x="507593" y="58934"/>
                </a:cubicBezTo>
                <a:cubicBezTo>
                  <a:pt x="502926" y="58934"/>
                  <a:pt x="498258" y="56623"/>
                  <a:pt x="494757" y="53156"/>
                </a:cubicBezTo>
                <a:cubicBezTo>
                  <a:pt x="491257" y="49689"/>
                  <a:pt x="488923" y="45067"/>
                  <a:pt x="488923" y="40445"/>
                </a:cubicBezTo>
                <a:cubicBezTo>
                  <a:pt x="488923" y="35823"/>
                  <a:pt x="491257" y="31200"/>
                  <a:pt x="494757" y="27734"/>
                </a:cubicBezTo>
                <a:cubicBezTo>
                  <a:pt x="498258" y="24267"/>
                  <a:pt x="502926" y="21956"/>
                  <a:pt x="507593" y="21956"/>
                </a:cubicBezTo>
                <a:close/>
                <a:moveTo>
                  <a:pt x="777143" y="16178"/>
                </a:moveTo>
                <a:cubicBezTo>
                  <a:pt x="805148" y="16178"/>
                  <a:pt x="828485" y="25422"/>
                  <a:pt x="847156" y="45067"/>
                </a:cubicBezTo>
                <a:cubicBezTo>
                  <a:pt x="866993" y="64711"/>
                  <a:pt x="876328" y="87822"/>
                  <a:pt x="876328" y="114400"/>
                </a:cubicBezTo>
                <a:cubicBezTo>
                  <a:pt x="876328" y="140978"/>
                  <a:pt x="866993" y="165245"/>
                  <a:pt x="847156" y="183734"/>
                </a:cubicBezTo>
                <a:cubicBezTo>
                  <a:pt x="827318" y="203378"/>
                  <a:pt x="802814" y="212622"/>
                  <a:pt x="774809" y="212622"/>
                </a:cubicBezTo>
                <a:cubicBezTo>
                  <a:pt x="746804" y="212622"/>
                  <a:pt x="728134" y="204534"/>
                  <a:pt x="708297" y="187200"/>
                </a:cubicBezTo>
                <a:cubicBezTo>
                  <a:pt x="686126" y="168711"/>
                  <a:pt x="675624" y="143289"/>
                  <a:pt x="675624" y="113245"/>
                </a:cubicBezTo>
                <a:lnTo>
                  <a:pt x="676791" y="114400"/>
                </a:lnTo>
                <a:cubicBezTo>
                  <a:pt x="676791" y="87822"/>
                  <a:pt x="686126" y="64711"/>
                  <a:pt x="705963" y="45067"/>
                </a:cubicBezTo>
                <a:cubicBezTo>
                  <a:pt x="725800" y="25422"/>
                  <a:pt x="749138" y="16178"/>
                  <a:pt x="777143" y="16178"/>
                </a:cubicBezTo>
                <a:close/>
                <a:moveTo>
                  <a:pt x="94517" y="8089"/>
                </a:moveTo>
                <a:lnTo>
                  <a:pt x="186701" y="210311"/>
                </a:lnTo>
                <a:lnTo>
                  <a:pt x="155195" y="210311"/>
                </a:lnTo>
                <a:lnTo>
                  <a:pt x="135358" y="164089"/>
                </a:lnTo>
                <a:lnTo>
                  <a:pt x="52510" y="164089"/>
                </a:lnTo>
                <a:lnTo>
                  <a:pt x="31506" y="210311"/>
                </a:lnTo>
                <a:lnTo>
                  <a:pt x="0" y="210311"/>
                </a:lnTo>
                <a:close/>
                <a:moveTo>
                  <a:pt x="430579" y="2312"/>
                </a:moveTo>
                <a:lnTo>
                  <a:pt x="457417" y="2312"/>
                </a:lnTo>
                <a:lnTo>
                  <a:pt x="457417" y="210312"/>
                </a:lnTo>
                <a:lnTo>
                  <a:pt x="429412" y="210312"/>
                </a:lnTo>
                <a:lnTo>
                  <a:pt x="429412" y="197600"/>
                </a:lnTo>
                <a:cubicBezTo>
                  <a:pt x="418910" y="208000"/>
                  <a:pt x="406075" y="213778"/>
                  <a:pt x="392072" y="213778"/>
                </a:cubicBezTo>
                <a:cubicBezTo>
                  <a:pt x="378070" y="213778"/>
                  <a:pt x="361733" y="208000"/>
                  <a:pt x="351231" y="195289"/>
                </a:cubicBezTo>
                <a:cubicBezTo>
                  <a:pt x="340729" y="182578"/>
                  <a:pt x="334895" y="167556"/>
                  <a:pt x="334895" y="149067"/>
                </a:cubicBezTo>
                <a:cubicBezTo>
                  <a:pt x="334895" y="130578"/>
                  <a:pt x="340729" y="116712"/>
                  <a:pt x="351231" y="104000"/>
                </a:cubicBezTo>
                <a:cubicBezTo>
                  <a:pt x="361733" y="92445"/>
                  <a:pt x="375736" y="85512"/>
                  <a:pt x="392072" y="85512"/>
                </a:cubicBezTo>
                <a:cubicBezTo>
                  <a:pt x="408409" y="85512"/>
                  <a:pt x="418910" y="91289"/>
                  <a:pt x="430579" y="102845"/>
                </a:cubicBezTo>
                <a:close/>
                <a:moveTo>
                  <a:pt x="430579" y="1156"/>
                </a:moveTo>
                <a:lnTo>
                  <a:pt x="430579" y="2312"/>
                </a:lnTo>
                <a:lnTo>
                  <a:pt x="429412" y="2312"/>
                </a:lnTo>
                <a:close/>
                <a:moveTo>
                  <a:pt x="1033856" y="0"/>
                </a:moveTo>
                <a:cubicBezTo>
                  <a:pt x="1047858" y="0"/>
                  <a:pt x="1045525" y="1156"/>
                  <a:pt x="1052526" y="4622"/>
                </a:cubicBezTo>
                <a:lnTo>
                  <a:pt x="1052526" y="33511"/>
                </a:lnTo>
                <a:lnTo>
                  <a:pt x="1050192" y="33511"/>
                </a:lnTo>
                <a:cubicBezTo>
                  <a:pt x="1044358" y="28889"/>
                  <a:pt x="1039690" y="27733"/>
                  <a:pt x="1035023" y="27733"/>
                </a:cubicBezTo>
                <a:cubicBezTo>
                  <a:pt x="1030355" y="27733"/>
                  <a:pt x="1026855" y="30044"/>
                  <a:pt x="1024521" y="33511"/>
                </a:cubicBezTo>
                <a:cubicBezTo>
                  <a:pt x="1023354" y="36978"/>
                  <a:pt x="1022187" y="43911"/>
                  <a:pt x="1022187" y="53156"/>
                </a:cubicBezTo>
                <a:lnTo>
                  <a:pt x="1022187" y="92444"/>
                </a:lnTo>
                <a:lnTo>
                  <a:pt x="1052526" y="92444"/>
                </a:lnTo>
                <a:lnTo>
                  <a:pt x="1052526" y="117867"/>
                </a:lnTo>
                <a:lnTo>
                  <a:pt x="1022187" y="117867"/>
                </a:lnTo>
                <a:lnTo>
                  <a:pt x="1022187" y="210311"/>
                </a:lnTo>
                <a:lnTo>
                  <a:pt x="994182" y="210311"/>
                </a:lnTo>
                <a:lnTo>
                  <a:pt x="994182" y="116711"/>
                </a:lnTo>
                <a:lnTo>
                  <a:pt x="983680" y="116711"/>
                </a:lnTo>
                <a:lnTo>
                  <a:pt x="983680" y="91289"/>
                </a:lnTo>
                <a:lnTo>
                  <a:pt x="994182" y="91289"/>
                </a:lnTo>
                <a:lnTo>
                  <a:pt x="994182" y="45067"/>
                </a:lnTo>
                <a:cubicBezTo>
                  <a:pt x="994182" y="30044"/>
                  <a:pt x="996516" y="19644"/>
                  <a:pt x="1002350" y="12711"/>
                </a:cubicBezTo>
                <a:cubicBezTo>
                  <a:pt x="1009351" y="3467"/>
                  <a:pt x="1019853" y="0"/>
                  <a:pt x="1033856" y="0"/>
                </a:cubicBezTo>
                <a:close/>
                <a:moveTo>
                  <a:pt x="951008" y="0"/>
                </a:moveTo>
                <a:cubicBezTo>
                  <a:pt x="965010" y="0"/>
                  <a:pt x="962677" y="1156"/>
                  <a:pt x="969678" y="4622"/>
                </a:cubicBezTo>
                <a:lnTo>
                  <a:pt x="969678" y="33511"/>
                </a:lnTo>
                <a:lnTo>
                  <a:pt x="967344" y="33511"/>
                </a:lnTo>
                <a:cubicBezTo>
                  <a:pt x="961510" y="28889"/>
                  <a:pt x="956842" y="27733"/>
                  <a:pt x="952175" y="27733"/>
                </a:cubicBezTo>
                <a:cubicBezTo>
                  <a:pt x="947507" y="27733"/>
                  <a:pt x="944007" y="30044"/>
                  <a:pt x="941673" y="33511"/>
                </a:cubicBezTo>
                <a:cubicBezTo>
                  <a:pt x="940506" y="36978"/>
                  <a:pt x="939339" y="43911"/>
                  <a:pt x="939339" y="53156"/>
                </a:cubicBezTo>
                <a:lnTo>
                  <a:pt x="939339" y="92444"/>
                </a:lnTo>
                <a:lnTo>
                  <a:pt x="969678" y="92444"/>
                </a:lnTo>
                <a:lnTo>
                  <a:pt x="969678" y="117867"/>
                </a:lnTo>
                <a:lnTo>
                  <a:pt x="939339" y="117867"/>
                </a:lnTo>
                <a:lnTo>
                  <a:pt x="939339" y="210311"/>
                </a:lnTo>
                <a:lnTo>
                  <a:pt x="911334" y="210311"/>
                </a:lnTo>
                <a:lnTo>
                  <a:pt x="911334" y="116711"/>
                </a:lnTo>
                <a:lnTo>
                  <a:pt x="900832" y="116711"/>
                </a:lnTo>
                <a:lnTo>
                  <a:pt x="900832" y="91289"/>
                </a:lnTo>
                <a:lnTo>
                  <a:pt x="911334" y="91289"/>
                </a:lnTo>
                <a:lnTo>
                  <a:pt x="911334" y="45067"/>
                </a:lnTo>
                <a:cubicBezTo>
                  <a:pt x="911334" y="30044"/>
                  <a:pt x="913668" y="19644"/>
                  <a:pt x="919502" y="12711"/>
                </a:cubicBezTo>
                <a:cubicBezTo>
                  <a:pt x="926503" y="3467"/>
                  <a:pt x="937005" y="0"/>
                  <a:pt x="951008" y="0"/>
                </a:cubicBezTo>
                <a:close/>
              </a:path>
            </a:pathLst>
          </a:custGeom>
          <a:solidFill>
            <a:srgbClr val="083FA3"/>
          </a:solidFill>
          <a:ln w="11659" cap="flat">
            <a:noFill/>
            <a:prstDash val="solid"/>
            <a:miter/>
          </a:ln>
        </p:spPr>
        <p:txBody>
          <a:bodyPr rtlCol="0" anchor="ctr"/>
          <a:lstStyle/>
          <a:p>
            <a:endParaRPr lang="en-AU"/>
          </a:p>
        </p:txBody>
      </p:sp>
      <p:pic>
        <p:nvPicPr>
          <p:cNvPr id="6" name="Picture 4">
            <a:extLst>
              <a:ext uri="{FF2B5EF4-FFF2-40B4-BE49-F238E27FC236}">
                <a16:creationId xmlns:a16="http://schemas.microsoft.com/office/drawing/2014/main" id="{B441F0BC-BF96-B863-E1F3-3E1F5CD94BD4}"/>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9281652" y="476952"/>
            <a:ext cx="2560033" cy="302549"/>
          </a:xfrm>
          <a:prstGeom prst="rect">
            <a:avLst/>
          </a:prstGeom>
        </p:spPr>
      </p:pic>
      <p:sp>
        <p:nvSpPr>
          <p:cNvPr id="12" name="Text Placeholder 11">
            <a:extLst>
              <a:ext uri="{FF2B5EF4-FFF2-40B4-BE49-F238E27FC236}">
                <a16:creationId xmlns:a16="http://schemas.microsoft.com/office/drawing/2014/main" id="{C4C4C601-6F34-948A-F94F-854D6A84D6E7}"/>
              </a:ext>
            </a:extLst>
          </p:cNvPr>
          <p:cNvSpPr>
            <a:spLocks noGrp="1"/>
          </p:cNvSpPr>
          <p:nvPr>
            <p:ph type="body" sz="quarter" idx="10" hasCustomPrompt="1"/>
          </p:nvPr>
        </p:nvSpPr>
        <p:spPr>
          <a:xfrm>
            <a:off x="714375" y="2663775"/>
            <a:ext cx="3690938" cy="252000"/>
          </a:xfrm>
        </p:spPr>
        <p:txBody>
          <a:bodyPr wrap="none" anchor="ctr" anchorCtr="0"/>
          <a:lstStyle>
            <a:lvl1pPr>
              <a:defRPr sz="1400"/>
            </a:lvl1pPr>
          </a:lstStyle>
          <a:p>
            <a:pPr lvl="0"/>
            <a:r>
              <a:rPr lang="en-GB" dirty="0"/>
              <a:t>Name Surname | 00 Month YYYY</a:t>
            </a:r>
            <a:endParaRPr lang="en-AU" dirty="0"/>
          </a:p>
        </p:txBody>
      </p:sp>
      <p:sp>
        <p:nvSpPr>
          <p:cNvPr id="37" name="Text Placeholder 11">
            <a:extLst>
              <a:ext uri="{FF2B5EF4-FFF2-40B4-BE49-F238E27FC236}">
                <a16:creationId xmlns:a16="http://schemas.microsoft.com/office/drawing/2014/main" id="{7315F6ED-0C00-86CE-11F3-7A00E1097DD6}"/>
              </a:ext>
            </a:extLst>
          </p:cNvPr>
          <p:cNvSpPr>
            <a:spLocks noGrp="1"/>
          </p:cNvSpPr>
          <p:nvPr>
            <p:ph type="body" sz="quarter" idx="11" hasCustomPrompt="1"/>
          </p:nvPr>
        </p:nvSpPr>
        <p:spPr>
          <a:xfrm>
            <a:off x="8140915" y="6449193"/>
            <a:ext cx="3690938" cy="252000"/>
          </a:xfrm>
        </p:spPr>
        <p:txBody>
          <a:bodyPr wrap="none" anchor="ctr" anchorCtr="0"/>
          <a:lstStyle>
            <a:lvl1pPr algn="r">
              <a:defRPr sz="1400">
                <a:solidFill>
                  <a:schemeClr val="accent1"/>
                </a:solidFill>
              </a:defRPr>
            </a:lvl1pPr>
          </a:lstStyle>
          <a:p>
            <a:pPr lvl="0"/>
            <a:r>
              <a:rPr lang="en-GB" dirty="0" err="1"/>
              <a:t>audit.act.gov.au</a:t>
            </a:r>
            <a:endParaRPr lang="en-AU" dirty="0"/>
          </a:p>
        </p:txBody>
      </p:sp>
    </p:spTree>
    <p:extLst>
      <p:ext uri="{BB962C8B-B14F-4D97-AF65-F5344CB8AC3E}">
        <p14:creationId xmlns:p14="http://schemas.microsoft.com/office/powerpoint/2010/main" val="1641993717"/>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247E04-849A-E9B8-050F-0347513398EC}"/>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CB35E1D1-64B0-7578-13DE-1BD58F841FE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a:extLst>
              <a:ext uri="{FF2B5EF4-FFF2-40B4-BE49-F238E27FC236}">
                <a16:creationId xmlns:a16="http://schemas.microsoft.com/office/drawing/2014/main" id="{8B4FC86A-493E-D05D-9A3E-76EC885B81E5}"/>
              </a:ext>
            </a:extLst>
          </p:cNvPr>
          <p:cNvSpPr>
            <a:spLocks noGrp="1"/>
          </p:cNvSpPr>
          <p:nvPr>
            <p:ph type="ftr" sz="quarter" idx="10"/>
          </p:nvPr>
        </p:nvSpPr>
        <p:spPr/>
        <p:txBody>
          <a:bodyPr/>
          <a:lstStyle/>
          <a:p>
            <a:r>
              <a:rPr lang="en-AU"/>
              <a:t>ACT AUDIT OFFICE</a:t>
            </a:r>
            <a:endParaRPr lang="en-AU" dirty="0"/>
          </a:p>
        </p:txBody>
      </p:sp>
      <p:sp>
        <p:nvSpPr>
          <p:cNvPr id="7" name="Slide Number Placeholder 6">
            <a:extLst>
              <a:ext uri="{FF2B5EF4-FFF2-40B4-BE49-F238E27FC236}">
                <a16:creationId xmlns:a16="http://schemas.microsoft.com/office/drawing/2014/main" id="{28345E41-DB55-F26D-CDBA-0EC8CC0578AB}"/>
              </a:ext>
            </a:extLst>
          </p:cNvPr>
          <p:cNvSpPr>
            <a:spLocks noGrp="1"/>
          </p:cNvSpPr>
          <p:nvPr>
            <p:ph type="sldNum" sz="quarter" idx="11"/>
          </p:nvPr>
        </p:nvSpPr>
        <p:spPr/>
        <p:txBody>
          <a:bodyPr/>
          <a:lstStyle/>
          <a:p>
            <a:fld id="{0B4FF4CA-F877-E042-92CF-7A469916EDCA}" type="slidenum">
              <a:rPr lang="en-AU" smtClean="0"/>
              <a:pPr/>
              <a:t>‹#›</a:t>
            </a:fld>
            <a:endParaRPr lang="en-AU" dirty="0"/>
          </a:p>
        </p:txBody>
      </p:sp>
    </p:spTree>
    <p:extLst>
      <p:ext uri="{BB962C8B-B14F-4D97-AF65-F5344CB8AC3E}">
        <p14:creationId xmlns:p14="http://schemas.microsoft.com/office/powerpoint/2010/main" val="37182192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47AA1518-779B-A112-28DF-2432B45ABB7E}"/>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A9DC749-AE46-14DE-F687-22252B02FAC0}"/>
              </a:ext>
            </a:extLst>
          </p:cNvPr>
          <p:cNvSpPr>
            <a:spLocks noGrp="1"/>
          </p:cNvSpPr>
          <p:nvPr>
            <p:ph type="title"/>
          </p:nvPr>
        </p:nvSpPr>
        <p:spPr>
          <a:xfrm>
            <a:off x="695325" y="2573249"/>
            <a:ext cx="10788650" cy="1180214"/>
          </a:xfrm>
        </p:spPr>
        <p:txBody>
          <a:bodyPr anchor="b"/>
          <a:lstStyle>
            <a:lvl1pPr>
              <a:defRPr sz="4000">
                <a:solidFill>
                  <a:schemeClr val="bg1"/>
                </a:solidFill>
              </a:defRPr>
            </a:lvl1pPr>
          </a:lstStyle>
          <a:p>
            <a:r>
              <a:rPr lang="en-US"/>
              <a:t>Click to edit Master title style</a:t>
            </a:r>
            <a:endParaRPr lang="en-AU" dirty="0"/>
          </a:p>
        </p:txBody>
      </p:sp>
      <p:sp>
        <p:nvSpPr>
          <p:cNvPr id="3" name="Text Placeholder 2">
            <a:extLst>
              <a:ext uri="{FF2B5EF4-FFF2-40B4-BE49-F238E27FC236}">
                <a16:creationId xmlns:a16="http://schemas.microsoft.com/office/drawing/2014/main" id="{90A0C3E4-FC22-970E-0D8A-6706A612FED8}"/>
              </a:ext>
            </a:extLst>
          </p:cNvPr>
          <p:cNvSpPr>
            <a:spLocks noGrp="1"/>
          </p:cNvSpPr>
          <p:nvPr>
            <p:ph type="body" idx="1"/>
          </p:nvPr>
        </p:nvSpPr>
        <p:spPr>
          <a:xfrm>
            <a:off x="695325" y="4661055"/>
            <a:ext cx="10788650" cy="688310"/>
          </a:xfrm>
        </p:spPr>
        <p:txBody>
          <a:bodyPr/>
          <a:lstStyle>
            <a:lvl1pPr marL="0" indent="0">
              <a:buNone/>
              <a:defRPr sz="2400">
                <a:solidFill>
                  <a:schemeClr val="bg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6" name="Footer Placeholder 5">
            <a:extLst>
              <a:ext uri="{FF2B5EF4-FFF2-40B4-BE49-F238E27FC236}">
                <a16:creationId xmlns:a16="http://schemas.microsoft.com/office/drawing/2014/main" id="{593C80B7-9BE0-E324-62E5-8F7ECAB29E94}"/>
              </a:ext>
            </a:extLst>
          </p:cNvPr>
          <p:cNvSpPr>
            <a:spLocks noGrp="1"/>
          </p:cNvSpPr>
          <p:nvPr>
            <p:ph type="ftr" sz="quarter" idx="10"/>
          </p:nvPr>
        </p:nvSpPr>
        <p:spPr/>
        <p:txBody>
          <a:bodyPr/>
          <a:lstStyle>
            <a:lvl1pPr>
              <a:defRPr>
                <a:solidFill>
                  <a:schemeClr val="accent5"/>
                </a:solidFill>
              </a:defRPr>
            </a:lvl1pPr>
          </a:lstStyle>
          <a:p>
            <a:r>
              <a:rPr lang="en-AU" dirty="0"/>
              <a:t>ACT AUDIT OFFICE</a:t>
            </a:r>
          </a:p>
        </p:txBody>
      </p:sp>
      <p:sp>
        <p:nvSpPr>
          <p:cNvPr id="7" name="Slide Number Placeholder 6">
            <a:extLst>
              <a:ext uri="{FF2B5EF4-FFF2-40B4-BE49-F238E27FC236}">
                <a16:creationId xmlns:a16="http://schemas.microsoft.com/office/drawing/2014/main" id="{52CC7EF8-F46F-8A6C-AF11-8D50FBBAFD16}"/>
              </a:ext>
            </a:extLst>
          </p:cNvPr>
          <p:cNvSpPr>
            <a:spLocks noGrp="1"/>
          </p:cNvSpPr>
          <p:nvPr>
            <p:ph type="sldNum" sz="quarter" idx="11"/>
          </p:nvPr>
        </p:nvSpPr>
        <p:spPr/>
        <p:txBody>
          <a:bodyPr/>
          <a:lstStyle/>
          <a:p>
            <a:fld id="{0B4FF4CA-F877-E042-92CF-7A469916EDCA}" type="slidenum">
              <a:rPr lang="en-AU" smtClean="0"/>
              <a:pPr/>
              <a:t>‹#›</a:t>
            </a:fld>
            <a:endParaRPr lang="en-AU" dirty="0"/>
          </a:p>
        </p:txBody>
      </p:sp>
      <p:cxnSp>
        <p:nvCxnSpPr>
          <p:cNvPr id="12" name="Straight Connector 11">
            <a:extLst>
              <a:ext uri="{FF2B5EF4-FFF2-40B4-BE49-F238E27FC236}">
                <a16:creationId xmlns:a16="http://schemas.microsoft.com/office/drawing/2014/main" id="{F7B6EBE2-BEA1-FB0F-ED89-A46CDE8D09F3}"/>
              </a:ext>
            </a:extLst>
          </p:cNvPr>
          <p:cNvCxnSpPr/>
          <p:nvPr userDrawn="1"/>
        </p:nvCxnSpPr>
        <p:spPr>
          <a:xfrm>
            <a:off x="695325" y="4207259"/>
            <a:ext cx="1428443" cy="0"/>
          </a:xfrm>
          <a:prstGeom prst="line">
            <a:avLst/>
          </a:prstGeom>
          <a:ln w="88900"/>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542187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6A5487-F452-489D-CD3E-B2675F51DDAB}"/>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F5053C2B-1348-2630-DBBE-312F5D3B339F}"/>
              </a:ext>
            </a:extLst>
          </p:cNvPr>
          <p:cNvSpPr>
            <a:spLocks noGrp="1"/>
          </p:cNvSpPr>
          <p:nvPr>
            <p:ph sz="half" idx="1"/>
          </p:nvPr>
        </p:nvSpPr>
        <p:spPr>
          <a:xfrm>
            <a:off x="695325" y="164686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a:extLst>
              <a:ext uri="{FF2B5EF4-FFF2-40B4-BE49-F238E27FC236}">
                <a16:creationId xmlns:a16="http://schemas.microsoft.com/office/drawing/2014/main" id="{9B6066CD-587C-5FCA-2668-E505D6A572F5}"/>
              </a:ext>
            </a:extLst>
          </p:cNvPr>
          <p:cNvSpPr>
            <a:spLocks noGrp="1"/>
          </p:cNvSpPr>
          <p:nvPr>
            <p:ph sz="half" idx="2"/>
          </p:nvPr>
        </p:nvSpPr>
        <p:spPr>
          <a:xfrm>
            <a:off x="6315075" y="164686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Footer Placeholder 6">
            <a:extLst>
              <a:ext uri="{FF2B5EF4-FFF2-40B4-BE49-F238E27FC236}">
                <a16:creationId xmlns:a16="http://schemas.microsoft.com/office/drawing/2014/main" id="{422B16F9-3866-20E3-DEB7-0B4E9290C07C}"/>
              </a:ext>
            </a:extLst>
          </p:cNvPr>
          <p:cNvSpPr>
            <a:spLocks noGrp="1"/>
          </p:cNvSpPr>
          <p:nvPr>
            <p:ph type="ftr" sz="quarter" idx="10"/>
          </p:nvPr>
        </p:nvSpPr>
        <p:spPr/>
        <p:txBody>
          <a:bodyPr/>
          <a:lstStyle/>
          <a:p>
            <a:r>
              <a:rPr lang="en-AU"/>
              <a:t>ACT AUDIT OFFICE</a:t>
            </a:r>
            <a:endParaRPr lang="en-AU" dirty="0"/>
          </a:p>
        </p:txBody>
      </p:sp>
      <p:sp>
        <p:nvSpPr>
          <p:cNvPr id="8" name="Slide Number Placeholder 7">
            <a:extLst>
              <a:ext uri="{FF2B5EF4-FFF2-40B4-BE49-F238E27FC236}">
                <a16:creationId xmlns:a16="http://schemas.microsoft.com/office/drawing/2014/main" id="{E92BA33D-202E-E917-7B5B-3CB07C2150C4}"/>
              </a:ext>
            </a:extLst>
          </p:cNvPr>
          <p:cNvSpPr>
            <a:spLocks noGrp="1"/>
          </p:cNvSpPr>
          <p:nvPr>
            <p:ph type="sldNum" sz="quarter" idx="11"/>
          </p:nvPr>
        </p:nvSpPr>
        <p:spPr/>
        <p:txBody>
          <a:bodyPr/>
          <a:lstStyle/>
          <a:p>
            <a:fld id="{0B4FF4CA-F877-E042-92CF-7A469916EDCA}" type="slidenum">
              <a:rPr lang="en-AU" smtClean="0"/>
              <a:pPr/>
              <a:t>‹#›</a:t>
            </a:fld>
            <a:endParaRPr lang="en-AU" dirty="0"/>
          </a:p>
        </p:txBody>
      </p:sp>
    </p:spTree>
    <p:extLst>
      <p:ext uri="{BB962C8B-B14F-4D97-AF65-F5344CB8AC3E}">
        <p14:creationId xmlns:p14="http://schemas.microsoft.com/office/powerpoint/2010/main" val="28903333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47AA50-CC22-0365-FEE9-18AC39D173E0}"/>
              </a:ext>
            </a:extLst>
          </p:cNvPr>
          <p:cNvSpPr>
            <a:spLocks noGrp="1"/>
          </p:cNvSpPr>
          <p:nvPr>
            <p:ph type="title"/>
          </p:nvPr>
        </p:nvSpPr>
        <p:spPr/>
        <p:txBody>
          <a:bodyPr/>
          <a:lstStyle>
            <a:lvl1pPr algn="ctr">
              <a:defRPr/>
            </a:lvl1pPr>
          </a:lstStyle>
          <a:p>
            <a:r>
              <a:rPr lang="en-US"/>
              <a:t>Click to edit Master title style</a:t>
            </a:r>
            <a:endParaRPr lang="en-AU" dirty="0"/>
          </a:p>
        </p:txBody>
      </p:sp>
      <p:sp>
        <p:nvSpPr>
          <p:cNvPr id="5" name="Footer Placeholder 4">
            <a:extLst>
              <a:ext uri="{FF2B5EF4-FFF2-40B4-BE49-F238E27FC236}">
                <a16:creationId xmlns:a16="http://schemas.microsoft.com/office/drawing/2014/main" id="{95164A1A-B804-BEF3-75F8-69FC4572640F}"/>
              </a:ext>
            </a:extLst>
          </p:cNvPr>
          <p:cNvSpPr>
            <a:spLocks noGrp="1"/>
          </p:cNvSpPr>
          <p:nvPr>
            <p:ph type="ftr" sz="quarter" idx="10"/>
          </p:nvPr>
        </p:nvSpPr>
        <p:spPr/>
        <p:txBody>
          <a:bodyPr/>
          <a:lstStyle/>
          <a:p>
            <a:r>
              <a:rPr lang="en-AU"/>
              <a:t>ACT AUDIT OFFICE</a:t>
            </a:r>
            <a:endParaRPr lang="en-AU" dirty="0"/>
          </a:p>
        </p:txBody>
      </p:sp>
      <p:sp>
        <p:nvSpPr>
          <p:cNvPr id="6" name="Slide Number Placeholder 5">
            <a:extLst>
              <a:ext uri="{FF2B5EF4-FFF2-40B4-BE49-F238E27FC236}">
                <a16:creationId xmlns:a16="http://schemas.microsoft.com/office/drawing/2014/main" id="{B6A83E51-FBC3-16EB-0B95-810D269ABEB0}"/>
              </a:ext>
            </a:extLst>
          </p:cNvPr>
          <p:cNvSpPr>
            <a:spLocks noGrp="1"/>
          </p:cNvSpPr>
          <p:nvPr>
            <p:ph type="sldNum" sz="quarter" idx="11"/>
          </p:nvPr>
        </p:nvSpPr>
        <p:spPr/>
        <p:txBody>
          <a:bodyPr/>
          <a:lstStyle/>
          <a:p>
            <a:fld id="{0B4FF4CA-F877-E042-92CF-7A469916EDCA}" type="slidenum">
              <a:rPr lang="en-AU" smtClean="0"/>
              <a:pPr/>
              <a:t>‹#›</a:t>
            </a:fld>
            <a:endParaRPr lang="en-AU" dirty="0"/>
          </a:p>
        </p:txBody>
      </p:sp>
    </p:spTree>
    <p:extLst>
      <p:ext uri="{BB962C8B-B14F-4D97-AF65-F5344CB8AC3E}">
        <p14:creationId xmlns:p14="http://schemas.microsoft.com/office/powerpoint/2010/main" val="22193019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7561885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 Caption 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00864E-BDEE-6DB1-C39D-DBD5267A709F}"/>
              </a:ext>
            </a:extLst>
          </p:cNvPr>
          <p:cNvSpPr>
            <a:spLocks noGrp="1"/>
          </p:cNvSpPr>
          <p:nvPr>
            <p:ph type="title"/>
          </p:nvPr>
        </p:nvSpPr>
        <p:spPr>
          <a:xfrm>
            <a:off x="695325" y="368300"/>
            <a:ext cx="4788000" cy="900112"/>
          </a:xfrm>
        </p:spPr>
        <p:txBody>
          <a:bodyPr anchor="ctr" anchorCtr="0"/>
          <a:lstStyle>
            <a:lvl1pPr>
              <a:defRPr sz="2400"/>
            </a:lvl1pPr>
          </a:lstStyle>
          <a:p>
            <a:r>
              <a:rPr lang="en-US"/>
              <a:t>Click to edit Master title style</a:t>
            </a:r>
            <a:endParaRPr lang="en-AU" dirty="0"/>
          </a:p>
        </p:txBody>
      </p:sp>
      <p:sp>
        <p:nvSpPr>
          <p:cNvPr id="3" name="Content Placeholder 2">
            <a:extLst>
              <a:ext uri="{FF2B5EF4-FFF2-40B4-BE49-F238E27FC236}">
                <a16:creationId xmlns:a16="http://schemas.microsoft.com/office/drawing/2014/main" id="{F8E7B591-A6EA-2BCB-D745-6DC015D6B5C2}"/>
              </a:ext>
            </a:extLst>
          </p:cNvPr>
          <p:cNvSpPr>
            <a:spLocks noGrp="1" noChangeAspect="1"/>
          </p:cNvSpPr>
          <p:nvPr>
            <p:ph idx="1"/>
          </p:nvPr>
        </p:nvSpPr>
        <p:spPr>
          <a:xfrm>
            <a:off x="6096000" y="729338"/>
            <a:ext cx="5400000" cy="5400000"/>
          </a:xfrm>
        </p:spPr>
        <p:txBody>
          <a:bodyPr/>
          <a:lstStyle>
            <a:lvl1pPr>
              <a:defRPr sz="1800"/>
            </a:lvl1pPr>
            <a:lvl2pPr>
              <a:defRPr sz="18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4" name="Text Placeholder 3">
            <a:extLst>
              <a:ext uri="{FF2B5EF4-FFF2-40B4-BE49-F238E27FC236}">
                <a16:creationId xmlns:a16="http://schemas.microsoft.com/office/drawing/2014/main" id="{3D58DC21-A316-BB8D-8E84-E249107E3404}"/>
              </a:ext>
            </a:extLst>
          </p:cNvPr>
          <p:cNvSpPr>
            <a:spLocks noGrp="1"/>
          </p:cNvSpPr>
          <p:nvPr>
            <p:ph type="body" sz="half" idx="2"/>
          </p:nvPr>
        </p:nvSpPr>
        <p:spPr>
          <a:xfrm>
            <a:off x="695325" y="1628775"/>
            <a:ext cx="4788000" cy="4240213"/>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Footer Placeholder 6">
            <a:extLst>
              <a:ext uri="{FF2B5EF4-FFF2-40B4-BE49-F238E27FC236}">
                <a16:creationId xmlns:a16="http://schemas.microsoft.com/office/drawing/2014/main" id="{1C477310-60D0-4DBA-05FB-D3FF0EC77085}"/>
              </a:ext>
            </a:extLst>
          </p:cNvPr>
          <p:cNvSpPr>
            <a:spLocks noGrp="1"/>
          </p:cNvSpPr>
          <p:nvPr>
            <p:ph type="ftr" sz="quarter" idx="10"/>
          </p:nvPr>
        </p:nvSpPr>
        <p:spPr/>
        <p:txBody>
          <a:bodyPr/>
          <a:lstStyle/>
          <a:p>
            <a:r>
              <a:rPr lang="en-AU"/>
              <a:t>ACT AUDIT OFFICE</a:t>
            </a:r>
            <a:endParaRPr lang="en-AU" dirty="0"/>
          </a:p>
        </p:txBody>
      </p:sp>
      <p:sp>
        <p:nvSpPr>
          <p:cNvPr id="8" name="Slide Number Placeholder 7">
            <a:extLst>
              <a:ext uri="{FF2B5EF4-FFF2-40B4-BE49-F238E27FC236}">
                <a16:creationId xmlns:a16="http://schemas.microsoft.com/office/drawing/2014/main" id="{9B7AB36E-D646-12A7-75C0-004D0C40D133}"/>
              </a:ext>
            </a:extLst>
          </p:cNvPr>
          <p:cNvSpPr>
            <a:spLocks noGrp="1"/>
          </p:cNvSpPr>
          <p:nvPr>
            <p:ph type="sldNum" sz="quarter" idx="11"/>
          </p:nvPr>
        </p:nvSpPr>
        <p:spPr/>
        <p:txBody>
          <a:bodyPr/>
          <a:lstStyle/>
          <a:p>
            <a:fld id="{0B4FF4CA-F877-E042-92CF-7A469916EDCA}" type="slidenum">
              <a:rPr lang="en-AU" smtClean="0"/>
              <a:pPr/>
              <a:t>‹#›</a:t>
            </a:fld>
            <a:endParaRPr lang="en-AU" dirty="0"/>
          </a:p>
        </p:txBody>
      </p:sp>
    </p:spTree>
    <p:extLst>
      <p:ext uri="{BB962C8B-B14F-4D97-AF65-F5344CB8AC3E}">
        <p14:creationId xmlns:p14="http://schemas.microsoft.com/office/powerpoint/2010/main" val="4389361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 Caption 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00864E-BDEE-6DB1-C39D-DBD5267A709F}"/>
              </a:ext>
            </a:extLst>
          </p:cNvPr>
          <p:cNvSpPr>
            <a:spLocks noGrp="1"/>
          </p:cNvSpPr>
          <p:nvPr>
            <p:ph type="title"/>
          </p:nvPr>
        </p:nvSpPr>
        <p:spPr>
          <a:xfrm>
            <a:off x="6708000" y="393578"/>
            <a:ext cx="4788000" cy="900112"/>
          </a:xfrm>
        </p:spPr>
        <p:txBody>
          <a:bodyPr anchor="ctr" anchorCtr="0"/>
          <a:lstStyle>
            <a:lvl1pPr>
              <a:defRPr sz="2400"/>
            </a:lvl1pPr>
          </a:lstStyle>
          <a:p>
            <a:r>
              <a:rPr lang="en-US"/>
              <a:t>Click to edit Master title style</a:t>
            </a:r>
            <a:endParaRPr lang="en-AU" dirty="0"/>
          </a:p>
        </p:txBody>
      </p:sp>
      <p:sp>
        <p:nvSpPr>
          <p:cNvPr id="3" name="Content Placeholder 2">
            <a:extLst>
              <a:ext uri="{FF2B5EF4-FFF2-40B4-BE49-F238E27FC236}">
                <a16:creationId xmlns:a16="http://schemas.microsoft.com/office/drawing/2014/main" id="{F8E7B591-A6EA-2BCB-D745-6DC015D6B5C2}"/>
              </a:ext>
            </a:extLst>
          </p:cNvPr>
          <p:cNvSpPr>
            <a:spLocks noGrp="1" noChangeAspect="1"/>
          </p:cNvSpPr>
          <p:nvPr>
            <p:ph idx="1"/>
          </p:nvPr>
        </p:nvSpPr>
        <p:spPr>
          <a:xfrm>
            <a:off x="696000" y="729338"/>
            <a:ext cx="5400000" cy="5400000"/>
          </a:xfrm>
        </p:spPr>
        <p:txBody>
          <a:bodyPr/>
          <a:lstStyle>
            <a:lvl1pPr>
              <a:defRPr sz="1800"/>
            </a:lvl1pPr>
            <a:lvl2pPr>
              <a:defRPr sz="18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4" name="Text Placeholder 3">
            <a:extLst>
              <a:ext uri="{FF2B5EF4-FFF2-40B4-BE49-F238E27FC236}">
                <a16:creationId xmlns:a16="http://schemas.microsoft.com/office/drawing/2014/main" id="{3D58DC21-A316-BB8D-8E84-E249107E3404}"/>
              </a:ext>
            </a:extLst>
          </p:cNvPr>
          <p:cNvSpPr>
            <a:spLocks noGrp="1"/>
          </p:cNvSpPr>
          <p:nvPr>
            <p:ph type="body" sz="half" idx="2"/>
          </p:nvPr>
        </p:nvSpPr>
        <p:spPr>
          <a:xfrm>
            <a:off x="6708000" y="1628775"/>
            <a:ext cx="4788000" cy="4240213"/>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Footer Placeholder 6">
            <a:extLst>
              <a:ext uri="{FF2B5EF4-FFF2-40B4-BE49-F238E27FC236}">
                <a16:creationId xmlns:a16="http://schemas.microsoft.com/office/drawing/2014/main" id="{B5233D15-7C34-DF01-45F9-D1CCDAF30DE8}"/>
              </a:ext>
            </a:extLst>
          </p:cNvPr>
          <p:cNvSpPr>
            <a:spLocks noGrp="1"/>
          </p:cNvSpPr>
          <p:nvPr>
            <p:ph type="ftr" sz="quarter" idx="10"/>
          </p:nvPr>
        </p:nvSpPr>
        <p:spPr/>
        <p:txBody>
          <a:bodyPr/>
          <a:lstStyle/>
          <a:p>
            <a:r>
              <a:rPr lang="en-AU"/>
              <a:t>ACT AUDIT OFFICE</a:t>
            </a:r>
            <a:endParaRPr lang="en-AU" dirty="0"/>
          </a:p>
        </p:txBody>
      </p:sp>
      <p:sp>
        <p:nvSpPr>
          <p:cNvPr id="8" name="Slide Number Placeholder 7">
            <a:extLst>
              <a:ext uri="{FF2B5EF4-FFF2-40B4-BE49-F238E27FC236}">
                <a16:creationId xmlns:a16="http://schemas.microsoft.com/office/drawing/2014/main" id="{A7985E49-D17D-EB6F-640F-0BABE724EFEE}"/>
              </a:ext>
            </a:extLst>
          </p:cNvPr>
          <p:cNvSpPr>
            <a:spLocks noGrp="1"/>
          </p:cNvSpPr>
          <p:nvPr>
            <p:ph type="sldNum" sz="quarter" idx="11"/>
          </p:nvPr>
        </p:nvSpPr>
        <p:spPr/>
        <p:txBody>
          <a:bodyPr/>
          <a:lstStyle/>
          <a:p>
            <a:fld id="{0B4FF4CA-F877-E042-92CF-7A469916EDCA}" type="slidenum">
              <a:rPr lang="en-AU" smtClean="0"/>
              <a:pPr/>
              <a:t>‹#›</a:t>
            </a:fld>
            <a:endParaRPr lang="en-AU" dirty="0"/>
          </a:p>
        </p:txBody>
      </p:sp>
    </p:spTree>
    <p:extLst>
      <p:ext uri="{BB962C8B-B14F-4D97-AF65-F5344CB8AC3E}">
        <p14:creationId xmlns:p14="http://schemas.microsoft.com/office/powerpoint/2010/main" val="35129351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secHead" preserve="1">
  <p:cSld name="Final">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ECBF2AC-9863-47BD-AA93-C9FCF2D80004}"/>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6612164" cy="5967045"/>
          </a:xfrm>
          <a:prstGeom prst="rect">
            <a:avLst/>
          </a:prstGeom>
        </p:spPr>
      </p:pic>
      <p:sp>
        <p:nvSpPr>
          <p:cNvPr id="9" name="Rectangle 8">
            <a:extLst>
              <a:ext uri="{FF2B5EF4-FFF2-40B4-BE49-F238E27FC236}">
                <a16:creationId xmlns:a16="http://schemas.microsoft.com/office/drawing/2014/main" id="{A8E53FFD-281F-8926-56D8-0DAFCF87270F}"/>
              </a:ext>
            </a:extLst>
          </p:cNvPr>
          <p:cNvSpPr/>
          <p:nvPr userDrawn="1"/>
        </p:nvSpPr>
        <p:spPr>
          <a:xfrm>
            <a:off x="6378335" y="0"/>
            <a:ext cx="5813665" cy="5967046"/>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a:extLst>
              <a:ext uri="{FF2B5EF4-FFF2-40B4-BE49-F238E27FC236}">
                <a16:creationId xmlns:a16="http://schemas.microsoft.com/office/drawing/2014/main" id="{DA9DC749-AE46-14DE-F687-22252B02FAC0}"/>
              </a:ext>
            </a:extLst>
          </p:cNvPr>
          <p:cNvSpPr>
            <a:spLocks noGrp="1"/>
          </p:cNvSpPr>
          <p:nvPr>
            <p:ph type="title"/>
          </p:nvPr>
        </p:nvSpPr>
        <p:spPr>
          <a:xfrm>
            <a:off x="6821190" y="728663"/>
            <a:ext cx="4300347" cy="900112"/>
          </a:xfrm>
        </p:spPr>
        <p:txBody>
          <a:bodyPr anchor="b"/>
          <a:lstStyle>
            <a:lvl1pPr algn="l">
              <a:defRPr sz="4000">
                <a:solidFill>
                  <a:schemeClr val="accent2"/>
                </a:solidFill>
              </a:defRPr>
            </a:lvl1pPr>
          </a:lstStyle>
          <a:p>
            <a:r>
              <a:rPr lang="en-US"/>
              <a:t>Click to edit Master title style</a:t>
            </a:r>
            <a:endParaRPr lang="en-AU" dirty="0"/>
          </a:p>
        </p:txBody>
      </p:sp>
      <p:sp>
        <p:nvSpPr>
          <p:cNvPr id="3" name="Text Placeholder 2">
            <a:extLst>
              <a:ext uri="{FF2B5EF4-FFF2-40B4-BE49-F238E27FC236}">
                <a16:creationId xmlns:a16="http://schemas.microsoft.com/office/drawing/2014/main" id="{90A0C3E4-FC22-970E-0D8A-6706A612FED8}"/>
              </a:ext>
            </a:extLst>
          </p:cNvPr>
          <p:cNvSpPr>
            <a:spLocks noGrp="1"/>
          </p:cNvSpPr>
          <p:nvPr>
            <p:ph type="body" idx="1"/>
          </p:nvPr>
        </p:nvSpPr>
        <p:spPr>
          <a:xfrm>
            <a:off x="6821190" y="2357438"/>
            <a:ext cx="4300347" cy="688310"/>
          </a:xfrm>
        </p:spPr>
        <p:txBody>
          <a:bodyPr/>
          <a:lstStyle>
            <a:lvl1pPr marL="0" indent="0" algn="l">
              <a:buNone/>
              <a:defRPr sz="1800">
                <a:solidFill>
                  <a:schemeClr val="bg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7" name="Footer Placeholder 6">
            <a:extLst>
              <a:ext uri="{FF2B5EF4-FFF2-40B4-BE49-F238E27FC236}">
                <a16:creationId xmlns:a16="http://schemas.microsoft.com/office/drawing/2014/main" id="{2EAC2815-B9F8-B817-E42D-26C6B641D1A2}"/>
              </a:ext>
            </a:extLst>
          </p:cNvPr>
          <p:cNvSpPr>
            <a:spLocks noGrp="1"/>
          </p:cNvSpPr>
          <p:nvPr>
            <p:ph type="ftr" sz="quarter" idx="10"/>
          </p:nvPr>
        </p:nvSpPr>
        <p:spPr/>
        <p:txBody>
          <a:bodyPr/>
          <a:lstStyle/>
          <a:p>
            <a:r>
              <a:rPr lang="en-AU"/>
              <a:t>ACT AUDIT OFFICE</a:t>
            </a:r>
            <a:endParaRPr lang="en-AU" dirty="0"/>
          </a:p>
        </p:txBody>
      </p:sp>
      <p:sp>
        <p:nvSpPr>
          <p:cNvPr id="8" name="Slide Number Placeholder 7">
            <a:extLst>
              <a:ext uri="{FF2B5EF4-FFF2-40B4-BE49-F238E27FC236}">
                <a16:creationId xmlns:a16="http://schemas.microsoft.com/office/drawing/2014/main" id="{169D9D5D-F696-A76B-3E04-93276785BA09}"/>
              </a:ext>
            </a:extLst>
          </p:cNvPr>
          <p:cNvSpPr>
            <a:spLocks noGrp="1"/>
          </p:cNvSpPr>
          <p:nvPr>
            <p:ph type="sldNum" sz="quarter" idx="11"/>
          </p:nvPr>
        </p:nvSpPr>
        <p:spPr/>
        <p:txBody>
          <a:bodyPr/>
          <a:lstStyle/>
          <a:p>
            <a:fld id="{0B4FF4CA-F877-E042-92CF-7A469916EDCA}" type="slidenum">
              <a:rPr lang="en-AU" smtClean="0"/>
              <a:pPr/>
              <a:t>‹#›</a:t>
            </a:fld>
            <a:endParaRPr lang="en-AU" dirty="0"/>
          </a:p>
        </p:txBody>
      </p:sp>
    </p:spTree>
    <p:extLst>
      <p:ext uri="{BB962C8B-B14F-4D97-AF65-F5344CB8AC3E}">
        <p14:creationId xmlns:p14="http://schemas.microsoft.com/office/powerpoint/2010/main" val="33972856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9" name="Picture 8" descr="A black background with a blue and white stripe&#10;&#10;AI-generated content may be incorrect.">
            <a:extLst>
              <a:ext uri="{FF2B5EF4-FFF2-40B4-BE49-F238E27FC236}">
                <a16:creationId xmlns:a16="http://schemas.microsoft.com/office/drawing/2014/main" id="{C30D46A1-8571-9B50-51A5-8BF820D53B27}"/>
              </a:ext>
            </a:extLst>
          </p:cNvPr>
          <p:cNvPicPr>
            <a:picLocks noChangeAspect="1"/>
          </p:cNvPicPr>
          <p:nvPr userDrawn="1"/>
        </p:nvPicPr>
        <p:blipFill>
          <a:blip r:embed="rId11"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Placeholder 1">
            <a:extLst>
              <a:ext uri="{FF2B5EF4-FFF2-40B4-BE49-F238E27FC236}">
                <a16:creationId xmlns:a16="http://schemas.microsoft.com/office/drawing/2014/main" id="{B4133B0C-6219-568F-6062-575275FF0043}"/>
              </a:ext>
            </a:extLst>
          </p:cNvPr>
          <p:cNvSpPr>
            <a:spLocks noGrp="1"/>
          </p:cNvSpPr>
          <p:nvPr>
            <p:ph type="title"/>
          </p:nvPr>
        </p:nvSpPr>
        <p:spPr>
          <a:xfrm>
            <a:off x="695325" y="530943"/>
            <a:ext cx="10801350" cy="612000"/>
          </a:xfrm>
          <a:prstGeom prst="rect">
            <a:avLst/>
          </a:prstGeom>
        </p:spPr>
        <p:txBody>
          <a:bodyPr vert="horz" lIns="0" tIns="0" rIns="0" bIns="0" rtlCol="0" anchor="ctr" anchorCtr="0">
            <a:noAutofit/>
          </a:bodyPr>
          <a:lstStyle/>
          <a:p>
            <a:r>
              <a:rPr lang="en-US"/>
              <a:t>Click to edit Master title style</a:t>
            </a:r>
            <a:endParaRPr lang="en-AU" dirty="0"/>
          </a:p>
        </p:txBody>
      </p:sp>
      <p:sp>
        <p:nvSpPr>
          <p:cNvPr id="3" name="Text Placeholder 2">
            <a:extLst>
              <a:ext uri="{FF2B5EF4-FFF2-40B4-BE49-F238E27FC236}">
                <a16:creationId xmlns:a16="http://schemas.microsoft.com/office/drawing/2014/main" id="{22AC158A-79C8-17FE-5600-41B1C8B56B87}"/>
              </a:ext>
            </a:extLst>
          </p:cNvPr>
          <p:cNvSpPr>
            <a:spLocks noGrp="1"/>
          </p:cNvSpPr>
          <p:nvPr>
            <p:ph type="body" idx="1"/>
          </p:nvPr>
        </p:nvSpPr>
        <p:spPr>
          <a:xfrm>
            <a:off x="695325" y="1628775"/>
            <a:ext cx="10801350" cy="4351338"/>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5" name="Footer Placeholder 4">
            <a:extLst>
              <a:ext uri="{FF2B5EF4-FFF2-40B4-BE49-F238E27FC236}">
                <a16:creationId xmlns:a16="http://schemas.microsoft.com/office/drawing/2014/main" id="{E6FE850D-86D9-ACF4-9AC1-F998E3F2A95F}"/>
              </a:ext>
            </a:extLst>
          </p:cNvPr>
          <p:cNvSpPr>
            <a:spLocks noGrp="1"/>
          </p:cNvSpPr>
          <p:nvPr>
            <p:ph type="ftr" sz="quarter" idx="3"/>
          </p:nvPr>
        </p:nvSpPr>
        <p:spPr>
          <a:xfrm>
            <a:off x="695325" y="6305991"/>
            <a:ext cx="1870705" cy="161583"/>
          </a:xfrm>
          <a:prstGeom prst="rect">
            <a:avLst/>
          </a:prstGeom>
          <a:noFill/>
          <a:ln w="12700">
            <a:noFill/>
          </a:ln>
        </p:spPr>
        <p:txBody>
          <a:bodyPr vert="horz" wrap="none" lIns="0" tIns="0" rIns="0" bIns="0" rtlCol="0" anchor="ctr">
            <a:spAutoFit/>
          </a:bodyPr>
          <a:lstStyle>
            <a:lvl1pPr algn="l">
              <a:defRPr sz="1050" b="1" cap="all" spc="300" baseline="0">
                <a:solidFill>
                  <a:schemeClr val="accent1"/>
                </a:solidFill>
              </a:defRPr>
            </a:lvl1pPr>
          </a:lstStyle>
          <a:p>
            <a:r>
              <a:rPr lang="en-AU" dirty="0"/>
              <a:t>ACT AUDIT OFFICE</a:t>
            </a:r>
          </a:p>
        </p:txBody>
      </p:sp>
      <p:sp>
        <p:nvSpPr>
          <p:cNvPr id="6" name="Slide Number Placeholder 5">
            <a:extLst>
              <a:ext uri="{FF2B5EF4-FFF2-40B4-BE49-F238E27FC236}">
                <a16:creationId xmlns:a16="http://schemas.microsoft.com/office/drawing/2014/main" id="{21A5655D-1AA2-703E-05E1-190CDC9D2496}"/>
              </a:ext>
            </a:extLst>
          </p:cNvPr>
          <p:cNvSpPr>
            <a:spLocks noGrp="1"/>
          </p:cNvSpPr>
          <p:nvPr>
            <p:ph type="sldNum" sz="quarter" idx="4"/>
          </p:nvPr>
        </p:nvSpPr>
        <p:spPr>
          <a:xfrm>
            <a:off x="11590849" y="6206782"/>
            <a:ext cx="360000" cy="360000"/>
          </a:xfrm>
          <a:prstGeom prst="rect">
            <a:avLst/>
          </a:prstGeom>
          <a:noFill/>
          <a:ln w="12700">
            <a:noFill/>
          </a:ln>
        </p:spPr>
        <p:txBody>
          <a:bodyPr vert="horz" wrap="none" lIns="0" tIns="0" rIns="0" bIns="0" rtlCol="0" anchor="ctr"/>
          <a:lstStyle>
            <a:lvl1pPr algn="ctr">
              <a:defRPr sz="1200" b="1">
                <a:solidFill>
                  <a:schemeClr val="tx2"/>
                </a:solidFill>
              </a:defRPr>
            </a:lvl1pPr>
          </a:lstStyle>
          <a:p>
            <a:fld id="{0B4FF4CA-F877-E042-92CF-7A469916EDCA}" type="slidenum">
              <a:rPr lang="en-AU" smtClean="0"/>
              <a:pPr/>
              <a:t>‹#›</a:t>
            </a:fld>
            <a:endParaRPr lang="en-AU" dirty="0"/>
          </a:p>
        </p:txBody>
      </p:sp>
      <p:sp>
        <p:nvSpPr>
          <p:cNvPr id="7" name="Rectangle 6">
            <a:extLst>
              <a:ext uri="{FF2B5EF4-FFF2-40B4-BE49-F238E27FC236}">
                <a16:creationId xmlns:a16="http://schemas.microsoft.com/office/drawing/2014/main" id="{17469BA8-FE3B-ECDA-083C-9C2EC423FDD0}"/>
              </a:ext>
            </a:extLst>
          </p:cNvPr>
          <p:cNvSpPr/>
          <p:nvPr userDrawn="1"/>
        </p:nvSpPr>
        <p:spPr>
          <a:xfrm>
            <a:off x="0" y="530942"/>
            <a:ext cx="206477" cy="612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378805943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4" r:id="rId5"/>
    <p:sldLayoutId id="2147483655" r:id="rId6"/>
    <p:sldLayoutId id="2147483656" r:id="rId7"/>
    <p:sldLayoutId id="2147483657" r:id="rId8"/>
    <p:sldLayoutId id="2147483658" r:id="rId9"/>
  </p:sldLayoutIdLst>
  <p:hf hdr="0" dt="0"/>
  <p:txStyles>
    <p:title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1"/>
        </a:buClr>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8" userDrawn="1">
          <p15:clr>
            <a:srgbClr val="F26B43"/>
          </p15:clr>
        </p15:guide>
        <p15:guide id="2" pos="7242" userDrawn="1">
          <p15:clr>
            <a:srgbClr val="F26B43"/>
          </p15:clr>
        </p15:guide>
        <p15:guide id="3" orient="horz" pos="459" userDrawn="1">
          <p15:clr>
            <a:srgbClr val="F26B43"/>
          </p15:clr>
        </p15:guide>
        <p15:guide id="4" orient="horz" pos="3861" userDrawn="1">
          <p15:clr>
            <a:srgbClr val="F26B43"/>
          </p15:clr>
        </p15:guide>
        <p15:guide id="5" orient="horz" pos="232" userDrawn="1">
          <p15:clr>
            <a:srgbClr val="F26B43"/>
          </p15:clr>
        </p15:guide>
        <p15:guide id="6" orient="horz" pos="1026"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hyperlink" Target="mailto:actauditorgeneral@act.gov.au" TargetMode="Externa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8BDBFD-0267-CCED-9C8E-AA2EE328CA4D}"/>
              </a:ext>
            </a:extLst>
          </p:cNvPr>
          <p:cNvSpPr>
            <a:spLocks noGrp="1"/>
          </p:cNvSpPr>
          <p:nvPr>
            <p:ph type="ctrTitle"/>
          </p:nvPr>
        </p:nvSpPr>
        <p:spPr>
          <a:xfrm>
            <a:off x="714989" y="1618943"/>
            <a:ext cx="7613228" cy="332399"/>
          </a:xfrm>
        </p:spPr>
        <p:txBody>
          <a:bodyPr/>
          <a:lstStyle/>
          <a:p>
            <a:r>
              <a:rPr lang="en-AU" dirty="0"/>
              <a:t>ACT Audit Office</a:t>
            </a:r>
          </a:p>
        </p:txBody>
      </p:sp>
      <p:sp>
        <p:nvSpPr>
          <p:cNvPr id="3" name="Subtitle 2">
            <a:extLst>
              <a:ext uri="{FF2B5EF4-FFF2-40B4-BE49-F238E27FC236}">
                <a16:creationId xmlns:a16="http://schemas.microsoft.com/office/drawing/2014/main" id="{3420AF21-D237-B650-BD02-DDDCE68726C2}"/>
              </a:ext>
            </a:extLst>
          </p:cNvPr>
          <p:cNvSpPr>
            <a:spLocks noGrp="1"/>
          </p:cNvSpPr>
          <p:nvPr>
            <p:ph type="subTitle" idx="1"/>
          </p:nvPr>
        </p:nvSpPr>
        <p:spPr>
          <a:xfrm>
            <a:off x="714989" y="2082484"/>
            <a:ext cx="4611600" cy="249299"/>
          </a:xfrm>
        </p:spPr>
        <p:txBody>
          <a:bodyPr/>
          <a:lstStyle/>
          <a:p>
            <a:r>
              <a:rPr lang="en-AU" dirty="0"/>
              <a:t>Information Session</a:t>
            </a:r>
          </a:p>
        </p:txBody>
      </p:sp>
      <p:sp>
        <p:nvSpPr>
          <p:cNvPr id="6" name="Text Placeholder 5">
            <a:extLst>
              <a:ext uri="{FF2B5EF4-FFF2-40B4-BE49-F238E27FC236}">
                <a16:creationId xmlns:a16="http://schemas.microsoft.com/office/drawing/2014/main" id="{4F5E60C8-21DF-1D01-43A3-6C5EAC746DB7}"/>
              </a:ext>
            </a:extLst>
          </p:cNvPr>
          <p:cNvSpPr>
            <a:spLocks noGrp="1"/>
          </p:cNvSpPr>
          <p:nvPr>
            <p:ph type="body" sz="quarter" idx="10"/>
          </p:nvPr>
        </p:nvSpPr>
        <p:spPr/>
        <p:txBody>
          <a:bodyPr/>
          <a:lstStyle/>
          <a:p>
            <a:r>
              <a:rPr lang="en-AU" dirty="0"/>
              <a:t>25 September 2026</a:t>
            </a:r>
          </a:p>
        </p:txBody>
      </p:sp>
      <p:sp>
        <p:nvSpPr>
          <p:cNvPr id="7" name="Text Placeholder 6">
            <a:extLst>
              <a:ext uri="{FF2B5EF4-FFF2-40B4-BE49-F238E27FC236}">
                <a16:creationId xmlns:a16="http://schemas.microsoft.com/office/drawing/2014/main" id="{1FF73527-8FB9-EE60-49EE-98C9391CF23D}"/>
              </a:ext>
            </a:extLst>
          </p:cNvPr>
          <p:cNvSpPr>
            <a:spLocks noGrp="1"/>
          </p:cNvSpPr>
          <p:nvPr>
            <p:ph type="body" sz="quarter" idx="11"/>
          </p:nvPr>
        </p:nvSpPr>
        <p:spPr/>
        <p:txBody>
          <a:bodyPr/>
          <a:lstStyle/>
          <a:p>
            <a:r>
              <a:rPr lang="en-AU" dirty="0" err="1"/>
              <a:t>audit.act.gov.au</a:t>
            </a:r>
            <a:endParaRPr lang="en-AU" dirty="0"/>
          </a:p>
        </p:txBody>
      </p:sp>
    </p:spTree>
    <p:extLst>
      <p:ext uri="{BB962C8B-B14F-4D97-AF65-F5344CB8AC3E}">
        <p14:creationId xmlns:p14="http://schemas.microsoft.com/office/powerpoint/2010/main" val="12225715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074F6B-D7AF-ADB9-51E3-D997182A6E3E}"/>
              </a:ext>
            </a:extLst>
          </p:cNvPr>
          <p:cNvSpPr>
            <a:spLocks noGrp="1"/>
          </p:cNvSpPr>
          <p:nvPr>
            <p:ph type="title"/>
          </p:nvPr>
        </p:nvSpPr>
        <p:spPr/>
        <p:txBody>
          <a:bodyPr/>
          <a:lstStyle/>
          <a:p>
            <a:r>
              <a:rPr lang="en-AU" dirty="0"/>
              <a:t>Welcome and acknowledgement of country</a:t>
            </a:r>
          </a:p>
        </p:txBody>
      </p:sp>
      <p:sp>
        <p:nvSpPr>
          <p:cNvPr id="4" name="Footer Placeholder 3">
            <a:extLst>
              <a:ext uri="{FF2B5EF4-FFF2-40B4-BE49-F238E27FC236}">
                <a16:creationId xmlns:a16="http://schemas.microsoft.com/office/drawing/2014/main" id="{D412313F-4D9B-3D30-64E7-5FEB9298E268}"/>
              </a:ext>
            </a:extLst>
          </p:cNvPr>
          <p:cNvSpPr>
            <a:spLocks noGrp="1"/>
          </p:cNvSpPr>
          <p:nvPr>
            <p:ph type="ftr" sz="quarter" idx="10"/>
          </p:nvPr>
        </p:nvSpPr>
        <p:spPr/>
        <p:txBody>
          <a:bodyPr/>
          <a:lstStyle/>
          <a:p>
            <a:r>
              <a:rPr lang="en-AU"/>
              <a:t>ACT AUDIT OFFICE</a:t>
            </a:r>
            <a:endParaRPr lang="en-AU" dirty="0"/>
          </a:p>
        </p:txBody>
      </p:sp>
      <p:sp>
        <p:nvSpPr>
          <p:cNvPr id="5" name="Slide Number Placeholder 4">
            <a:extLst>
              <a:ext uri="{FF2B5EF4-FFF2-40B4-BE49-F238E27FC236}">
                <a16:creationId xmlns:a16="http://schemas.microsoft.com/office/drawing/2014/main" id="{14572471-B5BD-8E69-C6DF-660DAC55FC54}"/>
              </a:ext>
            </a:extLst>
          </p:cNvPr>
          <p:cNvSpPr>
            <a:spLocks noGrp="1"/>
          </p:cNvSpPr>
          <p:nvPr>
            <p:ph type="sldNum" sz="quarter" idx="11"/>
          </p:nvPr>
        </p:nvSpPr>
        <p:spPr/>
        <p:txBody>
          <a:bodyPr/>
          <a:lstStyle/>
          <a:p>
            <a:fld id="{0B4FF4CA-F877-E042-92CF-7A469916EDCA}" type="slidenum">
              <a:rPr lang="en-AU" smtClean="0"/>
              <a:pPr/>
              <a:t>2</a:t>
            </a:fld>
            <a:endParaRPr lang="en-AU" dirty="0"/>
          </a:p>
        </p:txBody>
      </p:sp>
      <p:pic>
        <p:nvPicPr>
          <p:cNvPr id="7" name="Picture 6">
            <a:extLst>
              <a:ext uri="{FF2B5EF4-FFF2-40B4-BE49-F238E27FC236}">
                <a16:creationId xmlns:a16="http://schemas.microsoft.com/office/drawing/2014/main" id="{D570EC49-7773-F228-1667-51C983B5756B}"/>
              </a:ext>
            </a:extLst>
          </p:cNvPr>
          <p:cNvPicPr>
            <a:picLocks noChangeAspect="1"/>
          </p:cNvPicPr>
          <p:nvPr/>
        </p:nvPicPr>
        <p:blipFill>
          <a:blip r:embed="rId2"/>
          <a:stretch>
            <a:fillRect/>
          </a:stretch>
        </p:blipFill>
        <p:spPr>
          <a:xfrm>
            <a:off x="7162747" y="1487535"/>
            <a:ext cx="3235477" cy="4281363"/>
          </a:xfrm>
          <a:prstGeom prst="rect">
            <a:avLst/>
          </a:prstGeom>
        </p:spPr>
      </p:pic>
      <p:sp>
        <p:nvSpPr>
          <p:cNvPr id="9" name="Content Placeholder 8">
            <a:extLst>
              <a:ext uri="{FF2B5EF4-FFF2-40B4-BE49-F238E27FC236}">
                <a16:creationId xmlns:a16="http://schemas.microsoft.com/office/drawing/2014/main" id="{1FFBBF10-B553-E48B-F3C4-A31C777A5926}"/>
              </a:ext>
            </a:extLst>
          </p:cNvPr>
          <p:cNvSpPr>
            <a:spLocks noGrp="1"/>
          </p:cNvSpPr>
          <p:nvPr>
            <p:ph idx="1"/>
          </p:nvPr>
        </p:nvSpPr>
        <p:spPr>
          <a:xfrm>
            <a:off x="695325" y="1487535"/>
            <a:ext cx="6069748" cy="4492578"/>
          </a:xfrm>
        </p:spPr>
        <p:txBody>
          <a:bodyPr/>
          <a:lstStyle/>
          <a:p>
            <a:endParaRPr lang="en-AU" dirty="0"/>
          </a:p>
          <a:p>
            <a:endParaRPr lang="en-AU" sz="1400" dirty="0">
              <a:latin typeface="Seaford" panose="020F0502020204030204" pitchFamily="2" charset="0"/>
            </a:endParaRPr>
          </a:p>
          <a:p>
            <a:r>
              <a:rPr lang="en-AU" dirty="0">
                <a:latin typeface="Seaford" panose="020F0502020204030204" pitchFamily="2" charset="0"/>
              </a:rPr>
              <a:t>We wish to acknowledge the Ngunnawal people as traditional custodians of the land we are meeting on and recognise any other people or families with connection to the lands of the ACT and region.</a:t>
            </a:r>
          </a:p>
          <a:p>
            <a:r>
              <a:rPr lang="en-AU" dirty="0">
                <a:latin typeface="Seaford" panose="020F0502020204030204" pitchFamily="2" charset="0"/>
              </a:rPr>
              <a:t>We wish to acknowledge and respect their continuing culture and the contribution they make to the life of this city and this region.</a:t>
            </a:r>
          </a:p>
          <a:p>
            <a:r>
              <a:rPr lang="en-AU" dirty="0">
                <a:latin typeface="Seaford" panose="020F0502020204030204" pitchFamily="2" charset="0"/>
              </a:rPr>
              <a:t>We would also like to acknowledge and welcome other Aboriginal and Torres Strait Islander people who may be attending today’s event.</a:t>
            </a:r>
          </a:p>
          <a:p>
            <a:endParaRPr lang="en-AU" dirty="0"/>
          </a:p>
        </p:txBody>
      </p:sp>
    </p:spTree>
    <p:extLst>
      <p:ext uri="{BB962C8B-B14F-4D97-AF65-F5344CB8AC3E}">
        <p14:creationId xmlns:p14="http://schemas.microsoft.com/office/powerpoint/2010/main" val="41138220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CF3A85-01DE-8CD1-4C5B-D9DDF573788B}"/>
              </a:ext>
            </a:extLst>
          </p:cNvPr>
          <p:cNvSpPr>
            <a:spLocks noGrp="1"/>
          </p:cNvSpPr>
          <p:nvPr>
            <p:ph type="title"/>
          </p:nvPr>
        </p:nvSpPr>
        <p:spPr/>
        <p:txBody>
          <a:bodyPr/>
          <a:lstStyle/>
          <a:p>
            <a:r>
              <a:rPr lang="en-AU" dirty="0"/>
              <a:t>Auditor-General address</a:t>
            </a:r>
          </a:p>
        </p:txBody>
      </p:sp>
      <p:sp>
        <p:nvSpPr>
          <p:cNvPr id="6" name="Text Placeholder 5">
            <a:extLst>
              <a:ext uri="{FF2B5EF4-FFF2-40B4-BE49-F238E27FC236}">
                <a16:creationId xmlns:a16="http://schemas.microsoft.com/office/drawing/2014/main" id="{64C14D15-0EBE-14E6-3F09-C9010C3B9FFC}"/>
              </a:ext>
            </a:extLst>
          </p:cNvPr>
          <p:cNvSpPr>
            <a:spLocks noGrp="1"/>
          </p:cNvSpPr>
          <p:nvPr>
            <p:ph type="body" idx="1"/>
          </p:nvPr>
        </p:nvSpPr>
        <p:spPr>
          <a:xfrm>
            <a:off x="695325" y="4540196"/>
            <a:ext cx="10788650" cy="1017766"/>
          </a:xfrm>
        </p:spPr>
        <p:txBody>
          <a:bodyPr/>
          <a:lstStyle/>
          <a:p>
            <a:r>
              <a:rPr lang="en-AU" dirty="0"/>
              <a:t>Ajay Sharma PSM</a:t>
            </a:r>
          </a:p>
          <a:p>
            <a:r>
              <a:rPr lang="en-AU" dirty="0"/>
              <a:t>ACT Auditor-General</a:t>
            </a:r>
          </a:p>
        </p:txBody>
      </p:sp>
      <p:sp>
        <p:nvSpPr>
          <p:cNvPr id="3" name="Footer Placeholder 2">
            <a:extLst>
              <a:ext uri="{FF2B5EF4-FFF2-40B4-BE49-F238E27FC236}">
                <a16:creationId xmlns:a16="http://schemas.microsoft.com/office/drawing/2014/main" id="{3285DEF9-842F-1FE3-0A40-D66DDA4D4F99}"/>
              </a:ext>
            </a:extLst>
          </p:cNvPr>
          <p:cNvSpPr>
            <a:spLocks noGrp="1"/>
          </p:cNvSpPr>
          <p:nvPr>
            <p:ph type="ftr" sz="quarter" idx="10"/>
          </p:nvPr>
        </p:nvSpPr>
        <p:spPr/>
        <p:txBody>
          <a:bodyPr/>
          <a:lstStyle/>
          <a:p>
            <a:r>
              <a:rPr lang="en-AU"/>
              <a:t>ACT AUDIT OFFICE</a:t>
            </a:r>
            <a:endParaRPr lang="en-AU" dirty="0"/>
          </a:p>
        </p:txBody>
      </p:sp>
      <p:sp>
        <p:nvSpPr>
          <p:cNvPr id="7" name="Slide Number Placeholder 6">
            <a:extLst>
              <a:ext uri="{FF2B5EF4-FFF2-40B4-BE49-F238E27FC236}">
                <a16:creationId xmlns:a16="http://schemas.microsoft.com/office/drawing/2014/main" id="{0805620F-1E0C-1D98-0D0F-87FC5C702029}"/>
              </a:ext>
            </a:extLst>
          </p:cNvPr>
          <p:cNvSpPr>
            <a:spLocks noGrp="1"/>
          </p:cNvSpPr>
          <p:nvPr>
            <p:ph type="sldNum" sz="quarter" idx="11"/>
          </p:nvPr>
        </p:nvSpPr>
        <p:spPr/>
        <p:txBody>
          <a:bodyPr/>
          <a:lstStyle/>
          <a:p>
            <a:fld id="{0B4FF4CA-F877-E042-92CF-7A469916EDCA}" type="slidenum">
              <a:rPr lang="en-AU" smtClean="0"/>
              <a:pPr/>
              <a:t>3</a:t>
            </a:fld>
            <a:endParaRPr lang="en-AU" dirty="0"/>
          </a:p>
        </p:txBody>
      </p:sp>
    </p:spTree>
    <p:extLst>
      <p:ext uri="{BB962C8B-B14F-4D97-AF65-F5344CB8AC3E}">
        <p14:creationId xmlns:p14="http://schemas.microsoft.com/office/powerpoint/2010/main" val="4563064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A3E8DB-4374-AB7A-ECBC-FF3EB8547F1D}"/>
              </a:ext>
            </a:extLst>
          </p:cNvPr>
          <p:cNvSpPr>
            <a:spLocks noGrp="1"/>
          </p:cNvSpPr>
          <p:nvPr>
            <p:ph type="title"/>
          </p:nvPr>
        </p:nvSpPr>
        <p:spPr>
          <a:xfrm>
            <a:off x="377273" y="468313"/>
            <a:ext cx="4788000" cy="900112"/>
          </a:xfrm>
        </p:spPr>
        <p:txBody>
          <a:bodyPr/>
          <a:lstStyle/>
          <a:p>
            <a:pPr fontAlgn="t"/>
            <a:r>
              <a:rPr lang="en-AU" b="0" dirty="0"/>
              <a:t>Relationship between internal and external audit</a:t>
            </a:r>
          </a:p>
        </p:txBody>
      </p:sp>
      <p:pic>
        <p:nvPicPr>
          <p:cNvPr id="8" name="Content Placeholder 7">
            <a:extLst>
              <a:ext uri="{FF2B5EF4-FFF2-40B4-BE49-F238E27FC236}">
                <a16:creationId xmlns:a16="http://schemas.microsoft.com/office/drawing/2014/main" id="{5CCADAD4-7DFD-3B90-8D5E-8D24C2E0565A}"/>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rcRect/>
          <a:stretch/>
        </p:blipFill>
        <p:spPr>
          <a:xfrm>
            <a:off x="5483325" y="728663"/>
            <a:ext cx="5400675" cy="5400675"/>
          </a:xfrm>
        </p:spPr>
      </p:pic>
      <p:sp>
        <p:nvSpPr>
          <p:cNvPr id="4" name="Text Placeholder 3">
            <a:extLst>
              <a:ext uri="{FF2B5EF4-FFF2-40B4-BE49-F238E27FC236}">
                <a16:creationId xmlns:a16="http://schemas.microsoft.com/office/drawing/2014/main" id="{E0DD8B3B-E625-0431-CFFF-67E269CC8110}"/>
              </a:ext>
            </a:extLst>
          </p:cNvPr>
          <p:cNvSpPr>
            <a:spLocks noGrp="1"/>
          </p:cNvSpPr>
          <p:nvPr>
            <p:ph type="body" sz="half" idx="2"/>
          </p:nvPr>
        </p:nvSpPr>
        <p:spPr/>
        <p:txBody>
          <a:bodyPr/>
          <a:lstStyle/>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AU" sz="1800" b="0" i="0" u="none" strike="noStrike" kern="1200" cap="none" spc="0" normalizeH="0" baseline="0" noProof="0" dirty="0">
              <a:ln>
                <a:noFill/>
              </a:ln>
              <a:solidFill>
                <a:srgbClr val="000000"/>
              </a:solidFill>
              <a:effectLst/>
              <a:uLnTx/>
              <a:uFillTx/>
              <a:latin typeface="Arial" panose="020B0604020202020204"/>
              <a:ea typeface="+mn-ea"/>
              <a:cs typeface="+mn-cs"/>
            </a:endParaRPr>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AU" sz="2000" b="0" i="0" u="none" strike="noStrike" kern="1200" cap="none" spc="0" normalizeH="0" baseline="0" noProof="0" dirty="0">
                <a:ln>
                  <a:noFill/>
                </a:ln>
                <a:solidFill>
                  <a:srgbClr val="000000"/>
                </a:solidFill>
                <a:effectLst/>
                <a:uLnTx/>
                <a:uFillTx/>
                <a:latin typeface="Arial" panose="020B0604020202020204"/>
                <a:ea typeface="+mn-ea"/>
                <a:cs typeface="+mn-cs"/>
              </a:rPr>
              <a:t>Why a strong relationship matters</a:t>
            </a:r>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AU" sz="2000" b="0" i="0" u="none" strike="noStrike" kern="1200" cap="none" spc="0" normalizeH="0" baseline="0" noProof="0" dirty="0">
              <a:ln>
                <a:noFill/>
              </a:ln>
              <a:solidFill>
                <a:srgbClr val="000000"/>
              </a:solidFill>
              <a:effectLst/>
              <a:uLnTx/>
              <a:uFillTx/>
              <a:latin typeface="Arial" panose="020B0604020202020204"/>
              <a:ea typeface="+mn-ea"/>
              <a:cs typeface="+mn-cs"/>
            </a:endParaRPr>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AU" sz="2000" b="0" i="0" u="none" strike="noStrike" kern="1200" cap="none" spc="0" normalizeH="0" baseline="0" noProof="0" dirty="0">
                <a:ln>
                  <a:noFill/>
                </a:ln>
                <a:solidFill>
                  <a:srgbClr val="000000"/>
                </a:solidFill>
                <a:effectLst/>
                <a:uLnTx/>
                <a:uFillTx/>
                <a:latin typeface="Arial" panose="020B0604020202020204"/>
                <a:ea typeface="+mn-ea"/>
                <a:cs typeface="+mn-cs"/>
              </a:rPr>
              <a:t>Importance to the public sector</a:t>
            </a:r>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lang="en-AU" sz="2000" dirty="0">
              <a:solidFill>
                <a:srgbClr val="000000"/>
              </a:solidFill>
              <a:latin typeface="Arial" panose="020B0604020202020204"/>
            </a:endParaRPr>
          </a:p>
          <a:p>
            <a:pPr marL="285750" indent="-285750">
              <a:buFont typeface="Arial" panose="020B0604020202020204" pitchFamily="34" charset="0"/>
              <a:buChar char="•"/>
              <a:defRPr/>
            </a:pPr>
            <a:r>
              <a:rPr lang="en-AU" sz="2000" dirty="0"/>
              <a:t>Independence alongside cooperation</a:t>
            </a:r>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AU" sz="1800" b="0" i="0" u="none" strike="noStrike" kern="1200" cap="none" spc="0" normalizeH="0" baseline="0" noProof="0" dirty="0">
              <a:ln>
                <a:noFill/>
              </a:ln>
              <a:solidFill>
                <a:srgbClr val="000000"/>
              </a:solidFill>
              <a:effectLst/>
              <a:uLnTx/>
              <a:uFillTx/>
              <a:latin typeface="Arial" panose="020B0604020202020204"/>
              <a:ea typeface="+mn-ea"/>
              <a:cs typeface="+mn-cs"/>
            </a:endParaRPr>
          </a:p>
          <a:p>
            <a:endParaRPr lang="en-AU" dirty="0"/>
          </a:p>
        </p:txBody>
      </p:sp>
      <p:sp>
        <p:nvSpPr>
          <p:cNvPr id="5" name="Footer Placeholder 4">
            <a:extLst>
              <a:ext uri="{FF2B5EF4-FFF2-40B4-BE49-F238E27FC236}">
                <a16:creationId xmlns:a16="http://schemas.microsoft.com/office/drawing/2014/main" id="{465A85D6-CBBA-C088-84B3-4F72337022CB}"/>
              </a:ext>
            </a:extLst>
          </p:cNvPr>
          <p:cNvSpPr>
            <a:spLocks noGrp="1"/>
          </p:cNvSpPr>
          <p:nvPr>
            <p:ph type="ftr" sz="quarter" idx="10"/>
          </p:nvPr>
        </p:nvSpPr>
        <p:spPr/>
        <p:txBody>
          <a:bodyPr/>
          <a:lstStyle/>
          <a:p>
            <a:r>
              <a:rPr lang="en-AU"/>
              <a:t>ACT AUDIT OFFICE</a:t>
            </a:r>
            <a:endParaRPr lang="en-AU" dirty="0"/>
          </a:p>
        </p:txBody>
      </p:sp>
      <p:sp>
        <p:nvSpPr>
          <p:cNvPr id="6" name="Slide Number Placeholder 5">
            <a:extLst>
              <a:ext uri="{FF2B5EF4-FFF2-40B4-BE49-F238E27FC236}">
                <a16:creationId xmlns:a16="http://schemas.microsoft.com/office/drawing/2014/main" id="{8F4F2C45-D4A3-88E4-D130-377B241B51E2}"/>
              </a:ext>
            </a:extLst>
          </p:cNvPr>
          <p:cNvSpPr>
            <a:spLocks noGrp="1"/>
          </p:cNvSpPr>
          <p:nvPr>
            <p:ph type="sldNum" sz="quarter" idx="11"/>
          </p:nvPr>
        </p:nvSpPr>
        <p:spPr/>
        <p:txBody>
          <a:bodyPr/>
          <a:lstStyle/>
          <a:p>
            <a:fld id="{0B4FF4CA-F877-E042-92CF-7A469916EDCA}" type="slidenum">
              <a:rPr lang="en-AU" smtClean="0"/>
              <a:pPr/>
              <a:t>4</a:t>
            </a:fld>
            <a:endParaRPr lang="en-AU" dirty="0"/>
          </a:p>
        </p:txBody>
      </p:sp>
    </p:spTree>
    <p:extLst>
      <p:ext uri="{BB962C8B-B14F-4D97-AF65-F5344CB8AC3E}">
        <p14:creationId xmlns:p14="http://schemas.microsoft.com/office/powerpoint/2010/main" val="14123918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EAA27D-CF7E-CEC3-F4F5-82957E7F2C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E4FDF3D-80C7-C1E0-C06A-6A4B2B37C631}"/>
              </a:ext>
            </a:extLst>
          </p:cNvPr>
          <p:cNvSpPr>
            <a:spLocks noGrp="1"/>
          </p:cNvSpPr>
          <p:nvPr>
            <p:ph type="title"/>
          </p:nvPr>
        </p:nvSpPr>
        <p:spPr/>
        <p:txBody>
          <a:bodyPr/>
          <a:lstStyle/>
          <a:p>
            <a:r>
              <a:rPr lang="en-AU" dirty="0"/>
              <a:t>Financial Audit session</a:t>
            </a:r>
          </a:p>
        </p:txBody>
      </p:sp>
      <p:sp>
        <p:nvSpPr>
          <p:cNvPr id="3" name="Footer Placeholder 2">
            <a:extLst>
              <a:ext uri="{FF2B5EF4-FFF2-40B4-BE49-F238E27FC236}">
                <a16:creationId xmlns:a16="http://schemas.microsoft.com/office/drawing/2014/main" id="{C242A478-BF2C-CE96-E56D-4DC81E8E6E79}"/>
              </a:ext>
            </a:extLst>
          </p:cNvPr>
          <p:cNvSpPr>
            <a:spLocks noGrp="1"/>
          </p:cNvSpPr>
          <p:nvPr>
            <p:ph type="ftr" sz="quarter" idx="10"/>
          </p:nvPr>
        </p:nvSpPr>
        <p:spPr/>
        <p:txBody>
          <a:bodyPr/>
          <a:lstStyle/>
          <a:p>
            <a:r>
              <a:rPr lang="en-AU"/>
              <a:t>ACT AUDIT OFFICE</a:t>
            </a:r>
            <a:endParaRPr lang="en-AU" dirty="0"/>
          </a:p>
        </p:txBody>
      </p:sp>
      <p:sp>
        <p:nvSpPr>
          <p:cNvPr id="7" name="Slide Number Placeholder 6">
            <a:extLst>
              <a:ext uri="{FF2B5EF4-FFF2-40B4-BE49-F238E27FC236}">
                <a16:creationId xmlns:a16="http://schemas.microsoft.com/office/drawing/2014/main" id="{BA4ECF0B-6076-1B6A-5CE7-05AA4776E334}"/>
              </a:ext>
            </a:extLst>
          </p:cNvPr>
          <p:cNvSpPr>
            <a:spLocks noGrp="1"/>
          </p:cNvSpPr>
          <p:nvPr>
            <p:ph type="sldNum" sz="quarter" idx="11"/>
          </p:nvPr>
        </p:nvSpPr>
        <p:spPr/>
        <p:txBody>
          <a:bodyPr/>
          <a:lstStyle/>
          <a:p>
            <a:fld id="{0B4FF4CA-F877-E042-92CF-7A469916EDCA}" type="slidenum">
              <a:rPr lang="en-AU" smtClean="0"/>
              <a:pPr/>
              <a:t>5</a:t>
            </a:fld>
            <a:endParaRPr lang="en-AU" dirty="0"/>
          </a:p>
        </p:txBody>
      </p:sp>
      <p:sp>
        <p:nvSpPr>
          <p:cNvPr id="8" name="Text Placeholder 5">
            <a:extLst>
              <a:ext uri="{FF2B5EF4-FFF2-40B4-BE49-F238E27FC236}">
                <a16:creationId xmlns:a16="http://schemas.microsoft.com/office/drawing/2014/main" id="{73D9EA8B-9A56-EE86-111F-2A2CAC71F930}"/>
              </a:ext>
            </a:extLst>
          </p:cNvPr>
          <p:cNvSpPr>
            <a:spLocks noGrp="1"/>
          </p:cNvSpPr>
          <p:nvPr>
            <p:ph type="body" idx="1"/>
          </p:nvPr>
        </p:nvSpPr>
        <p:spPr>
          <a:xfrm>
            <a:off x="695325" y="4661055"/>
            <a:ext cx="10788650" cy="688310"/>
          </a:xfrm>
        </p:spPr>
        <p:txBody>
          <a:bodyPr/>
          <a:lstStyle/>
          <a:p>
            <a:r>
              <a:rPr lang="en-AU" dirty="0"/>
              <a:t>Clea Lewis</a:t>
            </a:r>
          </a:p>
          <a:p>
            <a:r>
              <a:rPr lang="en-AU" dirty="0"/>
              <a:t>Assistant Auditor-General, Financial Audits</a:t>
            </a:r>
          </a:p>
        </p:txBody>
      </p:sp>
    </p:spTree>
    <p:extLst>
      <p:ext uri="{BB962C8B-B14F-4D97-AF65-F5344CB8AC3E}">
        <p14:creationId xmlns:p14="http://schemas.microsoft.com/office/powerpoint/2010/main" val="15795461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074F6B-D7AF-ADB9-51E3-D997182A6E3E}"/>
              </a:ext>
            </a:extLst>
          </p:cNvPr>
          <p:cNvSpPr>
            <a:spLocks noGrp="1"/>
          </p:cNvSpPr>
          <p:nvPr>
            <p:ph type="title"/>
          </p:nvPr>
        </p:nvSpPr>
        <p:spPr/>
        <p:txBody>
          <a:bodyPr/>
          <a:lstStyle/>
          <a:p>
            <a:r>
              <a:rPr lang="en-AU" dirty="0"/>
              <a:t>Purpose of Today's Discussion​</a:t>
            </a:r>
          </a:p>
        </p:txBody>
      </p:sp>
      <p:sp>
        <p:nvSpPr>
          <p:cNvPr id="3" name="Content Placeholder 2">
            <a:extLst>
              <a:ext uri="{FF2B5EF4-FFF2-40B4-BE49-F238E27FC236}">
                <a16:creationId xmlns:a16="http://schemas.microsoft.com/office/drawing/2014/main" id="{63990170-547C-40F0-3B2A-4143F50FBE98}"/>
              </a:ext>
            </a:extLst>
          </p:cNvPr>
          <p:cNvSpPr>
            <a:spLocks noGrp="1"/>
          </p:cNvSpPr>
          <p:nvPr>
            <p:ph idx="1"/>
          </p:nvPr>
        </p:nvSpPr>
        <p:spPr/>
        <p:txBody>
          <a:bodyPr/>
          <a:lstStyle/>
          <a:p>
            <a:pPr marL="285750" lvl="0" indent="-285750" fontAlgn="base">
              <a:spcBef>
                <a:spcPts val="1200"/>
              </a:spcBef>
              <a:spcAft>
                <a:spcPts val="600"/>
              </a:spcAft>
              <a:buFont typeface="Arial" panose="020B0604020202020204" pitchFamily="34" charset="0"/>
              <a:buChar char="•"/>
            </a:pPr>
            <a:r>
              <a:rPr lang="en-US" dirty="0"/>
              <a:t>Better practices for audit committees​</a:t>
            </a:r>
          </a:p>
          <a:p>
            <a:pPr marL="285750" lvl="0" indent="-285750" fontAlgn="base">
              <a:spcBef>
                <a:spcPts val="1200"/>
              </a:spcBef>
              <a:spcAft>
                <a:spcPts val="600"/>
              </a:spcAft>
              <a:buFont typeface="Arial" panose="020B0604020202020204" pitchFamily="34" charset="0"/>
              <a:buChar char="•"/>
            </a:pPr>
            <a:r>
              <a:rPr lang="en-US" dirty="0"/>
              <a:t>Responsibilities of auditors​</a:t>
            </a:r>
          </a:p>
          <a:p>
            <a:pPr marL="285750" lvl="0" indent="-285750" fontAlgn="base">
              <a:spcBef>
                <a:spcPts val="1200"/>
              </a:spcBef>
              <a:spcAft>
                <a:spcPts val="600"/>
              </a:spcAft>
              <a:buFont typeface="Arial" panose="020B0604020202020204" pitchFamily="34" charset="0"/>
              <a:buChar char="•"/>
            </a:pPr>
            <a:r>
              <a:rPr lang="en-US" dirty="0"/>
              <a:t>Audit committee attendance by engagement leaders​</a:t>
            </a:r>
          </a:p>
          <a:p>
            <a:pPr marL="285750" lvl="0" indent="-285750" fontAlgn="base">
              <a:spcBef>
                <a:spcPts val="1200"/>
              </a:spcBef>
              <a:spcAft>
                <a:spcPts val="600"/>
              </a:spcAft>
              <a:buFont typeface="Arial" panose="020B0604020202020204" pitchFamily="34" charset="0"/>
              <a:buChar char="•"/>
            </a:pPr>
            <a:r>
              <a:rPr lang="en-US" dirty="0"/>
              <a:t>Key audit correspondence and what audit committees should focus on​</a:t>
            </a:r>
          </a:p>
          <a:p>
            <a:pPr marL="285750" lvl="0" indent="-285750" fontAlgn="base">
              <a:spcBef>
                <a:spcPts val="1200"/>
              </a:spcBef>
              <a:spcAft>
                <a:spcPts val="600"/>
              </a:spcAft>
              <a:buFont typeface="Arial" panose="020B0604020202020204" pitchFamily="34" charset="0"/>
              <a:buChar char="•"/>
            </a:pPr>
            <a:r>
              <a:rPr lang="en-US" dirty="0"/>
              <a:t>Common audit findings relating to internal audit and audit committees​</a:t>
            </a:r>
          </a:p>
          <a:p>
            <a:pPr marL="285750" lvl="0" indent="-285750" fontAlgn="base">
              <a:spcBef>
                <a:spcPts val="1200"/>
              </a:spcBef>
              <a:spcAft>
                <a:spcPts val="600"/>
              </a:spcAft>
              <a:buFont typeface="Arial" panose="020B0604020202020204" pitchFamily="34" charset="0"/>
              <a:buChar char="•"/>
            </a:pPr>
            <a:r>
              <a:rPr lang="en-US" dirty="0"/>
              <a:t>Why we assess internal audit​</a:t>
            </a:r>
          </a:p>
          <a:p>
            <a:pPr marL="285750" lvl="0" indent="-285750" fontAlgn="base">
              <a:spcBef>
                <a:spcPts val="1200"/>
              </a:spcBef>
              <a:spcAft>
                <a:spcPts val="600"/>
              </a:spcAft>
              <a:buFont typeface="Arial" panose="020B0604020202020204" pitchFamily="34" charset="0"/>
              <a:buChar char="•"/>
            </a:pPr>
            <a:r>
              <a:rPr lang="en-US" dirty="0"/>
              <a:t>What we assess​</a:t>
            </a:r>
          </a:p>
          <a:p>
            <a:pPr marL="285750" lvl="0" indent="-285750" fontAlgn="base">
              <a:spcBef>
                <a:spcPts val="1200"/>
              </a:spcBef>
              <a:spcAft>
                <a:spcPts val="600"/>
              </a:spcAft>
              <a:buFont typeface="Arial" panose="020B0604020202020204" pitchFamily="34" charset="0"/>
              <a:buChar char="•"/>
            </a:pPr>
            <a:r>
              <a:rPr lang="en-US" dirty="0"/>
              <a:t>Reliance on internal audit work and why it’s rare​</a:t>
            </a:r>
          </a:p>
          <a:p>
            <a:endParaRPr lang="en-AU" dirty="0"/>
          </a:p>
        </p:txBody>
      </p:sp>
      <p:sp>
        <p:nvSpPr>
          <p:cNvPr id="4" name="Footer Placeholder 3">
            <a:extLst>
              <a:ext uri="{FF2B5EF4-FFF2-40B4-BE49-F238E27FC236}">
                <a16:creationId xmlns:a16="http://schemas.microsoft.com/office/drawing/2014/main" id="{D412313F-4D9B-3D30-64E7-5FEB9298E268}"/>
              </a:ext>
            </a:extLst>
          </p:cNvPr>
          <p:cNvSpPr>
            <a:spLocks noGrp="1"/>
          </p:cNvSpPr>
          <p:nvPr>
            <p:ph type="ftr" sz="quarter" idx="10"/>
          </p:nvPr>
        </p:nvSpPr>
        <p:spPr/>
        <p:txBody>
          <a:bodyPr/>
          <a:lstStyle/>
          <a:p>
            <a:r>
              <a:rPr lang="en-AU"/>
              <a:t>ACT AUDIT OFFICE</a:t>
            </a:r>
            <a:endParaRPr lang="en-AU" dirty="0"/>
          </a:p>
        </p:txBody>
      </p:sp>
      <p:sp>
        <p:nvSpPr>
          <p:cNvPr id="5" name="Slide Number Placeholder 4">
            <a:extLst>
              <a:ext uri="{FF2B5EF4-FFF2-40B4-BE49-F238E27FC236}">
                <a16:creationId xmlns:a16="http://schemas.microsoft.com/office/drawing/2014/main" id="{14572471-B5BD-8E69-C6DF-660DAC55FC54}"/>
              </a:ext>
            </a:extLst>
          </p:cNvPr>
          <p:cNvSpPr>
            <a:spLocks noGrp="1"/>
          </p:cNvSpPr>
          <p:nvPr>
            <p:ph type="sldNum" sz="quarter" idx="11"/>
          </p:nvPr>
        </p:nvSpPr>
        <p:spPr/>
        <p:txBody>
          <a:bodyPr/>
          <a:lstStyle/>
          <a:p>
            <a:fld id="{0B4FF4CA-F877-E042-92CF-7A469916EDCA}" type="slidenum">
              <a:rPr lang="en-AU" smtClean="0"/>
              <a:pPr/>
              <a:t>6</a:t>
            </a:fld>
            <a:endParaRPr lang="en-AU" dirty="0"/>
          </a:p>
        </p:txBody>
      </p:sp>
    </p:spTree>
    <p:extLst>
      <p:ext uri="{BB962C8B-B14F-4D97-AF65-F5344CB8AC3E}">
        <p14:creationId xmlns:p14="http://schemas.microsoft.com/office/powerpoint/2010/main" val="39334247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578440-60A7-362D-7349-4728DACD5E8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EA10D41-7228-B72A-62FF-CA047EB938BE}"/>
              </a:ext>
            </a:extLst>
          </p:cNvPr>
          <p:cNvSpPr>
            <a:spLocks noGrp="1"/>
          </p:cNvSpPr>
          <p:nvPr>
            <p:ph type="title"/>
          </p:nvPr>
        </p:nvSpPr>
        <p:spPr/>
        <p:txBody>
          <a:bodyPr/>
          <a:lstStyle/>
          <a:p>
            <a:r>
              <a:rPr lang="en-AU" dirty="0"/>
              <a:t>Better practices for audit committees​</a:t>
            </a:r>
          </a:p>
        </p:txBody>
      </p:sp>
      <p:sp>
        <p:nvSpPr>
          <p:cNvPr id="3" name="Content Placeholder 2">
            <a:extLst>
              <a:ext uri="{FF2B5EF4-FFF2-40B4-BE49-F238E27FC236}">
                <a16:creationId xmlns:a16="http://schemas.microsoft.com/office/drawing/2014/main" id="{27AB0885-7C71-CEF5-CAEF-636047F11828}"/>
              </a:ext>
            </a:extLst>
          </p:cNvPr>
          <p:cNvSpPr>
            <a:spLocks noGrp="1"/>
          </p:cNvSpPr>
          <p:nvPr>
            <p:ph idx="1"/>
          </p:nvPr>
        </p:nvSpPr>
        <p:spPr>
          <a:xfrm>
            <a:off x="695325" y="1493520"/>
            <a:ext cx="10801350" cy="4486593"/>
          </a:xfrm>
        </p:spPr>
        <p:txBody>
          <a:bodyPr/>
          <a:lstStyle/>
          <a:p>
            <a:pPr lvl="0" fontAlgn="base">
              <a:spcBef>
                <a:spcPts val="1200"/>
              </a:spcBef>
              <a:spcAft>
                <a:spcPts val="600"/>
              </a:spcAft>
            </a:pPr>
            <a:r>
              <a:rPr lang="en-AU" b="1" dirty="0"/>
              <a:t>Better practices include:</a:t>
            </a:r>
          </a:p>
          <a:p>
            <a:pPr marL="285750" lvl="0" indent="-285750" fontAlgn="base">
              <a:spcBef>
                <a:spcPts val="1200"/>
              </a:spcBef>
              <a:spcAft>
                <a:spcPts val="600"/>
              </a:spcAft>
              <a:buFont typeface="Arial" panose="020B0604020202020204" pitchFamily="34" charset="0"/>
              <a:buChar char="•"/>
            </a:pPr>
            <a:r>
              <a:rPr lang="en-AU" dirty="0"/>
              <a:t>In-camera sessions with the external audit engagement leader​</a:t>
            </a:r>
          </a:p>
          <a:p>
            <a:pPr marL="285750" lvl="0" indent="-285750" fontAlgn="base">
              <a:spcBef>
                <a:spcPts val="1200"/>
              </a:spcBef>
              <a:spcAft>
                <a:spcPts val="600"/>
              </a:spcAft>
              <a:buFont typeface="Arial" panose="020B0604020202020204" pitchFamily="34" charset="0"/>
              <a:buChar char="•"/>
            </a:pPr>
            <a:r>
              <a:rPr lang="en-AU" dirty="0"/>
              <a:t>Meetings between the committee chair and engagement leader​</a:t>
            </a:r>
          </a:p>
          <a:p>
            <a:pPr marL="285750" lvl="0" indent="-285750" fontAlgn="base">
              <a:spcBef>
                <a:spcPts val="1200"/>
              </a:spcBef>
              <a:spcAft>
                <a:spcPts val="600"/>
              </a:spcAft>
              <a:buFont typeface="Arial" panose="020B0604020202020204" pitchFamily="34" charset="0"/>
              <a:buChar char="•"/>
            </a:pPr>
            <a:r>
              <a:rPr lang="en-AU" dirty="0"/>
              <a:t>Review of significant accounting judgements and estimates​</a:t>
            </a:r>
          </a:p>
          <a:p>
            <a:pPr marL="285750" lvl="0" indent="-285750" fontAlgn="base">
              <a:spcBef>
                <a:spcPts val="1200"/>
              </a:spcBef>
              <a:spcAft>
                <a:spcPts val="600"/>
              </a:spcAft>
              <a:buFont typeface="Arial" panose="020B0604020202020204" pitchFamily="34" charset="0"/>
              <a:buChar char="•"/>
            </a:pPr>
            <a:r>
              <a:rPr lang="en-AU" dirty="0"/>
              <a:t>Formal assessment of internal audit effectiveness​</a:t>
            </a:r>
          </a:p>
          <a:p>
            <a:pPr marL="285750" lvl="0" indent="-285750" fontAlgn="base">
              <a:spcBef>
                <a:spcPts val="1200"/>
              </a:spcBef>
              <a:spcAft>
                <a:spcPts val="600"/>
              </a:spcAft>
              <a:buFont typeface="Arial" panose="020B0604020202020204" pitchFamily="34" charset="0"/>
              <a:buChar char="•"/>
            </a:pPr>
            <a:r>
              <a:rPr lang="en-AU" dirty="0"/>
              <a:t>Periodic review of the committee charter and annual self-assessment of committee effectiveness​</a:t>
            </a:r>
          </a:p>
        </p:txBody>
      </p:sp>
      <p:sp>
        <p:nvSpPr>
          <p:cNvPr id="4" name="Footer Placeholder 3">
            <a:extLst>
              <a:ext uri="{FF2B5EF4-FFF2-40B4-BE49-F238E27FC236}">
                <a16:creationId xmlns:a16="http://schemas.microsoft.com/office/drawing/2014/main" id="{56230BCE-5734-FE0B-6104-05378B3107EA}"/>
              </a:ext>
            </a:extLst>
          </p:cNvPr>
          <p:cNvSpPr>
            <a:spLocks noGrp="1"/>
          </p:cNvSpPr>
          <p:nvPr>
            <p:ph type="ftr" sz="quarter" idx="10"/>
          </p:nvPr>
        </p:nvSpPr>
        <p:spPr/>
        <p:txBody>
          <a:bodyPr/>
          <a:lstStyle/>
          <a:p>
            <a:r>
              <a:rPr lang="en-AU"/>
              <a:t>ACT AUDIT OFFICE</a:t>
            </a:r>
            <a:endParaRPr lang="en-AU" dirty="0"/>
          </a:p>
        </p:txBody>
      </p:sp>
      <p:sp>
        <p:nvSpPr>
          <p:cNvPr id="5" name="Slide Number Placeholder 4">
            <a:extLst>
              <a:ext uri="{FF2B5EF4-FFF2-40B4-BE49-F238E27FC236}">
                <a16:creationId xmlns:a16="http://schemas.microsoft.com/office/drawing/2014/main" id="{3C652860-0A19-26C4-68A1-6D8B2E63ADAB}"/>
              </a:ext>
            </a:extLst>
          </p:cNvPr>
          <p:cNvSpPr>
            <a:spLocks noGrp="1"/>
          </p:cNvSpPr>
          <p:nvPr>
            <p:ph type="sldNum" sz="quarter" idx="11"/>
          </p:nvPr>
        </p:nvSpPr>
        <p:spPr/>
        <p:txBody>
          <a:bodyPr/>
          <a:lstStyle/>
          <a:p>
            <a:fld id="{0B4FF4CA-F877-E042-92CF-7A469916EDCA}" type="slidenum">
              <a:rPr lang="en-AU" smtClean="0"/>
              <a:pPr/>
              <a:t>7</a:t>
            </a:fld>
            <a:endParaRPr lang="en-AU" dirty="0"/>
          </a:p>
        </p:txBody>
      </p:sp>
    </p:spTree>
    <p:extLst>
      <p:ext uri="{BB962C8B-B14F-4D97-AF65-F5344CB8AC3E}">
        <p14:creationId xmlns:p14="http://schemas.microsoft.com/office/powerpoint/2010/main" val="20863072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251006-53A5-3458-E8D8-D336D319E0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5CB42FA-F7EB-307D-F24E-7D24975DB28A}"/>
              </a:ext>
            </a:extLst>
          </p:cNvPr>
          <p:cNvSpPr>
            <a:spLocks noGrp="1"/>
          </p:cNvSpPr>
          <p:nvPr>
            <p:ph type="title"/>
          </p:nvPr>
        </p:nvSpPr>
        <p:spPr/>
        <p:txBody>
          <a:bodyPr/>
          <a:lstStyle/>
          <a:p>
            <a:r>
              <a:rPr lang="en-AU" dirty="0"/>
              <a:t>Audit Committee Attendance by Engagement Leaders</a:t>
            </a:r>
          </a:p>
        </p:txBody>
      </p:sp>
      <p:sp>
        <p:nvSpPr>
          <p:cNvPr id="3" name="Content Placeholder 2">
            <a:extLst>
              <a:ext uri="{FF2B5EF4-FFF2-40B4-BE49-F238E27FC236}">
                <a16:creationId xmlns:a16="http://schemas.microsoft.com/office/drawing/2014/main" id="{CFDE9548-A70F-0317-5F79-ECF25A0994C6}"/>
              </a:ext>
            </a:extLst>
          </p:cNvPr>
          <p:cNvSpPr>
            <a:spLocks noGrp="1"/>
          </p:cNvSpPr>
          <p:nvPr>
            <p:ph idx="1"/>
          </p:nvPr>
        </p:nvSpPr>
        <p:spPr>
          <a:xfrm>
            <a:off x="695325" y="1356360"/>
            <a:ext cx="10801350" cy="4850421"/>
          </a:xfrm>
        </p:spPr>
        <p:txBody>
          <a:bodyPr/>
          <a:lstStyle/>
          <a:p>
            <a:pPr>
              <a:spcBef>
                <a:spcPts val="1200"/>
              </a:spcBef>
              <a:spcAft>
                <a:spcPts val="600"/>
              </a:spcAft>
            </a:pPr>
            <a:r>
              <a:rPr lang="en-AU" b="1" dirty="0"/>
              <a:t>External audit engagement leaders typically attend committee meetings to:</a:t>
            </a:r>
          </a:p>
          <a:p>
            <a:pPr marL="285750" lvl="0" indent="-285750">
              <a:spcBef>
                <a:spcPts val="1200"/>
              </a:spcBef>
              <a:spcAft>
                <a:spcPts val="600"/>
              </a:spcAft>
              <a:buFont typeface="Arial" panose="020B0604020202020204" pitchFamily="34" charset="0"/>
              <a:buChar char="•"/>
            </a:pPr>
            <a:r>
              <a:rPr lang="en-AU" dirty="0"/>
              <a:t>Provide progress updates</a:t>
            </a:r>
          </a:p>
          <a:p>
            <a:pPr marL="285750" lvl="0" indent="-285750">
              <a:spcBef>
                <a:spcPts val="1200"/>
              </a:spcBef>
              <a:spcAft>
                <a:spcPts val="600"/>
              </a:spcAft>
              <a:buFont typeface="Arial" panose="020B0604020202020204" pitchFamily="34" charset="0"/>
              <a:buChar char="•"/>
            </a:pPr>
            <a:r>
              <a:rPr lang="en-AU" dirty="0"/>
              <a:t>Discuss emerging risks</a:t>
            </a:r>
          </a:p>
          <a:p>
            <a:pPr marL="285750" lvl="0" indent="-285750">
              <a:spcBef>
                <a:spcPts val="1200"/>
              </a:spcBef>
              <a:spcAft>
                <a:spcPts val="600"/>
              </a:spcAft>
              <a:buFont typeface="Arial" panose="020B0604020202020204" pitchFamily="34" charset="0"/>
              <a:buChar char="•"/>
            </a:pPr>
            <a:r>
              <a:rPr lang="en-AU" dirty="0"/>
              <a:t>Explain audit findings</a:t>
            </a:r>
          </a:p>
          <a:p>
            <a:pPr marL="285750" lvl="0" indent="-285750">
              <a:spcBef>
                <a:spcPts val="1200"/>
              </a:spcBef>
              <a:spcAft>
                <a:spcPts val="600"/>
              </a:spcAft>
              <a:buFont typeface="Arial" panose="020B0604020202020204" pitchFamily="34" charset="0"/>
              <a:buChar char="•"/>
            </a:pPr>
            <a:r>
              <a:rPr lang="en-AU" dirty="0"/>
              <a:t>Discuss accounting issues</a:t>
            </a:r>
          </a:p>
          <a:p>
            <a:pPr marL="285750" lvl="0" indent="-285750">
              <a:spcBef>
                <a:spcPts val="1200"/>
              </a:spcBef>
              <a:spcAft>
                <a:spcPts val="600"/>
              </a:spcAft>
              <a:buFont typeface="Arial" panose="020B0604020202020204" pitchFamily="34" charset="0"/>
              <a:buChar char="•"/>
            </a:pPr>
            <a:r>
              <a:rPr lang="en-AU" dirty="0"/>
              <a:t>Answer external audit questions</a:t>
            </a:r>
          </a:p>
          <a:p>
            <a:pPr>
              <a:spcBef>
                <a:spcPts val="1800"/>
              </a:spcBef>
              <a:spcAft>
                <a:spcPts val="600"/>
              </a:spcAft>
            </a:pPr>
            <a:r>
              <a:rPr lang="en-AU" b="1" dirty="0"/>
              <a:t>May also attend for relevant agenda items that:</a:t>
            </a:r>
          </a:p>
          <a:p>
            <a:pPr marL="285750" lvl="0" indent="-285750">
              <a:spcBef>
                <a:spcPts val="1200"/>
              </a:spcBef>
              <a:spcAft>
                <a:spcPts val="600"/>
              </a:spcAft>
              <a:buFont typeface="Arial" panose="020B0604020202020204" pitchFamily="34" charset="0"/>
              <a:buChar char="•"/>
            </a:pPr>
            <a:r>
              <a:rPr lang="en-AU" dirty="0"/>
              <a:t>Improve understanding of the agency</a:t>
            </a:r>
          </a:p>
          <a:p>
            <a:pPr marL="285750" lvl="0" indent="-285750">
              <a:spcBef>
                <a:spcPts val="1200"/>
              </a:spcBef>
              <a:spcAft>
                <a:spcPts val="600"/>
              </a:spcAft>
              <a:buFont typeface="Arial" panose="020B0604020202020204" pitchFamily="34" charset="0"/>
              <a:buChar char="•"/>
            </a:pPr>
            <a:r>
              <a:rPr lang="en-AU" dirty="0"/>
              <a:t>Assist risk assessment</a:t>
            </a:r>
          </a:p>
          <a:p>
            <a:pPr marL="285750" lvl="0" indent="-285750">
              <a:spcBef>
                <a:spcPts val="1200"/>
              </a:spcBef>
              <a:spcAft>
                <a:spcPts val="600"/>
              </a:spcAft>
              <a:buFont typeface="Arial" panose="020B0604020202020204" pitchFamily="34" charset="0"/>
              <a:buChar char="•"/>
            </a:pPr>
            <a:r>
              <a:rPr lang="en-AU" dirty="0"/>
              <a:t>Provide context for audit planning</a:t>
            </a:r>
          </a:p>
          <a:p>
            <a:pPr marL="285750" lvl="0" indent="-285750" fontAlgn="base">
              <a:spcBef>
                <a:spcPts val="1200"/>
              </a:spcBef>
              <a:spcAft>
                <a:spcPts val="600"/>
              </a:spcAft>
              <a:buFont typeface="Arial" panose="020B0604020202020204" pitchFamily="34" charset="0"/>
              <a:buChar char="•"/>
            </a:pPr>
            <a:endParaRPr lang="en-US" dirty="0"/>
          </a:p>
        </p:txBody>
      </p:sp>
      <p:sp>
        <p:nvSpPr>
          <p:cNvPr id="4" name="Footer Placeholder 3">
            <a:extLst>
              <a:ext uri="{FF2B5EF4-FFF2-40B4-BE49-F238E27FC236}">
                <a16:creationId xmlns:a16="http://schemas.microsoft.com/office/drawing/2014/main" id="{C9DAB30E-4176-9DB7-435F-740ED106D6C3}"/>
              </a:ext>
            </a:extLst>
          </p:cNvPr>
          <p:cNvSpPr>
            <a:spLocks noGrp="1"/>
          </p:cNvSpPr>
          <p:nvPr>
            <p:ph type="ft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050" b="1" i="0" u="none" strike="noStrike" kern="1200" cap="all" spc="300" normalizeH="0" baseline="0" noProof="0">
                <a:ln>
                  <a:noFill/>
                </a:ln>
                <a:solidFill>
                  <a:srgbClr val="1B3E9D"/>
                </a:solidFill>
                <a:effectLst/>
                <a:uLnTx/>
                <a:uFillTx/>
                <a:latin typeface="Arial" panose="020B0604020202020204"/>
                <a:ea typeface="+mn-ea"/>
                <a:cs typeface="+mn-cs"/>
              </a:rPr>
              <a:t>ACT AUDIT OFFICE</a:t>
            </a:r>
            <a:endParaRPr kumimoji="0" lang="en-AU" sz="1050" b="1" i="0" u="none" strike="noStrike" kern="1200" cap="all" spc="300" normalizeH="0" baseline="0" noProof="0" dirty="0">
              <a:ln>
                <a:noFill/>
              </a:ln>
              <a:solidFill>
                <a:srgbClr val="1B3E9D"/>
              </a:solidFill>
              <a:effectLst/>
              <a:uLnTx/>
              <a:uFillTx/>
              <a:latin typeface="Arial" panose="020B0604020202020204"/>
              <a:ea typeface="+mn-ea"/>
              <a:cs typeface="+mn-cs"/>
            </a:endParaRPr>
          </a:p>
        </p:txBody>
      </p:sp>
      <p:sp>
        <p:nvSpPr>
          <p:cNvPr id="5" name="Slide Number Placeholder 4">
            <a:extLst>
              <a:ext uri="{FF2B5EF4-FFF2-40B4-BE49-F238E27FC236}">
                <a16:creationId xmlns:a16="http://schemas.microsoft.com/office/drawing/2014/main" id="{0A51AC08-7D0E-72E5-293C-F979FDD9D856}"/>
              </a:ext>
            </a:extLst>
          </p:cNvPr>
          <p:cNvSpPr>
            <a:spLocks noGrp="1"/>
          </p:cNvSpPr>
          <p:nvPr>
            <p:ph type="sldNum"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0B4FF4CA-F877-E042-92CF-7A469916EDCA}" type="slidenum">
              <a:rPr kumimoji="0" lang="en-AU" sz="1200" b="1" i="0" u="none" strike="noStrike" kern="1200" cap="none" spc="0" normalizeH="0" baseline="0" noProof="0" smtClean="0">
                <a:ln>
                  <a:noFill/>
                </a:ln>
                <a:solidFill>
                  <a:srgbClr val="042055"/>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8</a:t>
            </a:fld>
            <a:endParaRPr kumimoji="0" lang="en-AU" sz="1200" b="1" i="0" u="none" strike="noStrike" kern="1200" cap="none" spc="0" normalizeH="0" baseline="0" noProof="0" dirty="0">
              <a:ln>
                <a:noFill/>
              </a:ln>
              <a:solidFill>
                <a:srgbClr val="042055"/>
              </a:solidFill>
              <a:effectLst/>
              <a:uLnTx/>
              <a:uFillTx/>
              <a:latin typeface="Arial" panose="020B0604020202020204"/>
              <a:ea typeface="+mn-ea"/>
              <a:cs typeface="+mn-cs"/>
            </a:endParaRPr>
          </a:p>
        </p:txBody>
      </p:sp>
    </p:spTree>
    <p:extLst>
      <p:ext uri="{BB962C8B-B14F-4D97-AF65-F5344CB8AC3E}">
        <p14:creationId xmlns:p14="http://schemas.microsoft.com/office/powerpoint/2010/main" val="25430815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F576A0-BB42-661C-6AB1-5F329CAE5F6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C301674-101B-3FF6-0AEF-41B61C32B72D}"/>
              </a:ext>
            </a:extLst>
          </p:cNvPr>
          <p:cNvSpPr>
            <a:spLocks noGrp="1"/>
          </p:cNvSpPr>
          <p:nvPr>
            <p:ph type="title"/>
          </p:nvPr>
        </p:nvSpPr>
        <p:spPr/>
        <p:txBody>
          <a:bodyPr/>
          <a:lstStyle/>
          <a:p>
            <a:r>
              <a:rPr lang="en-AU" dirty="0"/>
              <a:t>Key Audit Correspondence and What Committees Should Focus On​</a:t>
            </a:r>
          </a:p>
        </p:txBody>
      </p:sp>
      <p:sp>
        <p:nvSpPr>
          <p:cNvPr id="3" name="Content Placeholder 2">
            <a:extLst>
              <a:ext uri="{FF2B5EF4-FFF2-40B4-BE49-F238E27FC236}">
                <a16:creationId xmlns:a16="http://schemas.microsoft.com/office/drawing/2014/main" id="{F5A15D5F-AFA5-B4A1-4D1E-6BDD739EB087}"/>
              </a:ext>
            </a:extLst>
          </p:cNvPr>
          <p:cNvSpPr>
            <a:spLocks noGrp="1"/>
          </p:cNvSpPr>
          <p:nvPr>
            <p:ph idx="1"/>
          </p:nvPr>
        </p:nvSpPr>
        <p:spPr>
          <a:xfrm>
            <a:off x="542926" y="1661160"/>
            <a:ext cx="10953749" cy="4545622"/>
          </a:xfrm>
        </p:spPr>
        <p:txBody>
          <a:bodyPr/>
          <a:lstStyle/>
          <a:p>
            <a:pPr>
              <a:spcBef>
                <a:spcPts val="1200"/>
              </a:spcBef>
              <a:spcAft>
                <a:spcPts val="600"/>
              </a:spcAft>
            </a:pPr>
            <a:r>
              <a:rPr lang="en-AU" b="1" dirty="0"/>
              <a:t>Audit Strategy Document</a:t>
            </a:r>
            <a:endParaRPr lang="en-AU" dirty="0"/>
          </a:p>
          <a:p>
            <a:pPr marL="285750" lvl="0" indent="-285750">
              <a:spcBef>
                <a:spcPts val="1200"/>
              </a:spcBef>
              <a:spcAft>
                <a:spcPts val="600"/>
              </a:spcAft>
              <a:buFont typeface="Arial" panose="020B0604020202020204" pitchFamily="34" charset="0"/>
              <a:buChar char="•"/>
            </a:pPr>
            <a:r>
              <a:rPr lang="en-AU" dirty="0"/>
              <a:t>Significant or new audit risks areas </a:t>
            </a:r>
          </a:p>
          <a:p>
            <a:pPr marL="285750" lvl="0" indent="-285750">
              <a:spcBef>
                <a:spcPts val="1200"/>
              </a:spcBef>
              <a:spcAft>
                <a:spcPts val="600"/>
              </a:spcAft>
              <a:buFont typeface="Arial" panose="020B0604020202020204" pitchFamily="34" charset="0"/>
              <a:buChar char="•"/>
            </a:pPr>
            <a:r>
              <a:rPr lang="en-AU" dirty="0"/>
              <a:t>Changes to reporting requirements</a:t>
            </a:r>
          </a:p>
          <a:p>
            <a:pPr>
              <a:spcBef>
                <a:spcPts val="4200"/>
              </a:spcBef>
              <a:spcAft>
                <a:spcPts val="600"/>
              </a:spcAft>
            </a:pPr>
            <a:r>
              <a:rPr lang="en-AU" b="1" dirty="0"/>
              <a:t>Interim and Final Audit Management Reports</a:t>
            </a:r>
            <a:endParaRPr lang="en-AU" dirty="0"/>
          </a:p>
          <a:p>
            <a:pPr marL="285750" lvl="0" indent="-285750">
              <a:spcBef>
                <a:spcPts val="1200"/>
              </a:spcBef>
              <a:spcAft>
                <a:spcPts val="600"/>
              </a:spcAft>
              <a:buFont typeface="Arial" panose="020B0604020202020204" pitchFamily="34" charset="0"/>
              <a:buChar char="•"/>
            </a:pPr>
            <a:r>
              <a:rPr lang="en-AU" dirty="0"/>
              <a:t>Repeated findings</a:t>
            </a:r>
          </a:p>
          <a:p>
            <a:pPr marL="285750" lvl="0" indent="-285750">
              <a:spcBef>
                <a:spcPts val="1200"/>
              </a:spcBef>
              <a:spcAft>
                <a:spcPts val="600"/>
              </a:spcAft>
              <a:buFont typeface="Arial" panose="020B0604020202020204" pitchFamily="34" charset="0"/>
              <a:buChar char="•"/>
            </a:pPr>
            <a:r>
              <a:rPr lang="en-AU" dirty="0"/>
              <a:t>Overdue actions </a:t>
            </a:r>
          </a:p>
          <a:p>
            <a:pPr marL="285750" lvl="0" indent="-285750">
              <a:spcBef>
                <a:spcPts val="1200"/>
              </a:spcBef>
              <a:spcAft>
                <a:spcPts val="600"/>
              </a:spcAft>
              <a:buFont typeface="Arial" panose="020B0604020202020204" pitchFamily="34" charset="0"/>
              <a:buChar char="•"/>
            </a:pPr>
            <a:r>
              <a:rPr lang="en-AU" dirty="0"/>
              <a:t>Appropriateness of management comments</a:t>
            </a:r>
          </a:p>
          <a:p>
            <a:pPr marL="285750" lvl="0" indent="-285750" fontAlgn="base">
              <a:spcBef>
                <a:spcPts val="1200"/>
              </a:spcBef>
              <a:spcAft>
                <a:spcPts val="600"/>
              </a:spcAft>
              <a:buFont typeface="Arial" panose="020B0604020202020204" pitchFamily="34" charset="0"/>
              <a:buChar char="•"/>
            </a:pPr>
            <a:endParaRPr lang="en-US" dirty="0"/>
          </a:p>
        </p:txBody>
      </p:sp>
      <p:sp>
        <p:nvSpPr>
          <p:cNvPr id="4" name="Footer Placeholder 3">
            <a:extLst>
              <a:ext uri="{FF2B5EF4-FFF2-40B4-BE49-F238E27FC236}">
                <a16:creationId xmlns:a16="http://schemas.microsoft.com/office/drawing/2014/main" id="{A8AF51FB-842B-9F34-AD2D-5BC0A537F202}"/>
              </a:ext>
            </a:extLst>
          </p:cNvPr>
          <p:cNvSpPr>
            <a:spLocks noGrp="1"/>
          </p:cNvSpPr>
          <p:nvPr>
            <p:ph type="ft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050" b="1" i="0" u="none" strike="noStrike" kern="1200" cap="all" spc="300" normalizeH="0" baseline="0" noProof="0">
                <a:ln>
                  <a:noFill/>
                </a:ln>
                <a:solidFill>
                  <a:srgbClr val="1B3E9D"/>
                </a:solidFill>
                <a:effectLst/>
                <a:uLnTx/>
                <a:uFillTx/>
                <a:latin typeface="Arial" panose="020B0604020202020204"/>
                <a:ea typeface="+mn-ea"/>
                <a:cs typeface="+mn-cs"/>
              </a:rPr>
              <a:t>ACT AUDIT OFFICE</a:t>
            </a:r>
            <a:endParaRPr kumimoji="0" lang="en-AU" sz="1050" b="1" i="0" u="none" strike="noStrike" kern="1200" cap="all" spc="300" normalizeH="0" baseline="0" noProof="0" dirty="0">
              <a:ln>
                <a:noFill/>
              </a:ln>
              <a:solidFill>
                <a:srgbClr val="1B3E9D"/>
              </a:solidFill>
              <a:effectLst/>
              <a:uLnTx/>
              <a:uFillTx/>
              <a:latin typeface="Arial" panose="020B0604020202020204"/>
              <a:ea typeface="+mn-ea"/>
              <a:cs typeface="+mn-cs"/>
            </a:endParaRPr>
          </a:p>
        </p:txBody>
      </p:sp>
      <p:sp>
        <p:nvSpPr>
          <p:cNvPr id="5" name="Slide Number Placeholder 4">
            <a:extLst>
              <a:ext uri="{FF2B5EF4-FFF2-40B4-BE49-F238E27FC236}">
                <a16:creationId xmlns:a16="http://schemas.microsoft.com/office/drawing/2014/main" id="{C50AD2AD-9C55-9628-4C2E-E76FBBE39D80}"/>
              </a:ext>
            </a:extLst>
          </p:cNvPr>
          <p:cNvSpPr>
            <a:spLocks noGrp="1"/>
          </p:cNvSpPr>
          <p:nvPr>
            <p:ph type="sldNum"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0B4FF4CA-F877-E042-92CF-7A469916EDCA}" type="slidenum">
              <a:rPr kumimoji="0" lang="en-AU" sz="1200" b="1" i="0" u="none" strike="noStrike" kern="1200" cap="none" spc="0" normalizeH="0" baseline="0" noProof="0" smtClean="0">
                <a:ln>
                  <a:noFill/>
                </a:ln>
                <a:solidFill>
                  <a:srgbClr val="042055"/>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9</a:t>
            </a:fld>
            <a:endParaRPr kumimoji="0" lang="en-AU" sz="1200" b="1" i="0" u="none" strike="noStrike" kern="1200" cap="none" spc="0" normalizeH="0" baseline="0" noProof="0" dirty="0">
              <a:ln>
                <a:noFill/>
              </a:ln>
              <a:solidFill>
                <a:srgbClr val="042055"/>
              </a:solidFill>
              <a:effectLst/>
              <a:uLnTx/>
              <a:uFillTx/>
              <a:latin typeface="Arial" panose="020B0604020202020204"/>
              <a:ea typeface="+mn-ea"/>
              <a:cs typeface="+mn-cs"/>
            </a:endParaRPr>
          </a:p>
        </p:txBody>
      </p:sp>
      <p:sp>
        <p:nvSpPr>
          <p:cNvPr id="6" name="Content Placeholder 2">
            <a:extLst>
              <a:ext uri="{FF2B5EF4-FFF2-40B4-BE49-F238E27FC236}">
                <a16:creationId xmlns:a16="http://schemas.microsoft.com/office/drawing/2014/main" id="{D3B0D177-9BA6-C395-93E1-BFD7E07C4879}"/>
              </a:ext>
            </a:extLst>
          </p:cNvPr>
          <p:cNvSpPr txBox="1">
            <a:spLocks/>
          </p:cNvSpPr>
          <p:nvPr/>
        </p:nvSpPr>
        <p:spPr>
          <a:xfrm>
            <a:off x="6888480" y="1661160"/>
            <a:ext cx="4760594" cy="4698022"/>
          </a:xfrm>
          <a:prstGeom prst="rect">
            <a:avLst/>
          </a:prstGeom>
        </p:spPr>
        <p:txBody>
          <a:bodyPr vert="horz" lIns="0" tIns="0" rIns="0" bIns="0" rtlCol="0">
            <a:no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1"/>
              </a:buClr>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1200"/>
              </a:spcBef>
              <a:spcAft>
                <a:spcPts val="600"/>
              </a:spcAft>
            </a:pPr>
            <a:r>
              <a:rPr lang="en-AU" b="1" dirty="0"/>
              <a:t>Audit Close Report</a:t>
            </a:r>
            <a:endParaRPr lang="en-AU" dirty="0"/>
          </a:p>
          <a:p>
            <a:pPr marL="285750" indent="-285750">
              <a:spcBef>
                <a:spcPts val="1200"/>
              </a:spcBef>
              <a:spcAft>
                <a:spcPts val="600"/>
              </a:spcAft>
              <a:buFont typeface="Arial" panose="020B0604020202020204" pitchFamily="34" charset="0"/>
              <a:buChar char="•"/>
            </a:pPr>
            <a:r>
              <a:rPr lang="en-AU" dirty="0"/>
              <a:t>Significant errors or adjustments and underlying risks</a:t>
            </a:r>
          </a:p>
          <a:p>
            <a:pPr marL="285750" indent="-285750">
              <a:spcBef>
                <a:spcPts val="1200"/>
              </a:spcBef>
              <a:spcAft>
                <a:spcPts val="600"/>
              </a:spcAft>
              <a:buFont typeface="Arial" panose="020B0604020202020204" pitchFamily="34" charset="0"/>
              <a:buChar char="•"/>
            </a:pPr>
            <a:r>
              <a:rPr lang="en-AU" dirty="0"/>
              <a:t>Implications for reporting and governance</a:t>
            </a:r>
          </a:p>
          <a:p>
            <a:pPr marL="285750" indent="-285750">
              <a:spcBef>
                <a:spcPts val="1200"/>
              </a:spcBef>
              <a:spcAft>
                <a:spcPts val="600"/>
              </a:spcAft>
              <a:buFont typeface="Arial" panose="020B0604020202020204" pitchFamily="34" charset="0"/>
              <a:buChar char="•"/>
            </a:pPr>
            <a:r>
              <a:rPr lang="en-AU" dirty="0"/>
              <a:t>Management responses</a:t>
            </a:r>
          </a:p>
          <a:p>
            <a:pPr marL="285750" indent="-285750" fontAlgn="base">
              <a:spcBef>
                <a:spcPts val="1200"/>
              </a:spcBef>
              <a:spcAft>
                <a:spcPts val="600"/>
              </a:spcAft>
              <a:buFont typeface="Arial" panose="020B0604020202020204" pitchFamily="34" charset="0"/>
              <a:buChar char="•"/>
            </a:pPr>
            <a:endParaRPr lang="en-US" dirty="0"/>
          </a:p>
        </p:txBody>
      </p:sp>
    </p:spTree>
    <p:extLst>
      <p:ext uri="{BB962C8B-B14F-4D97-AF65-F5344CB8AC3E}">
        <p14:creationId xmlns:p14="http://schemas.microsoft.com/office/powerpoint/2010/main" val="15779108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DE7856-5C12-C904-FCCD-DFDD3061B49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2EB4A2E-848D-10BD-56E3-CF6A6796B450}"/>
              </a:ext>
            </a:extLst>
          </p:cNvPr>
          <p:cNvSpPr>
            <a:spLocks noGrp="1"/>
          </p:cNvSpPr>
          <p:nvPr>
            <p:ph type="title"/>
          </p:nvPr>
        </p:nvSpPr>
        <p:spPr/>
        <p:txBody>
          <a:bodyPr/>
          <a:lstStyle/>
          <a:p>
            <a:r>
              <a:rPr lang="en-AU" dirty="0"/>
              <a:t>Common Findings Relating to Internal Audit and Audit Committees​</a:t>
            </a:r>
          </a:p>
        </p:txBody>
      </p:sp>
      <p:sp>
        <p:nvSpPr>
          <p:cNvPr id="3" name="Content Placeholder 2">
            <a:extLst>
              <a:ext uri="{FF2B5EF4-FFF2-40B4-BE49-F238E27FC236}">
                <a16:creationId xmlns:a16="http://schemas.microsoft.com/office/drawing/2014/main" id="{D481636C-1212-333A-941E-F8AD541C709D}"/>
              </a:ext>
            </a:extLst>
          </p:cNvPr>
          <p:cNvSpPr>
            <a:spLocks noGrp="1"/>
          </p:cNvSpPr>
          <p:nvPr>
            <p:ph idx="1"/>
          </p:nvPr>
        </p:nvSpPr>
        <p:spPr/>
        <p:txBody>
          <a:bodyPr/>
          <a:lstStyle/>
          <a:p>
            <a:pPr fontAlgn="base">
              <a:spcBef>
                <a:spcPts val="1200"/>
              </a:spcBef>
              <a:spcAft>
                <a:spcPts val="600"/>
              </a:spcAft>
            </a:pPr>
            <a:r>
              <a:rPr lang="en-AU" b="1" dirty="0"/>
              <a:t>Common findings include:</a:t>
            </a:r>
          </a:p>
          <a:p>
            <a:pPr marL="285750" lvl="0" indent="-285750" fontAlgn="base">
              <a:spcBef>
                <a:spcPts val="1200"/>
              </a:spcBef>
              <a:spcAft>
                <a:spcPts val="600"/>
              </a:spcAft>
              <a:buFont typeface="Arial" panose="020B0604020202020204" pitchFamily="34" charset="0"/>
              <a:buChar char="•"/>
            </a:pPr>
            <a:r>
              <a:rPr lang="en-AU" dirty="0"/>
              <a:t>Outdated internal audit charters​</a:t>
            </a:r>
          </a:p>
          <a:p>
            <a:pPr marL="285750" lvl="0" indent="-285750" fontAlgn="base">
              <a:spcBef>
                <a:spcPts val="1200"/>
              </a:spcBef>
              <a:spcAft>
                <a:spcPts val="600"/>
              </a:spcAft>
              <a:buFont typeface="Arial" panose="020B0604020202020204" pitchFamily="34" charset="0"/>
              <a:buChar char="•"/>
            </a:pPr>
            <a:r>
              <a:rPr lang="en-AU" dirty="0"/>
              <a:t>Conflicts of interest and weak independence safeguards​</a:t>
            </a:r>
          </a:p>
          <a:p>
            <a:pPr marL="285750" lvl="0" indent="-285750" fontAlgn="base">
              <a:spcBef>
                <a:spcPts val="1200"/>
              </a:spcBef>
              <a:spcAft>
                <a:spcPts val="600"/>
              </a:spcAft>
              <a:buFont typeface="Arial" panose="020B0604020202020204" pitchFamily="34" charset="0"/>
              <a:buChar char="•"/>
            </a:pPr>
            <a:r>
              <a:rPr lang="en-AU" dirty="0"/>
              <a:t>Lack of regular quality assessment​</a:t>
            </a:r>
            <a:endParaRPr lang="en-US" dirty="0"/>
          </a:p>
        </p:txBody>
      </p:sp>
      <p:sp>
        <p:nvSpPr>
          <p:cNvPr id="4" name="Footer Placeholder 3">
            <a:extLst>
              <a:ext uri="{FF2B5EF4-FFF2-40B4-BE49-F238E27FC236}">
                <a16:creationId xmlns:a16="http://schemas.microsoft.com/office/drawing/2014/main" id="{69C035BF-95AB-2FBE-0799-EB619F1C0FCF}"/>
              </a:ext>
            </a:extLst>
          </p:cNvPr>
          <p:cNvSpPr>
            <a:spLocks noGrp="1"/>
          </p:cNvSpPr>
          <p:nvPr>
            <p:ph type="ft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050" b="1" i="0" u="none" strike="noStrike" kern="1200" cap="all" spc="300" normalizeH="0" baseline="0" noProof="0">
                <a:ln>
                  <a:noFill/>
                </a:ln>
                <a:solidFill>
                  <a:srgbClr val="1B3E9D"/>
                </a:solidFill>
                <a:effectLst/>
                <a:uLnTx/>
                <a:uFillTx/>
                <a:latin typeface="Arial" panose="020B0604020202020204"/>
                <a:ea typeface="+mn-ea"/>
                <a:cs typeface="+mn-cs"/>
              </a:rPr>
              <a:t>ACT AUDIT OFFICE</a:t>
            </a:r>
            <a:endParaRPr kumimoji="0" lang="en-AU" sz="1050" b="1" i="0" u="none" strike="noStrike" kern="1200" cap="all" spc="300" normalizeH="0" baseline="0" noProof="0" dirty="0">
              <a:ln>
                <a:noFill/>
              </a:ln>
              <a:solidFill>
                <a:srgbClr val="1B3E9D"/>
              </a:solidFill>
              <a:effectLst/>
              <a:uLnTx/>
              <a:uFillTx/>
              <a:latin typeface="Arial" panose="020B0604020202020204"/>
              <a:ea typeface="+mn-ea"/>
              <a:cs typeface="+mn-cs"/>
            </a:endParaRPr>
          </a:p>
        </p:txBody>
      </p:sp>
      <p:sp>
        <p:nvSpPr>
          <p:cNvPr id="5" name="Slide Number Placeholder 4">
            <a:extLst>
              <a:ext uri="{FF2B5EF4-FFF2-40B4-BE49-F238E27FC236}">
                <a16:creationId xmlns:a16="http://schemas.microsoft.com/office/drawing/2014/main" id="{00402D51-4465-DBC8-C573-0B0B9111CCA5}"/>
              </a:ext>
            </a:extLst>
          </p:cNvPr>
          <p:cNvSpPr>
            <a:spLocks noGrp="1"/>
          </p:cNvSpPr>
          <p:nvPr>
            <p:ph type="sldNum"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0B4FF4CA-F877-E042-92CF-7A469916EDCA}" type="slidenum">
              <a:rPr kumimoji="0" lang="en-AU" sz="1200" b="1" i="0" u="none" strike="noStrike" kern="1200" cap="none" spc="0" normalizeH="0" baseline="0" noProof="0" smtClean="0">
                <a:ln>
                  <a:noFill/>
                </a:ln>
                <a:solidFill>
                  <a:srgbClr val="042055"/>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10</a:t>
            </a:fld>
            <a:endParaRPr kumimoji="0" lang="en-AU" sz="1200" b="1" i="0" u="none" strike="noStrike" kern="1200" cap="none" spc="0" normalizeH="0" baseline="0" noProof="0" dirty="0">
              <a:ln>
                <a:noFill/>
              </a:ln>
              <a:solidFill>
                <a:srgbClr val="042055"/>
              </a:solidFill>
              <a:effectLst/>
              <a:uLnTx/>
              <a:uFillTx/>
              <a:latin typeface="Arial" panose="020B0604020202020204"/>
              <a:ea typeface="+mn-ea"/>
              <a:cs typeface="+mn-cs"/>
            </a:endParaRPr>
          </a:p>
        </p:txBody>
      </p:sp>
    </p:spTree>
    <p:extLst>
      <p:ext uri="{BB962C8B-B14F-4D97-AF65-F5344CB8AC3E}">
        <p14:creationId xmlns:p14="http://schemas.microsoft.com/office/powerpoint/2010/main" val="17724642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AE80C6-01F7-9310-9CAA-77345B14C46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92F344B-97D1-FBF4-9CB8-CC2E7974FAEF}"/>
              </a:ext>
            </a:extLst>
          </p:cNvPr>
          <p:cNvSpPr>
            <a:spLocks noGrp="1"/>
          </p:cNvSpPr>
          <p:nvPr>
            <p:ph type="title"/>
          </p:nvPr>
        </p:nvSpPr>
        <p:spPr/>
        <p:txBody>
          <a:bodyPr/>
          <a:lstStyle/>
          <a:p>
            <a:r>
              <a:rPr lang="en-US" dirty="0"/>
              <a:t>Why We Assess Internal Audit</a:t>
            </a:r>
            <a:r>
              <a:rPr lang="en-AU" b="0" dirty="0"/>
              <a:t>​</a:t>
            </a:r>
            <a:endParaRPr lang="en-AU" dirty="0"/>
          </a:p>
        </p:txBody>
      </p:sp>
      <p:sp>
        <p:nvSpPr>
          <p:cNvPr id="3" name="Content Placeholder 2">
            <a:extLst>
              <a:ext uri="{FF2B5EF4-FFF2-40B4-BE49-F238E27FC236}">
                <a16:creationId xmlns:a16="http://schemas.microsoft.com/office/drawing/2014/main" id="{5C7C3183-0DD4-C7BB-6C96-2BDD9F58338D}"/>
              </a:ext>
            </a:extLst>
          </p:cNvPr>
          <p:cNvSpPr>
            <a:spLocks noGrp="1"/>
          </p:cNvSpPr>
          <p:nvPr>
            <p:ph idx="1"/>
          </p:nvPr>
        </p:nvSpPr>
        <p:spPr/>
        <p:txBody>
          <a:bodyPr/>
          <a:lstStyle/>
          <a:p>
            <a:pPr lvl="0" fontAlgn="base">
              <a:spcBef>
                <a:spcPts val="1200"/>
              </a:spcBef>
              <a:spcAft>
                <a:spcPts val="600"/>
              </a:spcAft>
            </a:pPr>
            <a:endParaRPr lang="en-AU" b="1" dirty="0"/>
          </a:p>
          <a:p>
            <a:pPr lvl="0" fontAlgn="base">
              <a:spcBef>
                <a:spcPts val="1200"/>
              </a:spcBef>
              <a:spcAft>
                <a:spcPts val="600"/>
              </a:spcAft>
            </a:pPr>
            <a:r>
              <a:rPr lang="en-AU" b="1" dirty="0"/>
              <a:t>Required under the Auditing Standards:</a:t>
            </a:r>
          </a:p>
          <a:p>
            <a:pPr marL="285750" lvl="0" indent="-285750" fontAlgn="base">
              <a:spcBef>
                <a:spcPts val="1200"/>
              </a:spcBef>
              <a:spcAft>
                <a:spcPts val="600"/>
              </a:spcAft>
              <a:buFont typeface="Arial" panose="020B0604020202020204" pitchFamily="34" charset="0"/>
              <a:buChar char="•"/>
            </a:pPr>
            <a:r>
              <a:rPr lang="en-AU" dirty="0"/>
              <a:t>ASA 315 Identifying and Assessing the Risks of Material Misstatement​</a:t>
            </a:r>
          </a:p>
          <a:p>
            <a:pPr marL="285750" lvl="0" indent="-285750" fontAlgn="base">
              <a:spcBef>
                <a:spcPts val="1200"/>
              </a:spcBef>
              <a:spcAft>
                <a:spcPts val="600"/>
              </a:spcAft>
              <a:buFont typeface="Arial" panose="020B0604020202020204" pitchFamily="34" charset="0"/>
              <a:buChar char="•"/>
            </a:pPr>
            <a:r>
              <a:rPr lang="en-AU" dirty="0"/>
              <a:t>ASA 610 Using the Work of Internal Auditors​</a:t>
            </a:r>
            <a:endParaRPr lang="en-US" dirty="0"/>
          </a:p>
        </p:txBody>
      </p:sp>
      <p:sp>
        <p:nvSpPr>
          <p:cNvPr id="4" name="Footer Placeholder 3">
            <a:extLst>
              <a:ext uri="{FF2B5EF4-FFF2-40B4-BE49-F238E27FC236}">
                <a16:creationId xmlns:a16="http://schemas.microsoft.com/office/drawing/2014/main" id="{74B21E4C-FA25-F52A-2895-ED56658C389D}"/>
              </a:ext>
            </a:extLst>
          </p:cNvPr>
          <p:cNvSpPr>
            <a:spLocks noGrp="1"/>
          </p:cNvSpPr>
          <p:nvPr>
            <p:ph type="ft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050" b="1" i="0" u="none" strike="noStrike" kern="1200" cap="all" spc="300" normalizeH="0" baseline="0" noProof="0">
                <a:ln>
                  <a:noFill/>
                </a:ln>
                <a:solidFill>
                  <a:srgbClr val="1B3E9D"/>
                </a:solidFill>
                <a:effectLst/>
                <a:uLnTx/>
                <a:uFillTx/>
                <a:latin typeface="Arial" panose="020B0604020202020204"/>
                <a:ea typeface="+mn-ea"/>
                <a:cs typeface="+mn-cs"/>
              </a:rPr>
              <a:t>ACT AUDIT OFFICE</a:t>
            </a:r>
            <a:endParaRPr kumimoji="0" lang="en-AU" sz="1050" b="1" i="0" u="none" strike="noStrike" kern="1200" cap="all" spc="300" normalizeH="0" baseline="0" noProof="0" dirty="0">
              <a:ln>
                <a:noFill/>
              </a:ln>
              <a:solidFill>
                <a:srgbClr val="1B3E9D"/>
              </a:solidFill>
              <a:effectLst/>
              <a:uLnTx/>
              <a:uFillTx/>
              <a:latin typeface="Arial" panose="020B0604020202020204"/>
              <a:ea typeface="+mn-ea"/>
              <a:cs typeface="+mn-cs"/>
            </a:endParaRPr>
          </a:p>
        </p:txBody>
      </p:sp>
      <p:sp>
        <p:nvSpPr>
          <p:cNvPr id="5" name="Slide Number Placeholder 4">
            <a:extLst>
              <a:ext uri="{FF2B5EF4-FFF2-40B4-BE49-F238E27FC236}">
                <a16:creationId xmlns:a16="http://schemas.microsoft.com/office/drawing/2014/main" id="{0DB1D13B-CA87-4CC8-0F4A-CB2901DE1968}"/>
              </a:ext>
            </a:extLst>
          </p:cNvPr>
          <p:cNvSpPr>
            <a:spLocks noGrp="1"/>
          </p:cNvSpPr>
          <p:nvPr>
            <p:ph type="sldNum"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0B4FF4CA-F877-E042-92CF-7A469916EDCA}" type="slidenum">
              <a:rPr kumimoji="0" lang="en-AU" sz="1200" b="1" i="0" u="none" strike="noStrike" kern="1200" cap="none" spc="0" normalizeH="0" baseline="0" noProof="0" smtClean="0">
                <a:ln>
                  <a:noFill/>
                </a:ln>
                <a:solidFill>
                  <a:srgbClr val="042055"/>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11</a:t>
            </a:fld>
            <a:endParaRPr kumimoji="0" lang="en-AU" sz="1200" b="1" i="0" u="none" strike="noStrike" kern="1200" cap="none" spc="0" normalizeH="0" baseline="0" noProof="0" dirty="0">
              <a:ln>
                <a:noFill/>
              </a:ln>
              <a:solidFill>
                <a:srgbClr val="042055"/>
              </a:solidFill>
              <a:effectLst/>
              <a:uLnTx/>
              <a:uFillTx/>
              <a:latin typeface="Arial" panose="020B0604020202020204"/>
              <a:ea typeface="+mn-ea"/>
              <a:cs typeface="+mn-cs"/>
            </a:endParaRPr>
          </a:p>
        </p:txBody>
      </p:sp>
    </p:spTree>
    <p:extLst>
      <p:ext uri="{BB962C8B-B14F-4D97-AF65-F5344CB8AC3E}">
        <p14:creationId xmlns:p14="http://schemas.microsoft.com/office/powerpoint/2010/main" val="3347943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2F65DD-B683-DE07-4DAC-1D74D35B910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9BF5CE0-0983-3B8B-7F6E-20CC39A48EA5}"/>
              </a:ext>
            </a:extLst>
          </p:cNvPr>
          <p:cNvSpPr>
            <a:spLocks noGrp="1"/>
          </p:cNvSpPr>
          <p:nvPr>
            <p:ph type="title"/>
          </p:nvPr>
        </p:nvSpPr>
        <p:spPr/>
        <p:txBody>
          <a:bodyPr/>
          <a:lstStyle/>
          <a:p>
            <a:r>
              <a:rPr lang="en-US" dirty="0"/>
              <a:t>What We Assess​</a:t>
            </a:r>
            <a:endParaRPr lang="en-AU" dirty="0"/>
          </a:p>
        </p:txBody>
      </p:sp>
      <p:sp>
        <p:nvSpPr>
          <p:cNvPr id="3" name="Content Placeholder 2">
            <a:extLst>
              <a:ext uri="{FF2B5EF4-FFF2-40B4-BE49-F238E27FC236}">
                <a16:creationId xmlns:a16="http://schemas.microsoft.com/office/drawing/2014/main" id="{F7995B02-E811-FCD2-DFF9-5B0AAA761987}"/>
              </a:ext>
            </a:extLst>
          </p:cNvPr>
          <p:cNvSpPr>
            <a:spLocks noGrp="1"/>
          </p:cNvSpPr>
          <p:nvPr>
            <p:ph idx="1"/>
          </p:nvPr>
        </p:nvSpPr>
        <p:spPr>
          <a:xfrm>
            <a:off x="695325" y="1295400"/>
            <a:ext cx="10801350" cy="4684713"/>
          </a:xfrm>
        </p:spPr>
        <p:txBody>
          <a:bodyPr/>
          <a:lstStyle/>
          <a:p>
            <a:pPr lvl="0" fontAlgn="base">
              <a:spcBef>
                <a:spcPts val="1200"/>
              </a:spcBef>
              <a:spcAft>
                <a:spcPts val="600"/>
              </a:spcAft>
            </a:pPr>
            <a:r>
              <a:rPr lang="en-US" b="1" dirty="0"/>
              <a:t>Key areas include:</a:t>
            </a:r>
          </a:p>
          <a:p>
            <a:pPr marL="285750" lvl="0" indent="-285750" fontAlgn="base">
              <a:spcBef>
                <a:spcPts val="1200"/>
              </a:spcBef>
              <a:spcAft>
                <a:spcPts val="600"/>
              </a:spcAft>
              <a:buFont typeface="Arial" panose="020B0604020202020204" pitchFamily="34" charset="0"/>
              <a:buChar char="•"/>
            </a:pPr>
            <a:r>
              <a:rPr lang="en-US" dirty="0"/>
              <a:t>Independence and objectivity​</a:t>
            </a:r>
          </a:p>
          <a:p>
            <a:pPr marL="285750" lvl="0" indent="-285750" fontAlgn="base">
              <a:spcBef>
                <a:spcPts val="1200"/>
              </a:spcBef>
              <a:spcAft>
                <a:spcPts val="600"/>
              </a:spcAft>
              <a:buFont typeface="Arial" panose="020B0604020202020204" pitchFamily="34" charset="0"/>
              <a:buChar char="•"/>
            </a:pPr>
            <a:r>
              <a:rPr lang="en-US" dirty="0"/>
              <a:t>Internal audit charter​</a:t>
            </a:r>
          </a:p>
          <a:p>
            <a:pPr marL="285750" lvl="0" indent="-285750" fontAlgn="base">
              <a:spcBef>
                <a:spcPts val="1200"/>
              </a:spcBef>
              <a:spcAft>
                <a:spcPts val="600"/>
              </a:spcAft>
              <a:buFont typeface="Arial" panose="020B0604020202020204" pitchFamily="34" charset="0"/>
              <a:buChar char="•"/>
            </a:pPr>
            <a:r>
              <a:rPr lang="en-US" dirty="0"/>
              <a:t>Reporting lines and authority​</a:t>
            </a:r>
          </a:p>
          <a:p>
            <a:pPr marL="285750" lvl="0" indent="-285750" fontAlgn="base">
              <a:spcBef>
                <a:spcPts val="1200"/>
              </a:spcBef>
              <a:spcAft>
                <a:spcPts val="600"/>
              </a:spcAft>
              <a:buFont typeface="Arial" panose="020B0604020202020204" pitchFamily="34" charset="0"/>
              <a:buChar char="•"/>
            </a:pPr>
            <a:r>
              <a:rPr lang="en-US" dirty="0"/>
              <a:t>Competency and qualifications​</a:t>
            </a:r>
          </a:p>
          <a:p>
            <a:pPr marL="285750" lvl="0" indent="-285750" fontAlgn="base">
              <a:spcBef>
                <a:spcPts val="1200"/>
              </a:spcBef>
              <a:spcAft>
                <a:spcPts val="600"/>
              </a:spcAft>
              <a:buFont typeface="Arial" panose="020B0604020202020204" pitchFamily="34" charset="0"/>
              <a:buChar char="•"/>
            </a:pPr>
            <a:r>
              <a:rPr lang="en-US" dirty="0"/>
              <a:t>Risk-based planning​</a:t>
            </a:r>
          </a:p>
        </p:txBody>
      </p:sp>
      <p:sp>
        <p:nvSpPr>
          <p:cNvPr id="4" name="Footer Placeholder 3">
            <a:extLst>
              <a:ext uri="{FF2B5EF4-FFF2-40B4-BE49-F238E27FC236}">
                <a16:creationId xmlns:a16="http://schemas.microsoft.com/office/drawing/2014/main" id="{B3C08648-62D3-692F-BEE7-ED083F29EA06}"/>
              </a:ext>
            </a:extLst>
          </p:cNvPr>
          <p:cNvSpPr>
            <a:spLocks noGrp="1"/>
          </p:cNvSpPr>
          <p:nvPr>
            <p:ph type="ft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050" b="1" i="0" u="none" strike="noStrike" kern="1200" cap="all" spc="300" normalizeH="0" baseline="0" noProof="0">
                <a:ln>
                  <a:noFill/>
                </a:ln>
                <a:solidFill>
                  <a:srgbClr val="1B3E9D"/>
                </a:solidFill>
                <a:effectLst/>
                <a:uLnTx/>
                <a:uFillTx/>
                <a:latin typeface="Arial" panose="020B0604020202020204"/>
                <a:ea typeface="+mn-ea"/>
                <a:cs typeface="+mn-cs"/>
              </a:rPr>
              <a:t>ACT AUDIT OFFICE</a:t>
            </a:r>
            <a:endParaRPr kumimoji="0" lang="en-AU" sz="1050" b="1" i="0" u="none" strike="noStrike" kern="1200" cap="all" spc="300" normalizeH="0" baseline="0" noProof="0" dirty="0">
              <a:ln>
                <a:noFill/>
              </a:ln>
              <a:solidFill>
                <a:srgbClr val="1B3E9D"/>
              </a:solidFill>
              <a:effectLst/>
              <a:uLnTx/>
              <a:uFillTx/>
              <a:latin typeface="Arial" panose="020B0604020202020204"/>
              <a:ea typeface="+mn-ea"/>
              <a:cs typeface="+mn-cs"/>
            </a:endParaRPr>
          </a:p>
        </p:txBody>
      </p:sp>
      <p:sp>
        <p:nvSpPr>
          <p:cNvPr id="5" name="Slide Number Placeholder 4">
            <a:extLst>
              <a:ext uri="{FF2B5EF4-FFF2-40B4-BE49-F238E27FC236}">
                <a16:creationId xmlns:a16="http://schemas.microsoft.com/office/drawing/2014/main" id="{8AF2D899-7C7F-F714-313E-7B1976DB835A}"/>
              </a:ext>
            </a:extLst>
          </p:cNvPr>
          <p:cNvSpPr>
            <a:spLocks noGrp="1"/>
          </p:cNvSpPr>
          <p:nvPr>
            <p:ph type="sldNum"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0B4FF4CA-F877-E042-92CF-7A469916EDCA}" type="slidenum">
              <a:rPr kumimoji="0" lang="en-AU" sz="1200" b="1" i="0" u="none" strike="noStrike" kern="1200" cap="none" spc="0" normalizeH="0" baseline="0" noProof="0" smtClean="0">
                <a:ln>
                  <a:noFill/>
                </a:ln>
                <a:solidFill>
                  <a:srgbClr val="042055"/>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12</a:t>
            </a:fld>
            <a:endParaRPr kumimoji="0" lang="en-AU" sz="1200" b="1" i="0" u="none" strike="noStrike" kern="1200" cap="none" spc="0" normalizeH="0" baseline="0" noProof="0" dirty="0">
              <a:ln>
                <a:noFill/>
              </a:ln>
              <a:solidFill>
                <a:srgbClr val="042055"/>
              </a:solidFill>
              <a:effectLst/>
              <a:uLnTx/>
              <a:uFillTx/>
              <a:latin typeface="Arial" panose="020B0604020202020204"/>
              <a:ea typeface="+mn-ea"/>
              <a:cs typeface="+mn-cs"/>
            </a:endParaRPr>
          </a:p>
        </p:txBody>
      </p:sp>
      <p:sp>
        <p:nvSpPr>
          <p:cNvPr id="6" name="Content Placeholder 2">
            <a:extLst>
              <a:ext uri="{FF2B5EF4-FFF2-40B4-BE49-F238E27FC236}">
                <a16:creationId xmlns:a16="http://schemas.microsoft.com/office/drawing/2014/main" id="{5BA1E6CC-540F-C53F-27FF-C0E1F22B8C13}"/>
              </a:ext>
            </a:extLst>
          </p:cNvPr>
          <p:cNvSpPr txBox="1">
            <a:spLocks/>
          </p:cNvSpPr>
          <p:nvPr/>
        </p:nvSpPr>
        <p:spPr>
          <a:xfrm>
            <a:off x="6096000" y="1767840"/>
            <a:ext cx="5553074" cy="4364673"/>
          </a:xfrm>
          <a:prstGeom prst="rect">
            <a:avLst/>
          </a:prstGeom>
        </p:spPr>
        <p:txBody>
          <a:bodyPr vert="horz" lIns="0" tIns="0" rIns="0" bIns="0" rtlCol="0">
            <a:no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1"/>
              </a:buClr>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fontAlgn="base">
              <a:spcBef>
                <a:spcPts val="1200"/>
              </a:spcBef>
              <a:spcAft>
                <a:spcPts val="600"/>
              </a:spcAft>
              <a:buFont typeface="Arial" panose="020B0604020202020204" pitchFamily="34" charset="0"/>
              <a:buChar char="•"/>
            </a:pPr>
            <a:r>
              <a:rPr lang="en-US" dirty="0"/>
              <a:t>Quality of audit work​</a:t>
            </a:r>
          </a:p>
          <a:p>
            <a:pPr marL="285750" indent="-285750" fontAlgn="base">
              <a:spcBef>
                <a:spcPts val="1200"/>
              </a:spcBef>
              <a:spcAft>
                <a:spcPts val="600"/>
              </a:spcAft>
              <a:buFont typeface="Arial" panose="020B0604020202020204" pitchFamily="34" charset="0"/>
              <a:buChar char="•"/>
            </a:pPr>
            <a:r>
              <a:rPr lang="en-US" dirty="0"/>
              <a:t>Quality assurance arrangements​</a:t>
            </a:r>
          </a:p>
          <a:p>
            <a:pPr marL="285750" indent="-285750" fontAlgn="base">
              <a:spcBef>
                <a:spcPts val="1200"/>
              </a:spcBef>
              <a:spcAft>
                <a:spcPts val="600"/>
              </a:spcAft>
              <a:buFont typeface="Arial" panose="020B0604020202020204" pitchFamily="34" charset="0"/>
              <a:buChar char="•"/>
            </a:pPr>
            <a:r>
              <a:rPr lang="en-US" dirty="0"/>
              <a:t>Follow-up of recommendations​</a:t>
            </a:r>
          </a:p>
          <a:p>
            <a:pPr marL="285750" indent="-285750" fontAlgn="base">
              <a:spcBef>
                <a:spcPts val="1200"/>
              </a:spcBef>
              <a:spcAft>
                <a:spcPts val="600"/>
              </a:spcAft>
              <a:buFont typeface="Arial" panose="020B0604020202020204" pitchFamily="34" charset="0"/>
              <a:buChar char="•"/>
            </a:pPr>
            <a:r>
              <a:rPr lang="en-US" dirty="0"/>
              <a:t>Audit committee oversight​</a:t>
            </a:r>
          </a:p>
        </p:txBody>
      </p:sp>
    </p:spTree>
    <p:extLst>
      <p:ext uri="{BB962C8B-B14F-4D97-AF65-F5344CB8AC3E}">
        <p14:creationId xmlns:p14="http://schemas.microsoft.com/office/powerpoint/2010/main" val="18623429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939AB9-E263-7481-85DB-62F63828E3C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6E230C9-8CFA-F832-1C6B-0791F5461B12}"/>
              </a:ext>
            </a:extLst>
          </p:cNvPr>
          <p:cNvSpPr>
            <a:spLocks noGrp="1"/>
          </p:cNvSpPr>
          <p:nvPr>
            <p:ph type="title"/>
          </p:nvPr>
        </p:nvSpPr>
        <p:spPr/>
        <p:txBody>
          <a:bodyPr/>
          <a:lstStyle/>
          <a:p>
            <a:r>
              <a:rPr lang="en-AU" dirty="0"/>
              <a:t>Reliance on Internal Audit: Why It Is Rare​</a:t>
            </a:r>
          </a:p>
        </p:txBody>
      </p:sp>
      <p:sp>
        <p:nvSpPr>
          <p:cNvPr id="3" name="Content Placeholder 2">
            <a:extLst>
              <a:ext uri="{FF2B5EF4-FFF2-40B4-BE49-F238E27FC236}">
                <a16:creationId xmlns:a16="http://schemas.microsoft.com/office/drawing/2014/main" id="{6F82A07C-5C03-BC1A-E251-4894430014DB}"/>
              </a:ext>
            </a:extLst>
          </p:cNvPr>
          <p:cNvSpPr>
            <a:spLocks noGrp="1"/>
          </p:cNvSpPr>
          <p:nvPr>
            <p:ph idx="1"/>
          </p:nvPr>
        </p:nvSpPr>
        <p:spPr>
          <a:xfrm>
            <a:off x="695325" y="1447800"/>
            <a:ext cx="10801350" cy="4758981"/>
          </a:xfrm>
        </p:spPr>
        <p:txBody>
          <a:bodyPr/>
          <a:lstStyle/>
          <a:p>
            <a:pPr>
              <a:spcBef>
                <a:spcPts val="1200"/>
              </a:spcBef>
              <a:spcAft>
                <a:spcPts val="600"/>
              </a:spcAft>
            </a:pPr>
            <a:r>
              <a:rPr lang="en-AU" b="1" dirty="0"/>
              <a:t>External auditors may use internal audit work only where:</a:t>
            </a:r>
          </a:p>
          <a:p>
            <a:pPr marL="285750" lvl="0" indent="-285750">
              <a:spcBef>
                <a:spcPts val="1200"/>
              </a:spcBef>
              <a:spcAft>
                <a:spcPts val="600"/>
              </a:spcAft>
              <a:buFont typeface="Arial" panose="020B0604020202020204" pitchFamily="34" charset="0"/>
              <a:buChar char="•"/>
            </a:pPr>
            <a:r>
              <a:rPr lang="en-AU" dirty="0"/>
              <a:t>Internal audit is sufficiently independent</a:t>
            </a:r>
          </a:p>
          <a:p>
            <a:pPr marL="285750" lvl="0" indent="-285750">
              <a:spcBef>
                <a:spcPts val="1200"/>
              </a:spcBef>
              <a:spcAft>
                <a:spcPts val="600"/>
              </a:spcAft>
              <a:buFont typeface="Arial" panose="020B0604020202020204" pitchFamily="34" charset="0"/>
              <a:buChar char="•"/>
            </a:pPr>
            <a:r>
              <a:rPr lang="en-AU" dirty="0"/>
              <a:t>Auditors are competent and objective</a:t>
            </a:r>
          </a:p>
          <a:p>
            <a:pPr marL="285750" lvl="0" indent="-285750">
              <a:spcBef>
                <a:spcPts val="1200"/>
              </a:spcBef>
              <a:spcAft>
                <a:spcPts val="600"/>
              </a:spcAft>
              <a:buFont typeface="Arial" panose="020B0604020202020204" pitchFamily="34" charset="0"/>
              <a:buChar char="•"/>
            </a:pPr>
            <a:r>
              <a:rPr lang="en-AU" dirty="0"/>
              <a:t>Work is appropriately documented</a:t>
            </a:r>
          </a:p>
          <a:p>
            <a:pPr>
              <a:spcBef>
                <a:spcPts val="3000"/>
              </a:spcBef>
              <a:spcAft>
                <a:spcPts val="600"/>
              </a:spcAft>
            </a:pPr>
            <a:r>
              <a:rPr lang="en-AU" b="1" dirty="0"/>
              <a:t>Why reliance is often limited:</a:t>
            </a:r>
          </a:p>
          <a:p>
            <a:pPr marL="285750" lvl="0" indent="-285750">
              <a:spcBef>
                <a:spcPts val="1200"/>
              </a:spcBef>
              <a:spcAft>
                <a:spcPts val="600"/>
              </a:spcAft>
              <a:buFont typeface="Arial" panose="020B0604020202020204" pitchFamily="34" charset="0"/>
              <a:buChar char="•"/>
            </a:pPr>
            <a:r>
              <a:rPr lang="en-AU" dirty="0"/>
              <a:t>Different audit objectives</a:t>
            </a:r>
          </a:p>
          <a:p>
            <a:pPr marL="285750" lvl="0" indent="-285750">
              <a:spcBef>
                <a:spcPts val="1200"/>
              </a:spcBef>
              <a:spcAft>
                <a:spcPts val="600"/>
              </a:spcAft>
              <a:buFont typeface="Arial" panose="020B0604020202020204" pitchFamily="34" charset="0"/>
              <a:buChar char="•"/>
            </a:pPr>
            <a:r>
              <a:rPr lang="en-AU" dirty="0"/>
              <a:t>Timing differences</a:t>
            </a:r>
          </a:p>
          <a:p>
            <a:pPr marL="285750" lvl="0" indent="-285750">
              <a:spcBef>
                <a:spcPts val="1200"/>
              </a:spcBef>
              <a:spcAft>
                <a:spcPts val="600"/>
              </a:spcAft>
              <a:buFont typeface="Arial" panose="020B0604020202020204" pitchFamily="34" charset="0"/>
              <a:buChar char="•"/>
            </a:pPr>
            <a:r>
              <a:rPr lang="en-AU" dirty="0"/>
              <a:t>Differences in sampling methodologies or sample sizes</a:t>
            </a:r>
          </a:p>
          <a:p>
            <a:pPr lvl="0" fontAlgn="base">
              <a:spcBef>
                <a:spcPts val="1200"/>
              </a:spcBef>
              <a:spcAft>
                <a:spcPts val="600"/>
              </a:spcAft>
            </a:pPr>
            <a:endParaRPr lang="en-US" dirty="0"/>
          </a:p>
        </p:txBody>
      </p:sp>
      <p:sp>
        <p:nvSpPr>
          <p:cNvPr id="4" name="Footer Placeholder 3">
            <a:extLst>
              <a:ext uri="{FF2B5EF4-FFF2-40B4-BE49-F238E27FC236}">
                <a16:creationId xmlns:a16="http://schemas.microsoft.com/office/drawing/2014/main" id="{473BA072-3FEB-3F35-33EC-42677EDF1850}"/>
              </a:ext>
            </a:extLst>
          </p:cNvPr>
          <p:cNvSpPr>
            <a:spLocks noGrp="1"/>
          </p:cNvSpPr>
          <p:nvPr>
            <p:ph type="ft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050" b="1" i="0" u="none" strike="noStrike" kern="1200" cap="all" spc="300" normalizeH="0" baseline="0" noProof="0">
                <a:ln>
                  <a:noFill/>
                </a:ln>
                <a:solidFill>
                  <a:srgbClr val="1B3E9D"/>
                </a:solidFill>
                <a:effectLst/>
                <a:uLnTx/>
                <a:uFillTx/>
                <a:latin typeface="Arial" panose="020B0604020202020204"/>
                <a:ea typeface="+mn-ea"/>
                <a:cs typeface="+mn-cs"/>
              </a:rPr>
              <a:t>ACT AUDIT OFFICE</a:t>
            </a:r>
            <a:endParaRPr kumimoji="0" lang="en-AU" sz="1050" b="1" i="0" u="none" strike="noStrike" kern="1200" cap="all" spc="300" normalizeH="0" baseline="0" noProof="0" dirty="0">
              <a:ln>
                <a:noFill/>
              </a:ln>
              <a:solidFill>
                <a:srgbClr val="1B3E9D"/>
              </a:solidFill>
              <a:effectLst/>
              <a:uLnTx/>
              <a:uFillTx/>
              <a:latin typeface="Arial" panose="020B0604020202020204"/>
              <a:ea typeface="+mn-ea"/>
              <a:cs typeface="+mn-cs"/>
            </a:endParaRPr>
          </a:p>
        </p:txBody>
      </p:sp>
      <p:sp>
        <p:nvSpPr>
          <p:cNvPr id="5" name="Slide Number Placeholder 4">
            <a:extLst>
              <a:ext uri="{FF2B5EF4-FFF2-40B4-BE49-F238E27FC236}">
                <a16:creationId xmlns:a16="http://schemas.microsoft.com/office/drawing/2014/main" id="{755169C7-9740-5E86-DD30-88661797D35C}"/>
              </a:ext>
            </a:extLst>
          </p:cNvPr>
          <p:cNvSpPr>
            <a:spLocks noGrp="1"/>
          </p:cNvSpPr>
          <p:nvPr>
            <p:ph type="sldNum"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0B4FF4CA-F877-E042-92CF-7A469916EDCA}" type="slidenum">
              <a:rPr kumimoji="0" lang="en-AU" sz="1200" b="1" i="0" u="none" strike="noStrike" kern="1200" cap="none" spc="0" normalizeH="0" baseline="0" noProof="0" smtClean="0">
                <a:ln>
                  <a:noFill/>
                </a:ln>
                <a:solidFill>
                  <a:srgbClr val="042055"/>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13</a:t>
            </a:fld>
            <a:endParaRPr kumimoji="0" lang="en-AU" sz="1200" b="1" i="0" u="none" strike="noStrike" kern="1200" cap="none" spc="0" normalizeH="0" baseline="0" noProof="0" dirty="0">
              <a:ln>
                <a:noFill/>
              </a:ln>
              <a:solidFill>
                <a:srgbClr val="042055"/>
              </a:solidFill>
              <a:effectLst/>
              <a:uLnTx/>
              <a:uFillTx/>
              <a:latin typeface="Arial" panose="020B0604020202020204"/>
              <a:ea typeface="+mn-ea"/>
              <a:cs typeface="+mn-cs"/>
            </a:endParaRPr>
          </a:p>
        </p:txBody>
      </p:sp>
      <p:sp>
        <p:nvSpPr>
          <p:cNvPr id="6" name="Content Placeholder 2">
            <a:extLst>
              <a:ext uri="{FF2B5EF4-FFF2-40B4-BE49-F238E27FC236}">
                <a16:creationId xmlns:a16="http://schemas.microsoft.com/office/drawing/2014/main" id="{EF479722-871C-1C39-78D4-BE4C8EE8A92B}"/>
              </a:ext>
            </a:extLst>
          </p:cNvPr>
          <p:cNvSpPr txBox="1">
            <a:spLocks/>
          </p:cNvSpPr>
          <p:nvPr/>
        </p:nvSpPr>
        <p:spPr>
          <a:xfrm>
            <a:off x="7235974" y="1889759"/>
            <a:ext cx="4714875" cy="4497023"/>
          </a:xfrm>
          <a:prstGeom prst="rect">
            <a:avLst/>
          </a:prstGeom>
        </p:spPr>
        <p:txBody>
          <a:bodyPr vert="horz" lIns="0" tIns="0" rIns="0" bIns="0" rtlCol="0">
            <a:no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1"/>
              </a:buClr>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spcBef>
                <a:spcPts val="1200"/>
              </a:spcBef>
              <a:spcAft>
                <a:spcPts val="600"/>
              </a:spcAft>
              <a:buFont typeface="Arial" panose="020B0604020202020204" pitchFamily="34" charset="0"/>
              <a:buChar char="•"/>
            </a:pPr>
            <a:r>
              <a:rPr lang="en-AU" dirty="0"/>
              <a:t>Work is </a:t>
            </a:r>
            <a:r>
              <a:rPr lang="en-AU" u="sng" dirty="0"/>
              <a:t>relevant</a:t>
            </a:r>
            <a:r>
              <a:rPr lang="en-AU" dirty="0"/>
              <a:t> to the external audit</a:t>
            </a:r>
          </a:p>
          <a:p>
            <a:pPr marL="285750" indent="-285750">
              <a:spcBef>
                <a:spcPts val="1200"/>
              </a:spcBef>
              <a:spcAft>
                <a:spcPts val="600"/>
              </a:spcAft>
              <a:buFont typeface="Arial" panose="020B0604020202020204" pitchFamily="34" charset="0"/>
              <a:buChar char="•"/>
            </a:pPr>
            <a:r>
              <a:rPr lang="en-AU" dirty="0"/>
              <a:t>Quality can be independently assessed</a:t>
            </a:r>
          </a:p>
          <a:p>
            <a:pPr marL="285750" indent="-285750">
              <a:spcBef>
                <a:spcPts val="1200"/>
              </a:spcBef>
              <a:spcAft>
                <a:spcPts val="600"/>
              </a:spcAft>
              <a:buFont typeface="Arial" panose="020B0604020202020204" pitchFamily="34" charset="0"/>
              <a:buChar char="•"/>
            </a:pPr>
            <a:endParaRPr lang="en-AU" dirty="0"/>
          </a:p>
          <a:p>
            <a:pPr marL="285750" indent="-285750">
              <a:spcBef>
                <a:spcPts val="1200"/>
              </a:spcBef>
              <a:spcAft>
                <a:spcPts val="600"/>
              </a:spcAft>
              <a:buFont typeface="Arial" panose="020B0604020202020204" pitchFamily="34" charset="0"/>
              <a:buChar char="•"/>
            </a:pPr>
            <a:endParaRPr lang="en-AU" dirty="0"/>
          </a:p>
          <a:p>
            <a:pPr marL="285750" indent="-285750">
              <a:spcBef>
                <a:spcPts val="3000"/>
              </a:spcBef>
              <a:spcAft>
                <a:spcPts val="600"/>
              </a:spcAft>
              <a:buFont typeface="Arial" panose="020B0604020202020204" pitchFamily="34" charset="0"/>
              <a:buChar char="•"/>
            </a:pPr>
            <a:r>
              <a:rPr lang="en-AU" dirty="0"/>
              <a:t>Insufficient documentation</a:t>
            </a:r>
          </a:p>
          <a:p>
            <a:pPr marL="285750" indent="-285750">
              <a:spcBef>
                <a:spcPts val="1200"/>
              </a:spcBef>
              <a:spcAft>
                <a:spcPts val="600"/>
              </a:spcAft>
              <a:buFont typeface="Arial" panose="020B0604020202020204" pitchFamily="34" charset="0"/>
              <a:buChar char="•"/>
            </a:pPr>
            <a:r>
              <a:rPr lang="en-AU" dirty="0"/>
              <a:t>Independence concerns</a:t>
            </a:r>
          </a:p>
          <a:p>
            <a:pPr marL="285750" indent="-285750">
              <a:spcBef>
                <a:spcPts val="1200"/>
              </a:spcBef>
              <a:spcAft>
                <a:spcPts val="600"/>
              </a:spcAft>
              <a:buFont typeface="Arial" panose="020B0604020202020204" pitchFamily="34" charset="0"/>
              <a:buChar char="•"/>
            </a:pPr>
            <a:r>
              <a:rPr lang="en-AU" dirty="0"/>
              <a:t>Need to re-perform testing</a:t>
            </a:r>
          </a:p>
          <a:p>
            <a:pPr marL="285750" indent="-285750" fontAlgn="base">
              <a:spcBef>
                <a:spcPts val="1200"/>
              </a:spcBef>
              <a:spcAft>
                <a:spcPts val="600"/>
              </a:spcAft>
              <a:buFont typeface="Arial" panose="020B0604020202020204" pitchFamily="34" charset="0"/>
              <a:buChar char="•"/>
            </a:pPr>
            <a:endParaRPr lang="en-US" dirty="0"/>
          </a:p>
        </p:txBody>
      </p:sp>
    </p:spTree>
    <p:extLst>
      <p:ext uri="{BB962C8B-B14F-4D97-AF65-F5344CB8AC3E}">
        <p14:creationId xmlns:p14="http://schemas.microsoft.com/office/powerpoint/2010/main" val="16461971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BD0B35-5818-0430-1651-9BC01B57823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AB4C385-7835-F0AF-53B5-A3993D0F64F5}"/>
              </a:ext>
            </a:extLst>
          </p:cNvPr>
          <p:cNvSpPr>
            <a:spLocks noGrp="1"/>
          </p:cNvSpPr>
          <p:nvPr>
            <p:ph type="title"/>
          </p:nvPr>
        </p:nvSpPr>
        <p:spPr/>
        <p:txBody>
          <a:bodyPr/>
          <a:lstStyle/>
          <a:p>
            <a:r>
              <a:rPr lang="en-AU" dirty="0"/>
              <a:t>Performance Audit session</a:t>
            </a:r>
          </a:p>
        </p:txBody>
      </p:sp>
      <p:sp>
        <p:nvSpPr>
          <p:cNvPr id="3" name="Footer Placeholder 2">
            <a:extLst>
              <a:ext uri="{FF2B5EF4-FFF2-40B4-BE49-F238E27FC236}">
                <a16:creationId xmlns:a16="http://schemas.microsoft.com/office/drawing/2014/main" id="{C55D1F9D-9435-895B-C43B-705F9BDA0827}"/>
              </a:ext>
            </a:extLst>
          </p:cNvPr>
          <p:cNvSpPr>
            <a:spLocks noGrp="1"/>
          </p:cNvSpPr>
          <p:nvPr>
            <p:ph type="ftr" sz="quarter" idx="10"/>
          </p:nvPr>
        </p:nvSpPr>
        <p:spPr/>
        <p:txBody>
          <a:bodyPr/>
          <a:lstStyle/>
          <a:p>
            <a:r>
              <a:rPr lang="en-AU"/>
              <a:t>ACT AUDIT OFFICE</a:t>
            </a:r>
            <a:endParaRPr lang="en-AU" dirty="0"/>
          </a:p>
        </p:txBody>
      </p:sp>
      <p:sp>
        <p:nvSpPr>
          <p:cNvPr id="7" name="Slide Number Placeholder 6">
            <a:extLst>
              <a:ext uri="{FF2B5EF4-FFF2-40B4-BE49-F238E27FC236}">
                <a16:creationId xmlns:a16="http://schemas.microsoft.com/office/drawing/2014/main" id="{4854A601-76C3-30C6-D79D-842EF31F1032}"/>
              </a:ext>
            </a:extLst>
          </p:cNvPr>
          <p:cNvSpPr>
            <a:spLocks noGrp="1"/>
          </p:cNvSpPr>
          <p:nvPr>
            <p:ph type="sldNum" sz="quarter" idx="11"/>
          </p:nvPr>
        </p:nvSpPr>
        <p:spPr/>
        <p:txBody>
          <a:bodyPr/>
          <a:lstStyle/>
          <a:p>
            <a:fld id="{0B4FF4CA-F877-E042-92CF-7A469916EDCA}" type="slidenum">
              <a:rPr lang="en-AU" smtClean="0"/>
              <a:pPr/>
              <a:t>14</a:t>
            </a:fld>
            <a:endParaRPr lang="en-AU" dirty="0"/>
          </a:p>
        </p:txBody>
      </p:sp>
      <p:sp>
        <p:nvSpPr>
          <p:cNvPr id="4" name="Text Placeholder 5">
            <a:extLst>
              <a:ext uri="{FF2B5EF4-FFF2-40B4-BE49-F238E27FC236}">
                <a16:creationId xmlns:a16="http://schemas.microsoft.com/office/drawing/2014/main" id="{25DE52D5-5C34-5BD3-C6BC-3E34FB4D3C4A}"/>
              </a:ext>
            </a:extLst>
          </p:cNvPr>
          <p:cNvSpPr>
            <a:spLocks noGrp="1"/>
          </p:cNvSpPr>
          <p:nvPr>
            <p:ph type="body" idx="1"/>
          </p:nvPr>
        </p:nvSpPr>
        <p:spPr>
          <a:xfrm>
            <a:off x="695325" y="4661055"/>
            <a:ext cx="10788650" cy="688310"/>
          </a:xfrm>
        </p:spPr>
        <p:txBody>
          <a:bodyPr/>
          <a:lstStyle/>
          <a:p>
            <a:r>
              <a:rPr lang="en-AU" dirty="0"/>
              <a:t>Brett Stanton</a:t>
            </a:r>
          </a:p>
          <a:p>
            <a:r>
              <a:rPr lang="en-AU" dirty="0"/>
              <a:t>Assistant Auditor-General, Performance Audits</a:t>
            </a:r>
          </a:p>
        </p:txBody>
      </p:sp>
    </p:spTree>
    <p:extLst>
      <p:ext uri="{BB962C8B-B14F-4D97-AF65-F5344CB8AC3E}">
        <p14:creationId xmlns:p14="http://schemas.microsoft.com/office/powerpoint/2010/main" val="8412064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69A389-49BA-1820-D3AA-182DAA7D0F76}"/>
            </a:ext>
          </a:extLst>
        </p:cNvPr>
        <p:cNvGrpSpPr/>
        <p:nvPr/>
      </p:nvGrpSpPr>
      <p:grpSpPr>
        <a:xfrm>
          <a:off x="0" y="0"/>
          <a:ext cx="0" cy="0"/>
          <a:chOff x="0" y="0"/>
          <a:chExt cx="0" cy="0"/>
        </a:xfrm>
      </p:grpSpPr>
      <p:sp>
        <p:nvSpPr>
          <p:cNvPr id="4" name="Footer Placeholder 3">
            <a:extLst>
              <a:ext uri="{FF2B5EF4-FFF2-40B4-BE49-F238E27FC236}">
                <a16:creationId xmlns:a16="http://schemas.microsoft.com/office/drawing/2014/main" id="{E8E3C7EC-FC46-A83B-7633-509D5B2FA4B7}"/>
              </a:ext>
            </a:extLst>
          </p:cNvPr>
          <p:cNvSpPr>
            <a:spLocks noGrp="1"/>
          </p:cNvSpPr>
          <p:nvPr>
            <p:ph type="ftr" sz="quarter" idx="10"/>
          </p:nvPr>
        </p:nvSpPr>
        <p:spPr/>
        <p:txBody>
          <a:bodyPr/>
          <a:lstStyle/>
          <a:p>
            <a:r>
              <a:rPr lang="en-AU"/>
              <a:t>ACT AUDIT OFFICE</a:t>
            </a:r>
            <a:endParaRPr lang="en-AU" dirty="0"/>
          </a:p>
        </p:txBody>
      </p:sp>
      <p:sp>
        <p:nvSpPr>
          <p:cNvPr id="5" name="Slide Number Placeholder 4">
            <a:extLst>
              <a:ext uri="{FF2B5EF4-FFF2-40B4-BE49-F238E27FC236}">
                <a16:creationId xmlns:a16="http://schemas.microsoft.com/office/drawing/2014/main" id="{989CC073-3B89-888C-30D7-9D3514E87EB1}"/>
              </a:ext>
            </a:extLst>
          </p:cNvPr>
          <p:cNvSpPr>
            <a:spLocks noGrp="1"/>
          </p:cNvSpPr>
          <p:nvPr>
            <p:ph type="sldNum" sz="quarter" idx="11"/>
          </p:nvPr>
        </p:nvSpPr>
        <p:spPr/>
        <p:txBody>
          <a:bodyPr/>
          <a:lstStyle/>
          <a:p>
            <a:fld id="{0B4FF4CA-F877-E042-92CF-7A469916EDCA}" type="slidenum">
              <a:rPr lang="en-AU" smtClean="0"/>
              <a:pPr/>
              <a:t>15</a:t>
            </a:fld>
            <a:endParaRPr lang="en-AU" dirty="0"/>
          </a:p>
        </p:txBody>
      </p:sp>
      <p:sp>
        <p:nvSpPr>
          <p:cNvPr id="11" name="TextBox 10">
            <a:extLst>
              <a:ext uri="{FF2B5EF4-FFF2-40B4-BE49-F238E27FC236}">
                <a16:creationId xmlns:a16="http://schemas.microsoft.com/office/drawing/2014/main" id="{53B5FA33-7EBB-D3DA-6A6E-BC70FAF646CC}"/>
              </a:ext>
            </a:extLst>
          </p:cNvPr>
          <p:cNvSpPr txBox="1"/>
          <p:nvPr/>
        </p:nvSpPr>
        <p:spPr>
          <a:xfrm>
            <a:off x="620561" y="1924956"/>
            <a:ext cx="6131368" cy="3847207"/>
          </a:xfrm>
          <a:prstGeom prst="rect">
            <a:avLst/>
          </a:prstGeom>
          <a:noFill/>
        </p:spPr>
        <p:txBody>
          <a:bodyPr wrap="square" rtlCol="0">
            <a:spAutoFit/>
          </a:bodyPr>
          <a:lstStyle/>
          <a:p>
            <a:pPr marL="285750" indent="-285750">
              <a:spcBef>
                <a:spcPts val="1200"/>
              </a:spcBef>
              <a:spcAft>
                <a:spcPts val="1200"/>
              </a:spcAft>
              <a:buFont typeface="Arial" panose="020B0604020202020204" pitchFamily="34" charset="0"/>
              <a:buChar char="•"/>
            </a:pPr>
            <a:r>
              <a:rPr lang="en-AU" dirty="0"/>
              <a:t>Letters to Chairs asking for feedback on existing or potential topics (</a:t>
            </a:r>
            <a:r>
              <a:rPr lang="en-AU" dirty="0">
                <a:solidFill>
                  <a:schemeClr val="accent1">
                    <a:lumMod val="60000"/>
                    <a:lumOff val="40000"/>
                  </a:schemeClr>
                </a:solidFill>
              </a:rPr>
              <a:t>November/December</a:t>
            </a:r>
            <a:r>
              <a:rPr lang="en-AU" dirty="0"/>
              <a:t>)</a:t>
            </a:r>
          </a:p>
          <a:p>
            <a:pPr marL="285750" indent="-285750">
              <a:spcBef>
                <a:spcPts val="1200"/>
              </a:spcBef>
              <a:spcAft>
                <a:spcPts val="1200"/>
              </a:spcAft>
              <a:buFont typeface="Arial" panose="020B0604020202020204" pitchFamily="34" charset="0"/>
              <a:buChar char="•"/>
            </a:pPr>
            <a:r>
              <a:rPr lang="en-AU" dirty="0"/>
              <a:t>Direct engagement with agency internal audit and risk management teams (</a:t>
            </a:r>
            <a:r>
              <a:rPr lang="en-AU" dirty="0">
                <a:solidFill>
                  <a:schemeClr val="accent1">
                    <a:lumMod val="60000"/>
                    <a:lumOff val="40000"/>
                  </a:schemeClr>
                </a:solidFill>
              </a:rPr>
              <a:t>January/February/March</a:t>
            </a:r>
            <a:r>
              <a:rPr lang="en-AU" dirty="0"/>
              <a:t>)</a:t>
            </a:r>
          </a:p>
          <a:p>
            <a:pPr marL="285750" indent="-285750">
              <a:spcBef>
                <a:spcPts val="1200"/>
              </a:spcBef>
              <a:spcAft>
                <a:spcPts val="1200"/>
              </a:spcAft>
              <a:buFont typeface="Arial" panose="020B0604020202020204" pitchFamily="34" charset="0"/>
              <a:buChar char="•"/>
            </a:pPr>
            <a:r>
              <a:rPr lang="en-AU" dirty="0"/>
              <a:t>Draft program provided to Chairs for feedback (</a:t>
            </a:r>
            <a:r>
              <a:rPr lang="en-AU" dirty="0">
                <a:solidFill>
                  <a:schemeClr val="accent1">
                    <a:lumMod val="60000"/>
                    <a:lumOff val="40000"/>
                  </a:schemeClr>
                </a:solidFill>
              </a:rPr>
              <a:t>March</a:t>
            </a:r>
            <a:r>
              <a:rPr lang="en-AU" dirty="0"/>
              <a:t>)</a:t>
            </a:r>
          </a:p>
          <a:p>
            <a:pPr marL="285750" indent="-285750">
              <a:spcBef>
                <a:spcPts val="1200"/>
              </a:spcBef>
              <a:spcAft>
                <a:spcPts val="1200"/>
              </a:spcAft>
              <a:buFont typeface="Arial" panose="020B0604020202020204" pitchFamily="34" charset="0"/>
              <a:buChar char="•"/>
            </a:pPr>
            <a:r>
              <a:rPr lang="en-AU" dirty="0"/>
              <a:t>Final program released (</a:t>
            </a:r>
            <a:r>
              <a:rPr lang="en-AU" dirty="0">
                <a:solidFill>
                  <a:schemeClr val="accent1">
                    <a:lumMod val="60000"/>
                    <a:lumOff val="40000"/>
                  </a:schemeClr>
                </a:solidFill>
              </a:rPr>
              <a:t>June</a:t>
            </a:r>
            <a:r>
              <a:rPr lang="en-AU" dirty="0"/>
              <a:t>)</a:t>
            </a:r>
          </a:p>
          <a:p>
            <a:pPr marL="285750" indent="-285750">
              <a:spcBef>
                <a:spcPts val="1200"/>
              </a:spcBef>
              <a:spcAft>
                <a:spcPts val="1200"/>
              </a:spcAft>
              <a:buFont typeface="Arial" panose="020B0604020202020204" pitchFamily="34" charset="0"/>
              <a:buChar char="•"/>
            </a:pPr>
            <a:r>
              <a:rPr lang="en-AU" dirty="0"/>
              <a:t>~60 potential topics reviewed and considered</a:t>
            </a:r>
          </a:p>
          <a:p>
            <a:pPr marL="285750" indent="-285750">
              <a:spcBef>
                <a:spcPts val="1200"/>
              </a:spcBef>
              <a:spcAft>
                <a:spcPts val="1200"/>
              </a:spcAft>
              <a:buFont typeface="Arial" panose="020B0604020202020204" pitchFamily="34" charset="0"/>
              <a:buChar char="•"/>
            </a:pPr>
            <a:r>
              <a:rPr lang="en-AU" dirty="0"/>
              <a:t>~20 topics included final program</a:t>
            </a:r>
          </a:p>
        </p:txBody>
      </p:sp>
      <p:sp>
        <p:nvSpPr>
          <p:cNvPr id="6" name="Title 5">
            <a:extLst>
              <a:ext uri="{FF2B5EF4-FFF2-40B4-BE49-F238E27FC236}">
                <a16:creationId xmlns:a16="http://schemas.microsoft.com/office/drawing/2014/main" id="{D8BB503A-F713-E8F9-DBDE-7C51C303870B}"/>
              </a:ext>
            </a:extLst>
          </p:cNvPr>
          <p:cNvSpPr>
            <a:spLocks noGrp="1"/>
          </p:cNvSpPr>
          <p:nvPr>
            <p:ph type="title"/>
          </p:nvPr>
        </p:nvSpPr>
        <p:spPr>
          <a:xfrm>
            <a:off x="695325" y="530943"/>
            <a:ext cx="10233584" cy="1144238"/>
          </a:xfrm>
        </p:spPr>
        <p:txBody>
          <a:bodyPr/>
          <a:lstStyle/>
          <a:p>
            <a:r>
              <a:rPr lang="en-AU" dirty="0"/>
              <a:t>Development of the annual Performance Audit Program</a:t>
            </a:r>
          </a:p>
        </p:txBody>
      </p:sp>
      <p:pic>
        <p:nvPicPr>
          <p:cNvPr id="3" name="Picture 2">
            <a:extLst>
              <a:ext uri="{FF2B5EF4-FFF2-40B4-BE49-F238E27FC236}">
                <a16:creationId xmlns:a16="http://schemas.microsoft.com/office/drawing/2014/main" id="{CC80596D-26EE-9635-94AD-D5A395944F4C}"/>
              </a:ext>
            </a:extLst>
          </p:cNvPr>
          <p:cNvPicPr>
            <a:picLocks noChangeAspect="1"/>
          </p:cNvPicPr>
          <p:nvPr/>
        </p:nvPicPr>
        <p:blipFill>
          <a:blip r:embed="rId2"/>
          <a:stretch>
            <a:fillRect/>
          </a:stretch>
        </p:blipFill>
        <p:spPr>
          <a:xfrm>
            <a:off x="7260003" y="1366877"/>
            <a:ext cx="3499292" cy="4963363"/>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9722745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F39265-9D64-ADC4-C54C-356F12CB8EF8}"/>
            </a:ext>
          </a:extLst>
        </p:cNvPr>
        <p:cNvGrpSpPr/>
        <p:nvPr/>
      </p:nvGrpSpPr>
      <p:grpSpPr>
        <a:xfrm>
          <a:off x="0" y="0"/>
          <a:ext cx="0" cy="0"/>
          <a:chOff x="0" y="0"/>
          <a:chExt cx="0" cy="0"/>
        </a:xfrm>
      </p:grpSpPr>
      <p:sp>
        <p:nvSpPr>
          <p:cNvPr id="4" name="Footer Placeholder 3">
            <a:extLst>
              <a:ext uri="{FF2B5EF4-FFF2-40B4-BE49-F238E27FC236}">
                <a16:creationId xmlns:a16="http://schemas.microsoft.com/office/drawing/2014/main" id="{2A6DB50C-CAEE-3EC0-F76E-04F5FCB6F6B1}"/>
              </a:ext>
            </a:extLst>
          </p:cNvPr>
          <p:cNvSpPr>
            <a:spLocks noGrp="1"/>
          </p:cNvSpPr>
          <p:nvPr>
            <p:ph type="ftr" sz="quarter" idx="10"/>
          </p:nvPr>
        </p:nvSpPr>
        <p:spPr/>
        <p:txBody>
          <a:bodyPr/>
          <a:lstStyle/>
          <a:p>
            <a:r>
              <a:rPr lang="en-AU"/>
              <a:t>ACT AUDIT OFFICE</a:t>
            </a:r>
            <a:endParaRPr lang="en-AU" dirty="0"/>
          </a:p>
        </p:txBody>
      </p:sp>
      <p:sp>
        <p:nvSpPr>
          <p:cNvPr id="5" name="Slide Number Placeholder 4">
            <a:extLst>
              <a:ext uri="{FF2B5EF4-FFF2-40B4-BE49-F238E27FC236}">
                <a16:creationId xmlns:a16="http://schemas.microsoft.com/office/drawing/2014/main" id="{032108AA-9987-ADB3-BB76-90C0D42A84DB}"/>
              </a:ext>
            </a:extLst>
          </p:cNvPr>
          <p:cNvSpPr>
            <a:spLocks noGrp="1"/>
          </p:cNvSpPr>
          <p:nvPr>
            <p:ph type="sldNum" sz="quarter" idx="11"/>
          </p:nvPr>
        </p:nvSpPr>
        <p:spPr/>
        <p:txBody>
          <a:bodyPr/>
          <a:lstStyle/>
          <a:p>
            <a:fld id="{0B4FF4CA-F877-E042-92CF-7A469916EDCA}" type="slidenum">
              <a:rPr lang="en-AU" smtClean="0"/>
              <a:pPr/>
              <a:t>16</a:t>
            </a:fld>
            <a:endParaRPr lang="en-AU" dirty="0"/>
          </a:p>
        </p:txBody>
      </p:sp>
      <p:sp>
        <p:nvSpPr>
          <p:cNvPr id="11" name="TextBox 10">
            <a:extLst>
              <a:ext uri="{FF2B5EF4-FFF2-40B4-BE49-F238E27FC236}">
                <a16:creationId xmlns:a16="http://schemas.microsoft.com/office/drawing/2014/main" id="{F663559E-DE7A-B496-5548-18EBB117EAA4}"/>
              </a:ext>
            </a:extLst>
          </p:cNvPr>
          <p:cNvSpPr txBox="1"/>
          <p:nvPr/>
        </p:nvSpPr>
        <p:spPr>
          <a:xfrm>
            <a:off x="695325" y="1754458"/>
            <a:ext cx="9258997" cy="3416320"/>
          </a:xfrm>
          <a:prstGeom prst="rect">
            <a:avLst/>
          </a:prstGeom>
          <a:noFill/>
        </p:spPr>
        <p:txBody>
          <a:bodyPr wrap="square" rtlCol="0">
            <a:spAutoFit/>
          </a:bodyPr>
          <a:lstStyle/>
          <a:p>
            <a:pPr marL="285750" indent="-285750">
              <a:spcBef>
                <a:spcPts val="1200"/>
              </a:spcBef>
              <a:spcAft>
                <a:spcPts val="1200"/>
              </a:spcAft>
              <a:buFont typeface="Arial" panose="020B0604020202020204" pitchFamily="34" charset="0"/>
              <a:buChar char="•"/>
            </a:pPr>
            <a:r>
              <a:rPr lang="en-AU" dirty="0"/>
              <a:t>Available to anyone via the Audit Office website</a:t>
            </a:r>
          </a:p>
          <a:p>
            <a:pPr marL="285750" indent="-285750">
              <a:spcBef>
                <a:spcPts val="1200"/>
              </a:spcBef>
              <a:spcAft>
                <a:spcPts val="1200"/>
              </a:spcAft>
              <a:buFont typeface="Arial" panose="020B0604020202020204" pitchFamily="34" charset="0"/>
              <a:buChar char="•"/>
            </a:pPr>
            <a:r>
              <a:rPr lang="en-AU" dirty="0"/>
              <a:t>Provides a single source to view recommendations from performance audits </a:t>
            </a:r>
          </a:p>
          <a:p>
            <a:pPr marL="285750" indent="-285750">
              <a:spcBef>
                <a:spcPts val="1200"/>
              </a:spcBef>
              <a:spcAft>
                <a:spcPts val="1200"/>
              </a:spcAft>
              <a:buFont typeface="Arial" panose="020B0604020202020204" pitchFamily="34" charset="0"/>
              <a:buChar char="•"/>
            </a:pPr>
            <a:r>
              <a:rPr lang="en-AU" dirty="0"/>
              <a:t>Enables tracking of government response and reported implementation status</a:t>
            </a:r>
          </a:p>
          <a:p>
            <a:pPr marL="285750" indent="-285750">
              <a:spcBef>
                <a:spcPts val="1200"/>
              </a:spcBef>
              <a:spcAft>
                <a:spcPts val="1200"/>
              </a:spcAft>
              <a:buFont typeface="Arial" panose="020B0604020202020204" pitchFamily="34" charset="0"/>
              <a:buChar char="•"/>
            </a:pPr>
            <a:r>
              <a:rPr lang="en-AU" dirty="0"/>
              <a:t>Could help identify overdue or outstanding recommendation responses</a:t>
            </a:r>
          </a:p>
          <a:p>
            <a:pPr marL="285750" indent="-285750">
              <a:spcBef>
                <a:spcPts val="1200"/>
              </a:spcBef>
              <a:spcAft>
                <a:spcPts val="1200"/>
              </a:spcAft>
              <a:buFont typeface="Arial" panose="020B0604020202020204" pitchFamily="34" charset="0"/>
              <a:buChar char="•"/>
            </a:pPr>
            <a:r>
              <a:rPr lang="en-AU" dirty="0"/>
              <a:t>Complements agency processes for monitoring and implementing performance audit recommendations </a:t>
            </a:r>
          </a:p>
          <a:p>
            <a:endParaRPr lang="en-AU" dirty="0"/>
          </a:p>
        </p:txBody>
      </p:sp>
      <p:sp>
        <p:nvSpPr>
          <p:cNvPr id="6" name="Title 5">
            <a:extLst>
              <a:ext uri="{FF2B5EF4-FFF2-40B4-BE49-F238E27FC236}">
                <a16:creationId xmlns:a16="http://schemas.microsoft.com/office/drawing/2014/main" id="{5167AF9B-8CC5-0883-FE7E-A3351EFFF673}"/>
              </a:ext>
            </a:extLst>
          </p:cNvPr>
          <p:cNvSpPr>
            <a:spLocks noGrp="1"/>
          </p:cNvSpPr>
          <p:nvPr>
            <p:ph type="title"/>
          </p:nvPr>
        </p:nvSpPr>
        <p:spPr/>
        <p:txBody>
          <a:bodyPr/>
          <a:lstStyle/>
          <a:p>
            <a:r>
              <a:rPr lang="en-AU" dirty="0"/>
              <a:t>Recommendations Implementation Dashboard</a:t>
            </a:r>
          </a:p>
        </p:txBody>
      </p:sp>
    </p:spTree>
    <p:extLst>
      <p:ext uri="{BB962C8B-B14F-4D97-AF65-F5344CB8AC3E}">
        <p14:creationId xmlns:p14="http://schemas.microsoft.com/office/powerpoint/2010/main" val="24975188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5A66DC-31DC-1D6A-3035-BF56E9CE08AF}"/>
            </a:ext>
          </a:extLst>
        </p:cNvPr>
        <p:cNvGrpSpPr/>
        <p:nvPr/>
      </p:nvGrpSpPr>
      <p:grpSpPr>
        <a:xfrm>
          <a:off x="0" y="0"/>
          <a:ext cx="0" cy="0"/>
          <a:chOff x="0" y="0"/>
          <a:chExt cx="0" cy="0"/>
        </a:xfrm>
      </p:grpSpPr>
      <p:sp>
        <p:nvSpPr>
          <p:cNvPr id="4" name="Footer Placeholder 3">
            <a:extLst>
              <a:ext uri="{FF2B5EF4-FFF2-40B4-BE49-F238E27FC236}">
                <a16:creationId xmlns:a16="http://schemas.microsoft.com/office/drawing/2014/main" id="{1560B77B-4348-208C-CE6C-109E0E5C59B0}"/>
              </a:ext>
            </a:extLst>
          </p:cNvPr>
          <p:cNvSpPr>
            <a:spLocks noGrp="1"/>
          </p:cNvSpPr>
          <p:nvPr>
            <p:ph type="ftr" sz="quarter" idx="10"/>
          </p:nvPr>
        </p:nvSpPr>
        <p:spPr/>
        <p:txBody>
          <a:bodyPr/>
          <a:lstStyle/>
          <a:p>
            <a:r>
              <a:rPr lang="en-AU"/>
              <a:t>ACT AUDIT OFFICE</a:t>
            </a:r>
            <a:endParaRPr lang="en-AU" dirty="0"/>
          </a:p>
        </p:txBody>
      </p:sp>
      <p:sp>
        <p:nvSpPr>
          <p:cNvPr id="5" name="Slide Number Placeholder 4">
            <a:extLst>
              <a:ext uri="{FF2B5EF4-FFF2-40B4-BE49-F238E27FC236}">
                <a16:creationId xmlns:a16="http://schemas.microsoft.com/office/drawing/2014/main" id="{986A0126-D116-B314-8687-10CA36D27FD9}"/>
              </a:ext>
            </a:extLst>
          </p:cNvPr>
          <p:cNvSpPr>
            <a:spLocks noGrp="1"/>
          </p:cNvSpPr>
          <p:nvPr>
            <p:ph type="sldNum" sz="quarter" idx="11"/>
          </p:nvPr>
        </p:nvSpPr>
        <p:spPr/>
        <p:txBody>
          <a:bodyPr/>
          <a:lstStyle/>
          <a:p>
            <a:fld id="{0B4FF4CA-F877-E042-92CF-7A469916EDCA}" type="slidenum">
              <a:rPr lang="en-AU" smtClean="0"/>
              <a:pPr/>
              <a:t>17</a:t>
            </a:fld>
            <a:endParaRPr lang="en-AU" dirty="0"/>
          </a:p>
        </p:txBody>
      </p:sp>
      <p:sp>
        <p:nvSpPr>
          <p:cNvPr id="11" name="TextBox 10">
            <a:extLst>
              <a:ext uri="{FF2B5EF4-FFF2-40B4-BE49-F238E27FC236}">
                <a16:creationId xmlns:a16="http://schemas.microsoft.com/office/drawing/2014/main" id="{C3E64130-6995-46A5-3D98-4BD3719E53B9}"/>
              </a:ext>
            </a:extLst>
          </p:cNvPr>
          <p:cNvSpPr txBox="1"/>
          <p:nvPr/>
        </p:nvSpPr>
        <p:spPr>
          <a:xfrm>
            <a:off x="695325" y="1843907"/>
            <a:ext cx="9258997" cy="3231654"/>
          </a:xfrm>
          <a:prstGeom prst="rect">
            <a:avLst/>
          </a:prstGeom>
          <a:noFill/>
        </p:spPr>
        <p:txBody>
          <a:bodyPr wrap="square" rtlCol="0">
            <a:spAutoFit/>
          </a:bodyPr>
          <a:lstStyle/>
          <a:p>
            <a:pPr marL="285750" indent="-285750">
              <a:spcBef>
                <a:spcPts val="1200"/>
              </a:spcBef>
              <a:spcAft>
                <a:spcPts val="1200"/>
              </a:spcAft>
              <a:buFont typeface="Arial" panose="020B0604020202020204" pitchFamily="34" charset="0"/>
              <a:buChar char="•"/>
            </a:pPr>
            <a:r>
              <a:rPr lang="en-AU" dirty="0"/>
              <a:t>Aim is to provide practical and concise guidance for agencies in relation to thematic issues arising from performance audit activity. </a:t>
            </a:r>
          </a:p>
          <a:p>
            <a:pPr marL="285750" indent="-285750">
              <a:spcBef>
                <a:spcPts val="1200"/>
              </a:spcBef>
              <a:spcAft>
                <a:spcPts val="1200"/>
              </a:spcAft>
              <a:buFont typeface="Arial" panose="020B0604020202020204" pitchFamily="34" charset="0"/>
              <a:buChar char="•"/>
            </a:pPr>
            <a:r>
              <a:rPr lang="en-AU" dirty="0"/>
              <a:t>Have been produced since June 2022 with publications prepared in June and December annually.</a:t>
            </a:r>
          </a:p>
          <a:p>
            <a:pPr marL="285750" indent="-285750">
              <a:spcBef>
                <a:spcPts val="1200"/>
              </a:spcBef>
              <a:spcAft>
                <a:spcPts val="1200"/>
              </a:spcAft>
              <a:buFont typeface="Arial" panose="020B0604020202020204" pitchFamily="34" charset="0"/>
              <a:buChar char="•"/>
            </a:pPr>
            <a:r>
              <a:rPr lang="en-AU" dirty="0"/>
              <a:t>Our most recent Insights publication is </a:t>
            </a:r>
            <a:r>
              <a:rPr lang="en-AU" i="1" dirty="0"/>
              <a:t>Engagement with Service Users with Different Communication &amp; Support Needs. </a:t>
            </a:r>
          </a:p>
          <a:p>
            <a:pPr marL="285750" indent="-285750">
              <a:spcBef>
                <a:spcPts val="1200"/>
              </a:spcBef>
              <a:spcAft>
                <a:spcPts val="1200"/>
              </a:spcAft>
              <a:buFont typeface="Arial" panose="020B0604020202020204" pitchFamily="34" charset="0"/>
              <a:buChar char="•"/>
            </a:pPr>
            <a:r>
              <a:rPr lang="en-AU" dirty="0"/>
              <a:t>Are announced in the Activity Summary prepared for Audit Committees and available on the Audit Office website. </a:t>
            </a:r>
          </a:p>
        </p:txBody>
      </p:sp>
      <p:sp>
        <p:nvSpPr>
          <p:cNvPr id="6" name="Title 5">
            <a:extLst>
              <a:ext uri="{FF2B5EF4-FFF2-40B4-BE49-F238E27FC236}">
                <a16:creationId xmlns:a16="http://schemas.microsoft.com/office/drawing/2014/main" id="{EF045BD0-FA68-6D94-933E-D22B651ABD57}"/>
              </a:ext>
            </a:extLst>
          </p:cNvPr>
          <p:cNvSpPr>
            <a:spLocks noGrp="1"/>
          </p:cNvSpPr>
          <p:nvPr>
            <p:ph type="title"/>
          </p:nvPr>
        </p:nvSpPr>
        <p:spPr/>
        <p:txBody>
          <a:bodyPr/>
          <a:lstStyle/>
          <a:p>
            <a:r>
              <a:rPr lang="en-AU" dirty="0"/>
              <a:t>Insights publications</a:t>
            </a:r>
          </a:p>
        </p:txBody>
      </p:sp>
    </p:spTree>
    <p:extLst>
      <p:ext uri="{BB962C8B-B14F-4D97-AF65-F5344CB8AC3E}">
        <p14:creationId xmlns:p14="http://schemas.microsoft.com/office/powerpoint/2010/main" val="26508882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6A4C6C-9F85-1D05-07FA-1C3C782119D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1E28795-399A-13A7-0AB4-1D65B08F4203}"/>
              </a:ext>
            </a:extLst>
          </p:cNvPr>
          <p:cNvSpPr>
            <a:spLocks noGrp="1"/>
          </p:cNvSpPr>
          <p:nvPr>
            <p:ph type="title"/>
          </p:nvPr>
        </p:nvSpPr>
        <p:spPr/>
        <p:txBody>
          <a:bodyPr/>
          <a:lstStyle/>
          <a:p>
            <a:r>
              <a:rPr lang="en-AU" dirty="0"/>
              <a:t>Audit Committee Chair perspective</a:t>
            </a:r>
          </a:p>
        </p:txBody>
      </p:sp>
      <p:sp>
        <p:nvSpPr>
          <p:cNvPr id="3" name="Footer Placeholder 2">
            <a:extLst>
              <a:ext uri="{FF2B5EF4-FFF2-40B4-BE49-F238E27FC236}">
                <a16:creationId xmlns:a16="http://schemas.microsoft.com/office/drawing/2014/main" id="{A57AA990-4D3B-66F9-2F78-F8F494253991}"/>
              </a:ext>
            </a:extLst>
          </p:cNvPr>
          <p:cNvSpPr>
            <a:spLocks noGrp="1"/>
          </p:cNvSpPr>
          <p:nvPr>
            <p:ph type="ftr" sz="quarter" idx="10"/>
          </p:nvPr>
        </p:nvSpPr>
        <p:spPr/>
        <p:txBody>
          <a:bodyPr/>
          <a:lstStyle/>
          <a:p>
            <a:r>
              <a:rPr lang="en-AU"/>
              <a:t>ACT AUDIT OFFICE</a:t>
            </a:r>
            <a:endParaRPr lang="en-AU" dirty="0"/>
          </a:p>
        </p:txBody>
      </p:sp>
      <p:sp>
        <p:nvSpPr>
          <p:cNvPr id="7" name="Slide Number Placeholder 6">
            <a:extLst>
              <a:ext uri="{FF2B5EF4-FFF2-40B4-BE49-F238E27FC236}">
                <a16:creationId xmlns:a16="http://schemas.microsoft.com/office/drawing/2014/main" id="{9484218D-08A4-0297-4C53-0C67A4F6D3AE}"/>
              </a:ext>
            </a:extLst>
          </p:cNvPr>
          <p:cNvSpPr>
            <a:spLocks noGrp="1"/>
          </p:cNvSpPr>
          <p:nvPr>
            <p:ph type="sldNum" sz="quarter" idx="11"/>
          </p:nvPr>
        </p:nvSpPr>
        <p:spPr/>
        <p:txBody>
          <a:bodyPr/>
          <a:lstStyle/>
          <a:p>
            <a:fld id="{0B4FF4CA-F877-E042-92CF-7A469916EDCA}" type="slidenum">
              <a:rPr lang="en-AU" smtClean="0"/>
              <a:pPr/>
              <a:t>18</a:t>
            </a:fld>
            <a:endParaRPr lang="en-AU" dirty="0"/>
          </a:p>
        </p:txBody>
      </p:sp>
      <p:sp>
        <p:nvSpPr>
          <p:cNvPr id="4" name="Text Placeholder 5">
            <a:extLst>
              <a:ext uri="{FF2B5EF4-FFF2-40B4-BE49-F238E27FC236}">
                <a16:creationId xmlns:a16="http://schemas.microsoft.com/office/drawing/2014/main" id="{F9D42EED-7E80-3F8D-21F0-5A91791B8CF1}"/>
              </a:ext>
            </a:extLst>
          </p:cNvPr>
          <p:cNvSpPr>
            <a:spLocks noGrp="1"/>
          </p:cNvSpPr>
          <p:nvPr>
            <p:ph type="body" idx="1"/>
          </p:nvPr>
        </p:nvSpPr>
        <p:spPr>
          <a:xfrm>
            <a:off x="695325" y="4661055"/>
            <a:ext cx="10788650" cy="688310"/>
          </a:xfrm>
        </p:spPr>
        <p:txBody>
          <a:bodyPr/>
          <a:lstStyle/>
          <a:p>
            <a:r>
              <a:rPr lang="en-AU" dirty="0"/>
              <a:t>Will Laurie</a:t>
            </a:r>
          </a:p>
          <a:p>
            <a:r>
              <a:rPr lang="en-AU" dirty="0"/>
              <a:t>Chair, Audit Office Audit and Risk Committee</a:t>
            </a:r>
          </a:p>
        </p:txBody>
      </p:sp>
    </p:spTree>
    <p:extLst>
      <p:ext uri="{BB962C8B-B14F-4D97-AF65-F5344CB8AC3E}">
        <p14:creationId xmlns:p14="http://schemas.microsoft.com/office/powerpoint/2010/main" val="34527615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78F838-6D90-9E0C-04FF-D4D940213827}"/>
            </a:ext>
          </a:extLst>
        </p:cNvPr>
        <p:cNvGrpSpPr/>
        <p:nvPr/>
      </p:nvGrpSpPr>
      <p:grpSpPr>
        <a:xfrm>
          <a:off x="0" y="0"/>
          <a:ext cx="0" cy="0"/>
          <a:chOff x="0" y="0"/>
          <a:chExt cx="0" cy="0"/>
        </a:xfrm>
      </p:grpSpPr>
      <p:sp>
        <p:nvSpPr>
          <p:cNvPr id="4" name="Footer Placeholder 3">
            <a:extLst>
              <a:ext uri="{FF2B5EF4-FFF2-40B4-BE49-F238E27FC236}">
                <a16:creationId xmlns:a16="http://schemas.microsoft.com/office/drawing/2014/main" id="{06D8D3E8-9FF1-1217-20B4-5F993F8B941D}"/>
              </a:ext>
            </a:extLst>
          </p:cNvPr>
          <p:cNvSpPr>
            <a:spLocks noGrp="1"/>
          </p:cNvSpPr>
          <p:nvPr>
            <p:ph type="ftr" sz="quarter" idx="10"/>
          </p:nvPr>
        </p:nvSpPr>
        <p:spPr/>
        <p:txBody>
          <a:bodyPr/>
          <a:lstStyle/>
          <a:p>
            <a:r>
              <a:rPr lang="en-AU"/>
              <a:t>ACT AUDIT OFFICE</a:t>
            </a:r>
            <a:endParaRPr lang="en-AU" dirty="0"/>
          </a:p>
        </p:txBody>
      </p:sp>
      <p:sp>
        <p:nvSpPr>
          <p:cNvPr id="5" name="Slide Number Placeholder 4">
            <a:extLst>
              <a:ext uri="{FF2B5EF4-FFF2-40B4-BE49-F238E27FC236}">
                <a16:creationId xmlns:a16="http://schemas.microsoft.com/office/drawing/2014/main" id="{3DF1B5F4-3724-8A31-044F-18AF77367AEC}"/>
              </a:ext>
            </a:extLst>
          </p:cNvPr>
          <p:cNvSpPr>
            <a:spLocks noGrp="1"/>
          </p:cNvSpPr>
          <p:nvPr>
            <p:ph type="sldNum" sz="quarter" idx="11"/>
          </p:nvPr>
        </p:nvSpPr>
        <p:spPr/>
        <p:txBody>
          <a:bodyPr/>
          <a:lstStyle/>
          <a:p>
            <a:fld id="{0B4FF4CA-F877-E042-92CF-7A469916EDCA}" type="slidenum">
              <a:rPr lang="en-AU" smtClean="0"/>
              <a:pPr/>
              <a:t>19</a:t>
            </a:fld>
            <a:endParaRPr lang="en-AU" dirty="0"/>
          </a:p>
        </p:txBody>
      </p:sp>
      <p:sp>
        <p:nvSpPr>
          <p:cNvPr id="11" name="TextBox 10">
            <a:extLst>
              <a:ext uri="{FF2B5EF4-FFF2-40B4-BE49-F238E27FC236}">
                <a16:creationId xmlns:a16="http://schemas.microsoft.com/office/drawing/2014/main" id="{62012075-F79D-AC35-74E7-AB48C2E9D9B8}"/>
              </a:ext>
            </a:extLst>
          </p:cNvPr>
          <p:cNvSpPr txBox="1"/>
          <p:nvPr/>
        </p:nvSpPr>
        <p:spPr>
          <a:xfrm>
            <a:off x="695325" y="1761892"/>
            <a:ext cx="9258997" cy="1938992"/>
          </a:xfrm>
          <a:prstGeom prst="rect">
            <a:avLst/>
          </a:prstGeom>
          <a:noFill/>
        </p:spPr>
        <p:txBody>
          <a:bodyPr wrap="square" rtlCol="0">
            <a:spAutoFit/>
          </a:bodyPr>
          <a:lstStyle/>
          <a:p>
            <a:endParaRPr lang="en-AU" sz="2800" dirty="0"/>
          </a:p>
          <a:p>
            <a:r>
              <a:rPr lang="en-AU" sz="2800" i="1" dirty="0"/>
              <a:t>Take </a:t>
            </a:r>
            <a:r>
              <a:rPr lang="en-AU" sz="2800" i="1"/>
              <a:t>nothing as </a:t>
            </a:r>
            <a:r>
              <a:rPr lang="en-AU" sz="2800" i="1" dirty="0"/>
              <a:t>its looks; take everything on evidence.</a:t>
            </a:r>
          </a:p>
          <a:p>
            <a:r>
              <a:rPr lang="en-AU" sz="2800" i="1" dirty="0"/>
              <a:t>There’s no better rule.</a:t>
            </a:r>
          </a:p>
          <a:p>
            <a:endParaRPr lang="en-AU" dirty="0"/>
          </a:p>
          <a:p>
            <a:r>
              <a:rPr lang="en-AU" dirty="0"/>
              <a:t>					Charles Dickens, Great Expectations (1861)</a:t>
            </a:r>
          </a:p>
        </p:txBody>
      </p:sp>
      <p:sp>
        <p:nvSpPr>
          <p:cNvPr id="6" name="Title 5">
            <a:extLst>
              <a:ext uri="{FF2B5EF4-FFF2-40B4-BE49-F238E27FC236}">
                <a16:creationId xmlns:a16="http://schemas.microsoft.com/office/drawing/2014/main" id="{3F1AA733-3C1D-FBF1-4C2A-1FCDBFB0C6AA}"/>
              </a:ext>
            </a:extLst>
          </p:cNvPr>
          <p:cNvSpPr>
            <a:spLocks noGrp="1"/>
          </p:cNvSpPr>
          <p:nvPr>
            <p:ph type="title"/>
          </p:nvPr>
        </p:nvSpPr>
        <p:spPr/>
        <p:txBody>
          <a:bodyPr/>
          <a:lstStyle/>
          <a:p>
            <a:r>
              <a:rPr lang="en-AU" dirty="0"/>
              <a:t>Expectations of audit and risk committees</a:t>
            </a:r>
          </a:p>
        </p:txBody>
      </p:sp>
    </p:spTree>
    <p:extLst>
      <p:ext uri="{BB962C8B-B14F-4D97-AF65-F5344CB8AC3E}">
        <p14:creationId xmlns:p14="http://schemas.microsoft.com/office/powerpoint/2010/main" val="41155516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6B0D8B-02DC-A240-BEB5-6AC5EF60BCF3}"/>
            </a:ext>
          </a:extLst>
        </p:cNvPr>
        <p:cNvGrpSpPr/>
        <p:nvPr/>
      </p:nvGrpSpPr>
      <p:grpSpPr>
        <a:xfrm>
          <a:off x="0" y="0"/>
          <a:ext cx="0" cy="0"/>
          <a:chOff x="0" y="0"/>
          <a:chExt cx="0" cy="0"/>
        </a:xfrm>
      </p:grpSpPr>
      <p:sp>
        <p:nvSpPr>
          <p:cNvPr id="4" name="Footer Placeholder 3">
            <a:extLst>
              <a:ext uri="{FF2B5EF4-FFF2-40B4-BE49-F238E27FC236}">
                <a16:creationId xmlns:a16="http://schemas.microsoft.com/office/drawing/2014/main" id="{BDFF0286-5CBE-D666-833B-40B898429D9B}"/>
              </a:ext>
            </a:extLst>
          </p:cNvPr>
          <p:cNvSpPr>
            <a:spLocks noGrp="1"/>
          </p:cNvSpPr>
          <p:nvPr>
            <p:ph type="ftr" sz="quarter" idx="10"/>
          </p:nvPr>
        </p:nvSpPr>
        <p:spPr/>
        <p:txBody>
          <a:bodyPr/>
          <a:lstStyle/>
          <a:p>
            <a:r>
              <a:rPr lang="en-AU"/>
              <a:t>ACT AUDIT OFFICE</a:t>
            </a:r>
            <a:endParaRPr lang="en-AU" dirty="0"/>
          </a:p>
        </p:txBody>
      </p:sp>
      <p:sp>
        <p:nvSpPr>
          <p:cNvPr id="5" name="Slide Number Placeholder 4">
            <a:extLst>
              <a:ext uri="{FF2B5EF4-FFF2-40B4-BE49-F238E27FC236}">
                <a16:creationId xmlns:a16="http://schemas.microsoft.com/office/drawing/2014/main" id="{E3959113-B02A-3683-F936-792BC24381D7}"/>
              </a:ext>
            </a:extLst>
          </p:cNvPr>
          <p:cNvSpPr>
            <a:spLocks noGrp="1"/>
          </p:cNvSpPr>
          <p:nvPr>
            <p:ph type="sldNum" sz="quarter" idx="11"/>
          </p:nvPr>
        </p:nvSpPr>
        <p:spPr/>
        <p:txBody>
          <a:bodyPr/>
          <a:lstStyle/>
          <a:p>
            <a:fld id="{0B4FF4CA-F877-E042-92CF-7A469916EDCA}" type="slidenum">
              <a:rPr lang="en-AU" smtClean="0"/>
              <a:pPr/>
              <a:t>20</a:t>
            </a:fld>
            <a:endParaRPr lang="en-AU" dirty="0"/>
          </a:p>
        </p:txBody>
      </p:sp>
      <p:sp>
        <p:nvSpPr>
          <p:cNvPr id="11" name="TextBox 10">
            <a:extLst>
              <a:ext uri="{FF2B5EF4-FFF2-40B4-BE49-F238E27FC236}">
                <a16:creationId xmlns:a16="http://schemas.microsoft.com/office/drawing/2014/main" id="{63CD56AA-27D3-6751-2E25-C5D53833D89C}"/>
              </a:ext>
            </a:extLst>
          </p:cNvPr>
          <p:cNvSpPr txBox="1"/>
          <p:nvPr/>
        </p:nvSpPr>
        <p:spPr>
          <a:xfrm>
            <a:off x="774838" y="1284813"/>
            <a:ext cx="9258997" cy="5786199"/>
          </a:xfrm>
          <a:prstGeom prst="rect">
            <a:avLst/>
          </a:prstGeom>
          <a:noFill/>
        </p:spPr>
        <p:txBody>
          <a:bodyPr wrap="square" rtlCol="0">
            <a:spAutoFit/>
          </a:bodyPr>
          <a:lstStyle/>
          <a:p>
            <a:pPr marL="285750" indent="-285750">
              <a:spcBef>
                <a:spcPts val="1200"/>
              </a:spcBef>
              <a:spcAft>
                <a:spcPts val="1200"/>
              </a:spcAft>
              <a:buFont typeface="Arial" panose="020B0604020202020204" pitchFamily="34" charset="0"/>
              <a:buChar char="•"/>
            </a:pPr>
            <a:r>
              <a:rPr lang="en-AU" sz="1600" dirty="0"/>
              <a:t>Integrity and Independence</a:t>
            </a:r>
          </a:p>
          <a:p>
            <a:pPr marL="742950" lvl="1" indent="-285750">
              <a:spcBef>
                <a:spcPts val="1200"/>
              </a:spcBef>
              <a:spcAft>
                <a:spcPts val="1200"/>
              </a:spcAft>
              <a:buFont typeface="Arial" panose="020B0604020202020204" pitchFamily="34" charset="0"/>
              <a:buChar char="•"/>
            </a:pPr>
            <a:r>
              <a:rPr lang="en-AU" sz="1600" dirty="0"/>
              <a:t>A given in the profession?</a:t>
            </a:r>
          </a:p>
          <a:p>
            <a:pPr marL="742950" lvl="1" indent="-285750">
              <a:spcBef>
                <a:spcPts val="1200"/>
              </a:spcBef>
              <a:spcAft>
                <a:spcPts val="1200"/>
              </a:spcAft>
              <a:buFont typeface="Arial" panose="020B0604020202020204" pitchFamily="34" charset="0"/>
              <a:buChar char="•"/>
            </a:pPr>
            <a:r>
              <a:rPr lang="en-AU" sz="1600" dirty="0"/>
              <a:t>Disclosure</a:t>
            </a:r>
          </a:p>
          <a:p>
            <a:pPr marL="285750" indent="-285750">
              <a:spcBef>
                <a:spcPts val="1200"/>
              </a:spcBef>
              <a:spcAft>
                <a:spcPts val="1200"/>
              </a:spcAft>
              <a:buFont typeface="Arial" panose="020B0604020202020204" pitchFamily="34" charset="0"/>
              <a:buChar char="•"/>
            </a:pPr>
            <a:r>
              <a:rPr lang="en-AU" sz="1600" dirty="0"/>
              <a:t>Getting to the truth</a:t>
            </a:r>
          </a:p>
          <a:p>
            <a:pPr marL="742950" lvl="1" indent="-285750">
              <a:spcBef>
                <a:spcPts val="1200"/>
              </a:spcBef>
              <a:spcAft>
                <a:spcPts val="1200"/>
              </a:spcAft>
              <a:buFont typeface="Arial" panose="020B0604020202020204" pitchFamily="34" charset="0"/>
              <a:buChar char="•"/>
            </a:pPr>
            <a:r>
              <a:rPr lang="en-AU" sz="1600" dirty="0"/>
              <a:t>Culture</a:t>
            </a:r>
          </a:p>
          <a:p>
            <a:pPr marL="742950" lvl="1" indent="-285750">
              <a:spcBef>
                <a:spcPts val="1200"/>
              </a:spcBef>
              <a:spcAft>
                <a:spcPts val="1200"/>
              </a:spcAft>
              <a:buFont typeface="Arial" panose="020B0604020202020204" pitchFamily="34" charset="0"/>
              <a:buChar char="•"/>
            </a:pPr>
            <a:r>
              <a:rPr lang="en-AU" sz="1600" dirty="0"/>
              <a:t>Disagree agreeably</a:t>
            </a:r>
          </a:p>
          <a:p>
            <a:pPr marL="285750" indent="-285750">
              <a:spcBef>
                <a:spcPts val="1200"/>
              </a:spcBef>
              <a:spcAft>
                <a:spcPts val="1200"/>
              </a:spcAft>
              <a:buFont typeface="Arial" panose="020B0604020202020204" pitchFamily="34" charset="0"/>
              <a:buChar char="•"/>
            </a:pPr>
            <a:r>
              <a:rPr lang="en-AU" sz="1600" dirty="0"/>
              <a:t>Consider the future</a:t>
            </a:r>
          </a:p>
          <a:p>
            <a:pPr marL="742950" lvl="1" indent="-285750">
              <a:spcBef>
                <a:spcPts val="1200"/>
              </a:spcBef>
              <a:spcAft>
                <a:spcPts val="1200"/>
              </a:spcAft>
              <a:buFont typeface="Arial" panose="020B0604020202020204" pitchFamily="34" charset="0"/>
              <a:buChar char="•"/>
            </a:pPr>
            <a:r>
              <a:rPr lang="en-AU" sz="1600" dirty="0"/>
              <a:t>Risk Horizons</a:t>
            </a:r>
          </a:p>
          <a:p>
            <a:pPr marL="742950" lvl="1" indent="-285750">
              <a:spcBef>
                <a:spcPts val="1200"/>
              </a:spcBef>
              <a:spcAft>
                <a:spcPts val="1200"/>
              </a:spcAft>
              <a:buFont typeface="Arial" panose="020B0604020202020204" pitchFamily="34" charset="0"/>
              <a:buChar char="•"/>
            </a:pPr>
            <a:r>
              <a:rPr lang="en-AU" sz="1600" dirty="0"/>
              <a:t>“Future of Corporate Risk”</a:t>
            </a:r>
          </a:p>
          <a:p>
            <a:pPr marL="285750" indent="-285750">
              <a:spcBef>
                <a:spcPts val="1200"/>
              </a:spcBef>
              <a:spcAft>
                <a:spcPts val="1200"/>
              </a:spcAft>
              <a:buFont typeface="Arial" panose="020B0604020202020204" pitchFamily="34" charset="0"/>
              <a:buChar char="•"/>
            </a:pPr>
            <a:endParaRPr lang="en-AU" dirty="0"/>
          </a:p>
          <a:p>
            <a:endParaRPr lang="en-AU" dirty="0"/>
          </a:p>
        </p:txBody>
      </p:sp>
      <p:sp>
        <p:nvSpPr>
          <p:cNvPr id="6" name="Title 5">
            <a:extLst>
              <a:ext uri="{FF2B5EF4-FFF2-40B4-BE49-F238E27FC236}">
                <a16:creationId xmlns:a16="http://schemas.microsoft.com/office/drawing/2014/main" id="{98E94A18-CA99-4490-9B17-47691338181F}"/>
              </a:ext>
            </a:extLst>
          </p:cNvPr>
          <p:cNvSpPr>
            <a:spLocks noGrp="1"/>
          </p:cNvSpPr>
          <p:nvPr>
            <p:ph type="title"/>
          </p:nvPr>
        </p:nvSpPr>
        <p:spPr/>
        <p:txBody>
          <a:bodyPr/>
          <a:lstStyle/>
          <a:p>
            <a:r>
              <a:rPr lang="en-AU" dirty="0"/>
              <a:t>Expectations of audit and risk committees</a:t>
            </a:r>
          </a:p>
        </p:txBody>
      </p:sp>
    </p:spTree>
    <p:extLst>
      <p:ext uri="{BB962C8B-B14F-4D97-AF65-F5344CB8AC3E}">
        <p14:creationId xmlns:p14="http://schemas.microsoft.com/office/powerpoint/2010/main" val="11616095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0B382D-7E16-7043-99C9-C393DE3FEB14}"/>
            </a:ext>
          </a:extLst>
        </p:cNvPr>
        <p:cNvGrpSpPr/>
        <p:nvPr/>
      </p:nvGrpSpPr>
      <p:grpSpPr>
        <a:xfrm>
          <a:off x="0" y="0"/>
          <a:ext cx="0" cy="0"/>
          <a:chOff x="0" y="0"/>
          <a:chExt cx="0" cy="0"/>
        </a:xfrm>
      </p:grpSpPr>
      <p:sp>
        <p:nvSpPr>
          <p:cNvPr id="4" name="Footer Placeholder 3">
            <a:extLst>
              <a:ext uri="{FF2B5EF4-FFF2-40B4-BE49-F238E27FC236}">
                <a16:creationId xmlns:a16="http://schemas.microsoft.com/office/drawing/2014/main" id="{DD550839-876F-3B36-66EB-FD6F58BB29BB}"/>
              </a:ext>
            </a:extLst>
          </p:cNvPr>
          <p:cNvSpPr>
            <a:spLocks noGrp="1"/>
          </p:cNvSpPr>
          <p:nvPr>
            <p:ph type="ftr" sz="quarter" idx="10"/>
          </p:nvPr>
        </p:nvSpPr>
        <p:spPr/>
        <p:txBody>
          <a:bodyPr/>
          <a:lstStyle/>
          <a:p>
            <a:r>
              <a:rPr lang="en-AU"/>
              <a:t>ACT AUDIT OFFICE</a:t>
            </a:r>
            <a:endParaRPr lang="en-AU" dirty="0"/>
          </a:p>
        </p:txBody>
      </p:sp>
      <p:sp>
        <p:nvSpPr>
          <p:cNvPr id="5" name="Slide Number Placeholder 4">
            <a:extLst>
              <a:ext uri="{FF2B5EF4-FFF2-40B4-BE49-F238E27FC236}">
                <a16:creationId xmlns:a16="http://schemas.microsoft.com/office/drawing/2014/main" id="{4EA0FA3D-8724-13D0-56E1-D72A2857C47F}"/>
              </a:ext>
            </a:extLst>
          </p:cNvPr>
          <p:cNvSpPr>
            <a:spLocks noGrp="1"/>
          </p:cNvSpPr>
          <p:nvPr>
            <p:ph type="sldNum" sz="quarter" idx="11"/>
          </p:nvPr>
        </p:nvSpPr>
        <p:spPr/>
        <p:txBody>
          <a:bodyPr/>
          <a:lstStyle/>
          <a:p>
            <a:fld id="{0B4FF4CA-F877-E042-92CF-7A469916EDCA}" type="slidenum">
              <a:rPr lang="en-AU" smtClean="0"/>
              <a:pPr/>
              <a:t>21</a:t>
            </a:fld>
            <a:endParaRPr lang="en-AU" dirty="0"/>
          </a:p>
        </p:txBody>
      </p:sp>
      <p:sp>
        <p:nvSpPr>
          <p:cNvPr id="11" name="TextBox 10">
            <a:extLst>
              <a:ext uri="{FF2B5EF4-FFF2-40B4-BE49-F238E27FC236}">
                <a16:creationId xmlns:a16="http://schemas.microsoft.com/office/drawing/2014/main" id="{157BDF1C-82E6-1BA2-F76C-F579CD3A649B}"/>
              </a:ext>
            </a:extLst>
          </p:cNvPr>
          <p:cNvSpPr txBox="1"/>
          <p:nvPr/>
        </p:nvSpPr>
        <p:spPr>
          <a:xfrm>
            <a:off x="774838" y="1284813"/>
            <a:ext cx="9258997" cy="5786199"/>
          </a:xfrm>
          <a:prstGeom prst="rect">
            <a:avLst/>
          </a:prstGeom>
          <a:noFill/>
        </p:spPr>
        <p:txBody>
          <a:bodyPr wrap="square" rtlCol="0">
            <a:spAutoFit/>
          </a:bodyPr>
          <a:lstStyle/>
          <a:p>
            <a:pPr marL="285750" indent="-285750">
              <a:spcBef>
                <a:spcPts val="1200"/>
              </a:spcBef>
              <a:spcAft>
                <a:spcPts val="1200"/>
              </a:spcAft>
              <a:buFont typeface="Arial" panose="020B0604020202020204" pitchFamily="34" charset="0"/>
              <a:buChar char="•"/>
            </a:pPr>
            <a:r>
              <a:rPr lang="en-AU" sz="1600" dirty="0"/>
              <a:t>Communication</a:t>
            </a:r>
          </a:p>
          <a:p>
            <a:pPr marL="742950" lvl="1" indent="-285750">
              <a:spcBef>
                <a:spcPts val="1200"/>
              </a:spcBef>
              <a:spcAft>
                <a:spcPts val="1200"/>
              </a:spcAft>
              <a:buFont typeface="Arial" panose="020B0604020202020204" pitchFamily="34" charset="0"/>
              <a:buChar char="•"/>
            </a:pPr>
            <a:r>
              <a:rPr lang="en-AU" sz="1600" dirty="0"/>
              <a:t>The Models</a:t>
            </a:r>
          </a:p>
          <a:p>
            <a:pPr marL="742950" lvl="1" indent="-285750">
              <a:spcBef>
                <a:spcPts val="1200"/>
              </a:spcBef>
              <a:spcAft>
                <a:spcPts val="1200"/>
              </a:spcAft>
              <a:buFont typeface="Arial" panose="020B0604020202020204" pitchFamily="34" charset="0"/>
              <a:buChar char="•"/>
            </a:pPr>
            <a:r>
              <a:rPr lang="en-AU" sz="1600" dirty="0"/>
              <a:t>The Importance</a:t>
            </a:r>
          </a:p>
          <a:p>
            <a:pPr marL="285750" indent="-285750">
              <a:spcBef>
                <a:spcPts val="1200"/>
              </a:spcBef>
              <a:spcAft>
                <a:spcPts val="1200"/>
              </a:spcAft>
              <a:buFont typeface="Arial" panose="020B0604020202020204" pitchFamily="34" charset="0"/>
              <a:buChar char="•"/>
            </a:pPr>
            <a:r>
              <a:rPr lang="en-AU" sz="1600" dirty="0"/>
              <a:t>Manage Relationships</a:t>
            </a:r>
          </a:p>
          <a:p>
            <a:pPr marL="742950" lvl="1" indent="-285750">
              <a:spcBef>
                <a:spcPts val="1200"/>
              </a:spcBef>
              <a:spcAft>
                <a:spcPts val="1200"/>
              </a:spcAft>
              <a:buFont typeface="Arial" panose="020B0604020202020204" pitchFamily="34" charset="0"/>
              <a:buChar char="•"/>
            </a:pPr>
            <a:r>
              <a:rPr lang="en-AU" sz="1600" dirty="0"/>
              <a:t>At the intersection</a:t>
            </a:r>
          </a:p>
          <a:p>
            <a:pPr marL="742950" lvl="1" indent="-285750">
              <a:spcBef>
                <a:spcPts val="1200"/>
              </a:spcBef>
              <a:spcAft>
                <a:spcPts val="1200"/>
              </a:spcAft>
              <a:buFont typeface="Arial" panose="020B0604020202020204" pitchFamily="34" charset="0"/>
              <a:buChar char="•"/>
            </a:pPr>
            <a:r>
              <a:rPr lang="en-AU" sz="1600" dirty="0"/>
              <a:t>Keep clear of managing</a:t>
            </a:r>
          </a:p>
          <a:p>
            <a:pPr marL="285750" indent="-285750">
              <a:spcBef>
                <a:spcPts val="1200"/>
              </a:spcBef>
              <a:spcAft>
                <a:spcPts val="1200"/>
              </a:spcAft>
              <a:buFont typeface="Arial" panose="020B0604020202020204" pitchFamily="34" charset="0"/>
              <a:buChar char="•"/>
            </a:pPr>
            <a:r>
              <a:rPr lang="en-AU" sz="1600" dirty="0"/>
              <a:t>Recognise workloads</a:t>
            </a:r>
          </a:p>
          <a:p>
            <a:pPr marL="742950" lvl="1" indent="-285750">
              <a:spcBef>
                <a:spcPts val="1200"/>
              </a:spcBef>
              <a:spcAft>
                <a:spcPts val="1200"/>
              </a:spcAft>
              <a:buFont typeface="Arial" panose="020B0604020202020204" pitchFamily="34" charset="0"/>
              <a:buChar char="•"/>
            </a:pPr>
            <a:r>
              <a:rPr lang="en-AU" sz="1600" dirty="0"/>
              <a:t>Audit Committee support</a:t>
            </a:r>
          </a:p>
          <a:p>
            <a:pPr marL="742950" lvl="1" indent="-285750">
              <a:spcBef>
                <a:spcPts val="1200"/>
              </a:spcBef>
              <a:spcAft>
                <a:spcPts val="1200"/>
              </a:spcAft>
              <a:buFont typeface="Arial" panose="020B0604020202020204" pitchFamily="34" charset="0"/>
              <a:buChar char="•"/>
            </a:pPr>
            <a:r>
              <a:rPr lang="en-AU" sz="1600" dirty="0"/>
              <a:t>Busy Work – to be avoided</a:t>
            </a:r>
          </a:p>
          <a:p>
            <a:pPr marL="285750" indent="-285750">
              <a:spcBef>
                <a:spcPts val="1200"/>
              </a:spcBef>
              <a:spcAft>
                <a:spcPts val="1200"/>
              </a:spcAft>
              <a:buFont typeface="Arial" panose="020B0604020202020204" pitchFamily="34" charset="0"/>
              <a:buChar char="•"/>
            </a:pPr>
            <a:endParaRPr lang="en-AU" dirty="0"/>
          </a:p>
          <a:p>
            <a:endParaRPr lang="en-AU" dirty="0"/>
          </a:p>
        </p:txBody>
      </p:sp>
      <p:sp>
        <p:nvSpPr>
          <p:cNvPr id="6" name="Title 5">
            <a:extLst>
              <a:ext uri="{FF2B5EF4-FFF2-40B4-BE49-F238E27FC236}">
                <a16:creationId xmlns:a16="http://schemas.microsoft.com/office/drawing/2014/main" id="{73F13138-3819-2C0E-D2A1-AC5932065C90}"/>
              </a:ext>
            </a:extLst>
          </p:cNvPr>
          <p:cNvSpPr>
            <a:spLocks noGrp="1"/>
          </p:cNvSpPr>
          <p:nvPr>
            <p:ph type="title"/>
          </p:nvPr>
        </p:nvSpPr>
        <p:spPr/>
        <p:txBody>
          <a:bodyPr/>
          <a:lstStyle/>
          <a:p>
            <a:r>
              <a:rPr lang="en-AU" dirty="0"/>
              <a:t>Expectations of audit and risk committees</a:t>
            </a:r>
          </a:p>
        </p:txBody>
      </p:sp>
    </p:spTree>
    <p:extLst>
      <p:ext uri="{BB962C8B-B14F-4D97-AF65-F5344CB8AC3E}">
        <p14:creationId xmlns:p14="http://schemas.microsoft.com/office/powerpoint/2010/main" val="4684974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524366-F4B8-45AE-54FA-4529AEE2163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B2096BD-5D67-E346-9826-BE976E3675BE}"/>
              </a:ext>
            </a:extLst>
          </p:cNvPr>
          <p:cNvSpPr>
            <a:spLocks noGrp="1"/>
          </p:cNvSpPr>
          <p:nvPr>
            <p:ph type="title"/>
          </p:nvPr>
        </p:nvSpPr>
        <p:spPr/>
        <p:txBody>
          <a:bodyPr/>
          <a:lstStyle/>
          <a:p>
            <a:r>
              <a:rPr lang="en-AU" dirty="0"/>
              <a:t>Questions</a:t>
            </a:r>
          </a:p>
        </p:txBody>
      </p:sp>
      <p:sp>
        <p:nvSpPr>
          <p:cNvPr id="3" name="Footer Placeholder 2">
            <a:extLst>
              <a:ext uri="{FF2B5EF4-FFF2-40B4-BE49-F238E27FC236}">
                <a16:creationId xmlns:a16="http://schemas.microsoft.com/office/drawing/2014/main" id="{752E6EA1-5272-D8B6-2ECF-13C27B43D893}"/>
              </a:ext>
            </a:extLst>
          </p:cNvPr>
          <p:cNvSpPr>
            <a:spLocks noGrp="1"/>
          </p:cNvSpPr>
          <p:nvPr>
            <p:ph type="ftr" sz="quarter" idx="10"/>
          </p:nvPr>
        </p:nvSpPr>
        <p:spPr/>
        <p:txBody>
          <a:bodyPr/>
          <a:lstStyle/>
          <a:p>
            <a:r>
              <a:rPr lang="en-AU"/>
              <a:t>ACT AUDIT OFFICE</a:t>
            </a:r>
            <a:endParaRPr lang="en-AU" dirty="0"/>
          </a:p>
        </p:txBody>
      </p:sp>
      <p:sp>
        <p:nvSpPr>
          <p:cNvPr id="7" name="Slide Number Placeholder 6">
            <a:extLst>
              <a:ext uri="{FF2B5EF4-FFF2-40B4-BE49-F238E27FC236}">
                <a16:creationId xmlns:a16="http://schemas.microsoft.com/office/drawing/2014/main" id="{043A3E34-EC2F-B714-5334-ABE55B51FCCB}"/>
              </a:ext>
            </a:extLst>
          </p:cNvPr>
          <p:cNvSpPr>
            <a:spLocks noGrp="1"/>
          </p:cNvSpPr>
          <p:nvPr>
            <p:ph type="sldNum" sz="quarter" idx="11"/>
          </p:nvPr>
        </p:nvSpPr>
        <p:spPr/>
        <p:txBody>
          <a:bodyPr/>
          <a:lstStyle/>
          <a:p>
            <a:fld id="{0B4FF4CA-F877-E042-92CF-7A469916EDCA}" type="slidenum">
              <a:rPr lang="en-AU" smtClean="0"/>
              <a:pPr/>
              <a:t>22</a:t>
            </a:fld>
            <a:endParaRPr lang="en-AU" dirty="0"/>
          </a:p>
        </p:txBody>
      </p:sp>
      <p:sp>
        <p:nvSpPr>
          <p:cNvPr id="4" name="Text Placeholder 5">
            <a:extLst>
              <a:ext uri="{FF2B5EF4-FFF2-40B4-BE49-F238E27FC236}">
                <a16:creationId xmlns:a16="http://schemas.microsoft.com/office/drawing/2014/main" id="{76081F45-1FE8-0593-9195-358C78931D21}"/>
              </a:ext>
            </a:extLst>
          </p:cNvPr>
          <p:cNvSpPr>
            <a:spLocks noGrp="1"/>
          </p:cNvSpPr>
          <p:nvPr>
            <p:ph type="body" idx="1"/>
          </p:nvPr>
        </p:nvSpPr>
        <p:spPr>
          <a:xfrm>
            <a:off x="695325" y="4661055"/>
            <a:ext cx="10788650" cy="688310"/>
          </a:xfrm>
        </p:spPr>
        <p:txBody>
          <a:bodyPr/>
          <a:lstStyle/>
          <a:p>
            <a:r>
              <a:rPr lang="en-AU" dirty="0"/>
              <a:t>Audit Office Executives</a:t>
            </a:r>
          </a:p>
        </p:txBody>
      </p:sp>
    </p:spTree>
    <p:extLst>
      <p:ext uri="{BB962C8B-B14F-4D97-AF65-F5344CB8AC3E}">
        <p14:creationId xmlns:p14="http://schemas.microsoft.com/office/powerpoint/2010/main" val="34387093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F4D56B-03C4-F682-E671-35E91C3345FC}"/>
              </a:ext>
            </a:extLst>
          </p:cNvPr>
          <p:cNvSpPr>
            <a:spLocks noGrp="1"/>
          </p:cNvSpPr>
          <p:nvPr>
            <p:ph type="title"/>
          </p:nvPr>
        </p:nvSpPr>
        <p:spPr/>
        <p:txBody>
          <a:bodyPr/>
          <a:lstStyle/>
          <a:p>
            <a:r>
              <a:rPr lang="en-AU" dirty="0">
                <a:solidFill>
                  <a:srgbClr val="F2C43B"/>
                </a:solidFill>
              </a:rPr>
              <a:t>Thank you</a:t>
            </a:r>
          </a:p>
        </p:txBody>
      </p:sp>
      <p:sp>
        <p:nvSpPr>
          <p:cNvPr id="4" name="Text Placeholder 3">
            <a:extLst>
              <a:ext uri="{FF2B5EF4-FFF2-40B4-BE49-F238E27FC236}">
                <a16:creationId xmlns:a16="http://schemas.microsoft.com/office/drawing/2014/main" id="{AB20B237-8AA9-95C9-25AE-7CBF2C31989B}"/>
              </a:ext>
            </a:extLst>
          </p:cNvPr>
          <p:cNvSpPr>
            <a:spLocks noGrp="1"/>
          </p:cNvSpPr>
          <p:nvPr>
            <p:ph type="body" idx="1"/>
          </p:nvPr>
        </p:nvSpPr>
        <p:spPr>
          <a:xfrm>
            <a:off x="6821190" y="2357438"/>
            <a:ext cx="4300347" cy="1071562"/>
          </a:xfrm>
        </p:spPr>
        <p:txBody>
          <a:bodyPr/>
          <a:lstStyle/>
          <a:p>
            <a:r>
              <a:rPr lang="en-AU" dirty="0"/>
              <a:t>Please contact us at:</a:t>
            </a:r>
          </a:p>
        </p:txBody>
      </p:sp>
      <p:sp>
        <p:nvSpPr>
          <p:cNvPr id="7" name="TextBox 6">
            <a:extLst>
              <a:ext uri="{FF2B5EF4-FFF2-40B4-BE49-F238E27FC236}">
                <a16:creationId xmlns:a16="http://schemas.microsoft.com/office/drawing/2014/main" id="{93B9C802-5838-D2A5-9920-D26159452723}"/>
              </a:ext>
            </a:extLst>
          </p:cNvPr>
          <p:cNvSpPr txBox="1"/>
          <p:nvPr/>
        </p:nvSpPr>
        <p:spPr>
          <a:xfrm>
            <a:off x="6821190" y="2967335"/>
            <a:ext cx="3063852" cy="1231487"/>
          </a:xfrm>
          <a:prstGeom prst="rect">
            <a:avLst/>
          </a:prstGeom>
          <a:noFill/>
        </p:spPr>
        <p:txBody>
          <a:bodyPr wrap="none" lIns="0" tIns="0" rIns="0" bIns="0" rtlCol="0">
            <a:spAutoFit/>
          </a:bodyPr>
          <a:lstStyle/>
          <a:p>
            <a:pPr>
              <a:lnSpc>
                <a:spcPct val="150000"/>
              </a:lnSpc>
            </a:pPr>
            <a:r>
              <a:rPr lang="en-AU" dirty="0">
                <a:solidFill>
                  <a:schemeClr val="bg1"/>
                </a:solidFill>
              </a:rPr>
              <a:t>(02) 6207 0833</a:t>
            </a:r>
          </a:p>
          <a:p>
            <a:pPr>
              <a:lnSpc>
                <a:spcPct val="150000"/>
              </a:lnSpc>
            </a:pPr>
            <a:r>
              <a:rPr lang="en-AU" dirty="0">
                <a:solidFill>
                  <a:schemeClr val="bg1"/>
                </a:solidFill>
                <a:hlinkClick r:id="rId2">
                  <a:extLst>
                    <a:ext uri="{A12FA001-AC4F-418D-AE19-62706E023703}">
                      <ahyp:hlinkClr xmlns:ahyp="http://schemas.microsoft.com/office/drawing/2018/hyperlinkcolor" val="tx"/>
                    </a:ext>
                  </a:extLst>
                </a:hlinkClick>
              </a:rPr>
              <a:t>actauditorgeneral@act.gov.au</a:t>
            </a:r>
            <a:endParaRPr lang="en-AU" dirty="0">
              <a:solidFill>
                <a:schemeClr val="bg1"/>
              </a:solidFill>
            </a:endParaRPr>
          </a:p>
          <a:p>
            <a:pPr>
              <a:lnSpc>
                <a:spcPct val="150000"/>
              </a:lnSpc>
            </a:pPr>
            <a:r>
              <a:rPr lang="en-AU" dirty="0" err="1">
                <a:solidFill>
                  <a:schemeClr val="bg1"/>
                </a:solidFill>
              </a:rPr>
              <a:t>audit.act.gov.au</a:t>
            </a:r>
            <a:endParaRPr lang="en-AU" dirty="0">
              <a:solidFill>
                <a:schemeClr val="bg1"/>
              </a:solidFill>
            </a:endParaRPr>
          </a:p>
        </p:txBody>
      </p:sp>
      <p:sp>
        <p:nvSpPr>
          <p:cNvPr id="3" name="Footer Placeholder 2">
            <a:extLst>
              <a:ext uri="{FF2B5EF4-FFF2-40B4-BE49-F238E27FC236}">
                <a16:creationId xmlns:a16="http://schemas.microsoft.com/office/drawing/2014/main" id="{B6AFB53F-7F24-1341-D94A-3E7E9976A934}"/>
              </a:ext>
            </a:extLst>
          </p:cNvPr>
          <p:cNvSpPr>
            <a:spLocks noGrp="1"/>
          </p:cNvSpPr>
          <p:nvPr>
            <p:ph type="ftr" sz="quarter" idx="10"/>
          </p:nvPr>
        </p:nvSpPr>
        <p:spPr/>
        <p:txBody>
          <a:bodyPr/>
          <a:lstStyle/>
          <a:p>
            <a:r>
              <a:rPr lang="en-AU"/>
              <a:t>ACT AUDIT OFFICE</a:t>
            </a:r>
            <a:endParaRPr lang="en-AU" dirty="0"/>
          </a:p>
        </p:txBody>
      </p:sp>
      <p:sp>
        <p:nvSpPr>
          <p:cNvPr id="8" name="Slide Number Placeholder 7">
            <a:extLst>
              <a:ext uri="{FF2B5EF4-FFF2-40B4-BE49-F238E27FC236}">
                <a16:creationId xmlns:a16="http://schemas.microsoft.com/office/drawing/2014/main" id="{ABB6E245-DBA3-C41A-4B6F-95224C49AA22}"/>
              </a:ext>
            </a:extLst>
          </p:cNvPr>
          <p:cNvSpPr>
            <a:spLocks noGrp="1"/>
          </p:cNvSpPr>
          <p:nvPr>
            <p:ph type="sldNum" sz="quarter" idx="11"/>
          </p:nvPr>
        </p:nvSpPr>
        <p:spPr/>
        <p:txBody>
          <a:bodyPr/>
          <a:lstStyle/>
          <a:p>
            <a:fld id="{0B4FF4CA-F877-E042-92CF-7A469916EDCA}" type="slidenum">
              <a:rPr lang="en-AU" smtClean="0"/>
              <a:pPr/>
              <a:t>23</a:t>
            </a:fld>
            <a:endParaRPr lang="en-AU" dirty="0"/>
          </a:p>
        </p:txBody>
      </p:sp>
    </p:spTree>
    <p:extLst>
      <p:ext uri="{BB962C8B-B14F-4D97-AF65-F5344CB8AC3E}">
        <p14:creationId xmlns:p14="http://schemas.microsoft.com/office/powerpoint/2010/main" val="1876629265"/>
      </p:ext>
    </p:extLst>
  </p:cSld>
  <p:clrMapOvr>
    <a:masterClrMapping/>
  </p:clrMapOvr>
</p:sld>
</file>

<file path=ppt/theme/theme1.xml><?xml version="1.0" encoding="utf-8"?>
<a:theme xmlns:a="http://schemas.openxmlformats.org/drawingml/2006/main" name="Office Theme">
  <a:themeElements>
    <a:clrScheme name="ACT Audit">
      <a:dk1>
        <a:srgbClr val="000000"/>
      </a:dk1>
      <a:lt1>
        <a:srgbClr val="FFFFFF"/>
      </a:lt1>
      <a:dk2>
        <a:srgbClr val="042055"/>
      </a:dk2>
      <a:lt2>
        <a:srgbClr val="E8E8E8"/>
      </a:lt2>
      <a:accent1>
        <a:srgbClr val="1B3E9D"/>
      </a:accent1>
      <a:accent2>
        <a:srgbClr val="EBC657"/>
      </a:accent2>
      <a:accent3>
        <a:srgbClr val="C97C00"/>
      </a:accent3>
      <a:accent4>
        <a:srgbClr val="C7D6E5"/>
      </a:accent4>
      <a:accent5>
        <a:srgbClr val="6186C1"/>
      </a:accent5>
      <a:accent6>
        <a:srgbClr val="0C2051"/>
      </a:accent6>
      <a:hlink>
        <a:srgbClr val="4C7BB3"/>
      </a:hlink>
      <a:folHlink>
        <a:srgbClr val="7D7D96"/>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Template_PPT_202504" id="{E2B4372F-01FD-CB4B-BBDC-C2CBA105783F}" vid="{7A4B2D71-F610-DA40-AA1E-C64D3B22BCE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etadata xmlns="http://www.objective.com/ecm/document/metadata/4FEB93B0D38B3BDFE05400144FFB2061" version="1.0.0">
  <systemFields>
    <field name="Objective-Id">
      <value order="0">A67603506</value>
    </field>
    <field name="Objective-Title">
      <value order="0">ACT Audit Office Information Session - 25 September 2026</value>
    </field>
    <field name="Objective-Description">
      <value order="0"/>
    </field>
    <field name="Objective-CreationStamp">
      <value order="0">2026-09-08T06:23:14Z</value>
    </field>
    <field name="Objective-IsApproved">
      <value order="0">false</value>
    </field>
    <field name="Objective-IsPublished">
      <value order="0">true</value>
    </field>
    <field name="Objective-DatePublished">
      <value order="0">2026-09-25T00:34:06Z</value>
    </field>
    <field name="Objective-ModificationStamp">
      <value order="0">2026-09-25T00:34:06Z</value>
    </field>
    <field name="Objective-Owner">
      <value order="0">Laura Thomas</value>
    </field>
    <field name="Objective-Path">
      <value order="0">Whole of ACT Government:ACT Audit Office:Performance Audit:Performance Audit Support:Stakeholder Liaison:Events:2026 - Performance Audit Information Sessions</value>
    </field>
    <field name="Objective-Parent">
      <value order="0">2026 - Performance Audit Information Sessions</value>
    </field>
    <field name="Objective-State">
      <value order="0">Published</value>
    </field>
    <field name="Objective-VersionId">
      <value order="0">vA85360838</value>
    </field>
    <field name="Objective-Version">
      <value order="0">3.0</value>
    </field>
    <field name="Objective-VersionNumber">
      <value order="0">13</value>
    </field>
    <field name="Objective-VersionComment">
      <value order="0">Fix error</value>
    </field>
    <field name="Objective-FileNumber">
      <value order="0">1-2026/0124129</value>
    </field>
    <field name="Objective-Classification">
      <value order="0"/>
    </field>
    <field name="Objective-Caveats">
      <value order="0"/>
    </field>
  </systemFields>
  <catalogues/>
</metadata>
</file>

<file path=customXml/item2.xml><?xml version="1.0" encoding="utf-8"?>
<p:properties xmlns:p="http://schemas.microsoft.com/office/2006/metadata/properties" xmlns:xsi="http://www.w3.org/2001/XMLSchema-instance" xmlns:pc="http://schemas.microsoft.com/office/infopath/2007/PartnerControls">
  <documentManagement>
    <Branch_x002e_ xmlns="ce4f0358-bf9e-4e9d-aafc-625cfa3df235" xsi:nil="true"/>
    <lcf76f155ced4ddcb4097134ff3c332f xmlns="ce4f0358-bf9e-4e9d-aafc-625cfa3df235">
      <Terms xmlns="http://schemas.microsoft.com/office/infopath/2007/PartnerControls"/>
    </lcf76f155ced4ddcb4097134ff3c332f>
    <Reviewdate xmlns="ce4f0358-bf9e-4e9d-aafc-625cfa3df235" xsi:nil="true"/>
    <TaxCatchAll xmlns="dc9d0f4c-32dc-4c89-8b2f-2517ff5c02e9" xsi:nil="true"/>
    <DocumentType xmlns="ce4f0358-bf9e-4e9d-aafc-625cfa3df235">General Templates</DocumentTyp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ct:contentTypeSchema xmlns:ct="http://schemas.microsoft.com/office/2006/metadata/contentType" xmlns:ma="http://schemas.microsoft.com/office/2006/metadata/properties/metaAttributes" ct:_="" ma:_="" ma:contentTypeName="Document" ma:contentTypeID="0x01010065BDA5CF5881594A825AC78CB8AA7957" ma:contentTypeVersion="20" ma:contentTypeDescription="Create a new document." ma:contentTypeScope="" ma:versionID="16176c2f955a5bdcf0fa23d6ace275d9">
  <xsd:schema xmlns:xsd="http://www.w3.org/2001/XMLSchema" xmlns:xs="http://www.w3.org/2001/XMLSchema" xmlns:p="http://schemas.microsoft.com/office/2006/metadata/properties" xmlns:ns2="ce4f0358-bf9e-4e9d-aafc-625cfa3df235" xmlns:ns3="dc9d0f4c-32dc-4c89-8b2f-2517ff5c02e9" targetNamespace="http://schemas.microsoft.com/office/2006/metadata/properties" ma:root="true" ma:fieldsID="f695b34c7f909c1a8bde3e26f14e1aed" ns2:_="" ns3:_="">
    <xsd:import namespace="ce4f0358-bf9e-4e9d-aafc-625cfa3df235"/>
    <xsd:import namespace="dc9d0f4c-32dc-4c89-8b2f-2517ff5c02e9"/>
    <xsd:element name="properties">
      <xsd:complexType>
        <xsd:sequence>
          <xsd:element name="documentManagement">
            <xsd:complexType>
              <xsd:all>
                <xsd:element ref="ns2:DocumentType" minOccurs="0"/>
                <xsd:element ref="ns2:Reviewdate" minOccurs="0"/>
                <xsd:element ref="ns2:MediaServiceMetadata" minOccurs="0"/>
                <xsd:element ref="ns2:MediaServiceFastMetadata"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Branch_x002e_" minOccurs="0"/>
                <xsd:element ref="ns3:SharedWithUsers" minOccurs="0"/>
                <xsd:element ref="ns3:SharedWithDetails" minOccurs="0"/>
                <xsd:element ref="ns2:MediaServiceObjectDetectorVersions" minOccurs="0"/>
                <xsd:element ref="ns2:MediaServiceSearchProperties"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e4f0358-bf9e-4e9d-aafc-625cfa3df235" elementFormDefault="qualified">
    <xsd:import namespace="http://schemas.microsoft.com/office/2006/documentManagement/types"/>
    <xsd:import namespace="http://schemas.microsoft.com/office/infopath/2007/PartnerControls"/>
    <xsd:element name="DocumentType" ma:index="8" nillable="true" ma:displayName="Document Type" ma:format="Dropdown" ma:internalName="DocumentType">
      <xsd:simpleType>
        <xsd:restriction base="dms:Choice">
          <xsd:enumeration value="Policies &amp; Procedures"/>
          <xsd:enumeration value="General Templates"/>
          <xsd:enumeration value="Corporate Documents"/>
          <xsd:enumeration value="Meeting Papers"/>
          <xsd:enumeration value="Status Report"/>
        </xsd:restriction>
      </xsd:simpleType>
    </xsd:element>
    <xsd:element name="Reviewdate" ma:index="9" nillable="true" ma:displayName="Review date" ma:format="DateOnly" ma:internalName="Reviewdate">
      <xsd:simpleType>
        <xsd:restriction base="dms:DateTime"/>
      </xsd:simpleType>
    </xsd:element>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a32ba9fb-117d-4a5c-9dda-ba27611682cc"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Branch_x002e_" ma:index="19" nillable="true" ma:displayName="Branch" ma:format="Dropdown" ma:internalName="Branch_x002e_">
      <xsd:simpleType>
        <xsd:restriction base="dms:Choice">
          <xsd:enumeration value="Financial Audit Branch"/>
          <xsd:enumeration value="Performance Audit Branch"/>
          <xsd:enumeration value="Professional Services Branch"/>
          <xsd:enumeration value="Office Consultative Committee (OCC)"/>
          <xsd:enumeration value="Social Committee"/>
          <xsd:enumeration value="Digital Committee"/>
          <xsd:enumeration value="Corporate"/>
        </xsd:restriction>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LengthInSeconds" ma:index="24" nillable="true" ma:displayName="MediaLengthInSeconds" ma:hidden="true" ma:internalName="MediaLengthInSeconds" ma:readOnly="true">
      <xsd:simpleType>
        <xsd:restriction base="dms:Unknown"/>
      </xsd:simpleType>
    </xsd:element>
    <xsd:element name="MediaServiceLocation" ma:index="25"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c9d0f4c-32dc-4c89-8b2f-2517ff5c02e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82037d76-0ed1-4335-b155-fd5719f159ad}" ma:internalName="TaxCatchAll" ma:showField="CatchAllData" ma:web="dc9d0f4c-32dc-4c89-8b2f-2517ff5c02e9">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745109E-2DDF-40CB-AC2B-FF9B10C90820}">
  <ds:schemaRefs>
    <ds:schemaRef ds:uri="http://www.objective.com/ecm/document/metadata/4FEB93B0D38B3BDFE05400144FFB2061"/>
  </ds:schemaRefs>
</ds:datastoreItem>
</file>

<file path=customXml/itemProps2.xml><?xml version="1.0" encoding="utf-8"?>
<ds:datastoreItem xmlns:ds="http://schemas.openxmlformats.org/officeDocument/2006/customXml" ds:itemID="{13B1BE6A-AE9D-4377-AA3D-757F53709D6D}">
  <ds:schemaRefs>
    <ds:schemaRef ds:uri="http://www.w3.org/XML/1998/namespace"/>
    <ds:schemaRef ds:uri="http://purl.org/dc/elements/1.1/"/>
    <ds:schemaRef ds:uri="http://schemas.microsoft.com/office/2006/metadata/properties"/>
    <ds:schemaRef ds:uri="http://purl.org/dc/terms/"/>
    <ds:schemaRef ds:uri="http://schemas.microsoft.com/office/2006/documentManagement/types"/>
    <ds:schemaRef ds:uri="http://schemas.microsoft.com/office/infopath/2007/PartnerControls"/>
    <ds:schemaRef ds:uri="http://schemas.openxmlformats.org/package/2006/metadata/core-properties"/>
    <ds:schemaRef ds:uri="dc9d0f4c-32dc-4c89-8b2f-2517ff5c02e9"/>
    <ds:schemaRef ds:uri="ce4f0358-bf9e-4e9d-aafc-625cfa3df235"/>
    <ds:schemaRef ds:uri="http://purl.org/dc/dcmitype/"/>
  </ds:schemaRefs>
</ds:datastoreItem>
</file>

<file path=customXml/itemProps3.xml><?xml version="1.0" encoding="utf-8"?>
<ds:datastoreItem xmlns:ds="http://schemas.openxmlformats.org/officeDocument/2006/customXml" ds:itemID="{34CED882-5281-4BA3-991D-1CDE20E798EB}">
  <ds:schemaRefs>
    <ds:schemaRef ds:uri="http://schemas.microsoft.com/sharepoint/v3/contenttype/forms"/>
  </ds:schemaRefs>
</ds:datastoreItem>
</file>

<file path=customXml/itemProps4.xml><?xml version="1.0" encoding="utf-8"?>
<ds:datastoreItem xmlns:ds="http://schemas.openxmlformats.org/officeDocument/2006/customXml" ds:itemID="{F9E93F5A-126D-4582-B18E-14E3A138FB2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e4f0358-bf9e-4e9d-aafc-625cfa3df235"/>
    <ds:schemaRef ds:uri="dc9d0f4c-32dc-4c89-8b2f-2517ff5c02e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PowerPoint Template</Template>
  <TotalTime>541</TotalTime>
  <Words>2050</Words>
  <Application>Microsoft Office PowerPoint</Application>
  <PresentationFormat>Widescreen</PresentationFormat>
  <Paragraphs>256</Paragraphs>
  <Slides>23</Slides>
  <Notes>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23</vt:i4>
      </vt:variant>
    </vt:vector>
  </HeadingPairs>
  <TitlesOfParts>
    <vt:vector size="27" baseType="lpstr">
      <vt:lpstr>Aptos</vt:lpstr>
      <vt:lpstr>Arial</vt:lpstr>
      <vt:lpstr>Seaford</vt:lpstr>
      <vt:lpstr>Office Theme</vt:lpstr>
      <vt:lpstr>ACT Audit Office</vt:lpstr>
      <vt:lpstr>Welcome and acknowledgement of country</vt:lpstr>
      <vt:lpstr>Auditor-General address</vt:lpstr>
      <vt:lpstr>Relationship between internal and external audit</vt:lpstr>
      <vt:lpstr>Financial Audit session</vt:lpstr>
      <vt:lpstr>Purpose of Today's Discussion​</vt:lpstr>
      <vt:lpstr>Better practices for audit committees​</vt:lpstr>
      <vt:lpstr>Audit Committee Attendance by Engagement Leaders</vt:lpstr>
      <vt:lpstr>Key Audit Correspondence and What Committees Should Focus On​</vt:lpstr>
      <vt:lpstr>Common Findings Relating to Internal Audit and Audit Committees​</vt:lpstr>
      <vt:lpstr>Why We Assess Internal Audit​</vt:lpstr>
      <vt:lpstr>What We Assess​</vt:lpstr>
      <vt:lpstr>Reliance on Internal Audit: Why It Is Rare​</vt:lpstr>
      <vt:lpstr>Performance Audit session</vt:lpstr>
      <vt:lpstr>Development of the annual Performance Audit Program</vt:lpstr>
      <vt:lpstr>Recommendations Implementation Dashboard</vt:lpstr>
      <vt:lpstr>Insights publications</vt:lpstr>
      <vt:lpstr>Audit Committee Chair perspective</vt:lpstr>
      <vt:lpstr>Expectations of audit and risk committees</vt:lpstr>
      <vt:lpstr>Expectations of audit and risk committees</vt:lpstr>
      <vt:lpstr>Expectations of audit and risk committees</vt:lpstr>
      <vt:lpstr>Questions</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TL</dc:creator>
  <cp:lastModifiedBy>Kelly, David</cp:lastModifiedBy>
  <cp:revision>15</cp:revision>
  <dcterms:created xsi:type="dcterms:W3CDTF">2026-09-08T05:48:27Z</dcterms:created>
  <dcterms:modified xsi:type="dcterms:W3CDTF">2026-10-12T04:19:13Z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0x01010065BDA5CF5881594A825AC78CB8AA7957</vt:lpwstr>
  </property>
  <property fmtid="{D5CDD505-2E9C-101B-9397-08002B2CF9AE}" pid="3" name="MediaServiceImageTags">
    <vt:lpwstr/>
  </property>
  <property fmtid="{D5CDD505-2E9C-101B-9397-08002B2CF9AE}" pid="4" name="MSIP_Label_69af8531-eb46-4968-8cb3-105d2f5ea87e_Enabled">
    <vt:lpwstr>true</vt:lpwstr>
  </property>
  <property fmtid="{D5CDD505-2E9C-101B-9397-08002B2CF9AE}" pid="5" name="MSIP_Label_69af8531-eb46-4968-8cb3-105d2f5ea87e_SetDate">
    <vt:lpwstr>2026-09-08T06:21:46Z</vt:lpwstr>
  </property>
  <property fmtid="{D5CDD505-2E9C-101B-9397-08002B2CF9AE}" pid="6" name="MSIP_Label_69af8531-eb46-4968-8cb3-105d2f5ea87e_Method">
    <vt:lpwstr>Standard</vt:lpwstr>
  </property>
  <property fmtid="{D5CDD505-2E9C-101B-9397-08002B2CF9AE}" pid="7" name="MSIP_Label_69af8531-eb46-4968-8cb3-105d2f5ea87e_Name">
    <vt:lpwstr>Official - No Marking</vt:lpwstr>
  </property>
  <property fmtid="{D5CDD505-2E9C-101B-9397-08002B2CF9AE}" pid="8" name="MSIP_Label_69af8531-eb46-4968-8cb3-105d2f5ea87e_SiteId">
    <vt:lpwstr>b46c1908-0334-4236-b978-585ee88e4199</vt:lpwstr>
  </property>
  <property fmtid="{D5CDD505-2E9C-101B-9397-08002B2CF9AE}" pid="9" name="MSIP_Label_69af8531-eb46-4968-8cb3-105d2f5ea87e_ActionId">
    <vt:lpwstr>727c82c1-089e-4c05-8b2b-fe3b941c0d87</vt:lpwstr>
  </property>
  <property fmtid="{D5CDD505-2E9C-101B-9397-08002B2CF9AE}" pid="10" name="MSIP_Label_69af8531-eb46-4968-8cb3-105d2f5ea87e_ContentBits">
    <vt:lpwstr>0</vt:lpwstr>
  </property>
  <property fmtid="{D5CDD505-2E9C-101B-9397-08002B2CF9AE}" pid="11" name="MSIP_Label_69af8531-eb46-4968-8cb3-105d2f5ea87e_Tag">
    <vt:lpwstr>10, 3, 0, 1</vt:lpwstr>
  </property>
  <property fmtid="{D5CDD505-2E9C-101B-9397-08002B2CF9AE}" pid="12" name="Objective-Document Type">
    <vt:lpwstr>0-Document - ACT Audit Office</vt:lpwstr>
  </property>
  <property fmtid="{D5CDD505-2E9C-101B-9397-08002B2CF9AE}" pid="13" name="Objective-Owner Agency">
    <vt:lpwstr>ACT Audit Office</vt:lpwstr>
  </property>
  <property fmtid="{D5CDD505-2E9C-101B-9397-08002B2CF9AE}" pid="14" name="Customer-Id">
    <vt:lpwstr>4FEB93B0D38B3BDFE05400144FFB2061</vt:lpwstr>
  </property>
  <property fmtid="{D5CDD505-2E9C-101B-9397-08002B2CF9AE}" pid="15" name="Objective-Id">
    <vt:lpwstr>A67603506</vt:lpwstr>
  </property>
  <property fmtid="{D5CDD505-2E9C-101B-9397-08002B2CF9AE}" pid="16" name="Objective-Title">
    <vt:lpwstr>ACT Audit Office Information Session - 25 September 2026</vt:lpwstr>
  </property>
  <property fmtid="{D5CDD505-2E9C-101B-9397-08002B2CF9AE}" pid="17" name="Objective-Description">
    <vt:lpwstr/>
  </property>
  <property fmtid="{D5CDD505-2E9C-101B-9397-08002B2CF9AE}" pid="18" name="Objective-CreationStamp">
    <vt:filetime>2026-09-08T06:23:14Z</vt:filetime>
  </property>
  <property fmtid="{D5CDD505-2E9C-101B-9397-08002B2CF9AE}" pid="19" name="Objective-IsApproved">
    <vt:bool>false</vt:bool>
  </property>
  <property fmtid="{D5CDD505-2E9C-101B-9397-08002B2CF9AE}" pid="20" name="Objective-IsPublished">
    <vt:bool>true</vt:bool>
  </property>
  <property fmtid="{D5CDD505-2E9C-101B-9397-08002B2CF9AE}" pid="21" name="Objective-DatePublished">
    <vt:filetime>2026-09-25T00:34:06Z</vt:filetime>
  </property>
  <property fmtid="{D5CDD505-2E9C-101B-9397-08002B2CF9AE}" pid="22" name="Objective-ModificationStamp">
    <vt:filetime>2026-09-25T00:34:06Z</vt:filetime>
  </property>
  <property fmtid="{D5CDD505-2E9C-101B-9397-08002B2CF9AE}" pid="23" name="Objective-Owner">
    <vt:lpwstr>Laura Thomas</vt:lpwstr>
  </property>
  <property fmtid="{D5CDD505-2E9C-101B-9397-08002B2CF9AE}" pid="24" name="Objective-Path">
    <vt:lpwstr>Whole of ACT Government:ACT Audit Office:Performance Audit:Performance Audit Support:Stakeholder Liaison:Events:2026 - Performance Audit Information Sessions</vt:lpwstr>
  </property>
  <property fmtid="{D5CDD505-2E9C-101B-9397-08002B2CF9AE}" pid="25" name="Objective-Parent">
    <vt:lpwstr>2026 - Performance Audit Information Sessions</vt:lpwstr>
  </property>
  <property fmtid="{D5CDD505-2E9C-101B-9397-08002B2CF9AE}" pid="26" name="Objective-State">
    <vt:lpwstr>Published</vt:lpwstr>
  </property>
  <property fmtid="{D5CDD505-2E9C-101B-9397-08002B2CF9AE}" pid="27" name="Objective-VersionId">
    <vt:lpwstr>vA85360838</vt:lpwstr>
  </property>
  <property fmtid="{D5CDD505-2E9C-101B-9397-08002B2CF9AE}" pid="28" name="Objective-Version">
    <vt:lpwstr>3.0</vt:lpwstr>
  </property>
  <property fmtid="{D5CDD505-2E9C-101B-9397-08002B2CF9AE}" pid="29" name="Objective-VersionNumber">
    <vt:r8>13</vt:r8>
  </property>
  <property fmtid="{D5CDD505-2E9C-101B-9397-08002B2CF9AE}" pid="30" name="Objective-VersionComment">
    <vt:lpwstr>Fix error</vt:lpwstr>
  </property>
  <property fmtid="{D5CDD505-2E9C-101B-9397-08002B2CF9AE}" pid="31" name="Objective-FileNumber">
    <vt:lpwstr>1-2026/0124129</vt:lpwstr>
  </property>
  <property fmtid="{D5CDD505-2E9C-101B-9397-08002B2CF9AE}" pid="32" name="Objective-Classification">
    <vt:lpwstr/>
  </property>
  <property fmtid="{D5CDD505-2E9C-101B-9397-08002B2CF9AE}" pid="33" name="Objective-Caveats">
    <vt:lpwstr/>
  </property>
</Properties>
</file>