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8" r:id="rId4"/>
    <p:sldMasterId id="2147483827" r:id="rId5"/>
    <p:sldMasterId id="2147483889" r:id="rId6"/>
    <p:sldMasterId id="2147483850" r:id="rId7"/>
  </p:sldMasterIdLst>
  <p:notesMasterIdLst>
    <p:notesMasterId r:id="rId94"/>
  </p:notesMasterIdLst>
  <p:handoutMasterIdLst>
    <p:handoutMasterId r:id="rId95"/>
  </p:handoutMasterIdLst>
  <p:sldIdLst>
    <p:sldId id="328" r:id="rId8"/>
    <p:sldId id="470" r:id="rId9"/>
    <p:sldId id="265" r:id="rId10"/>
    <p:sldId id="415" r:id="rId11"/>
    <p:sldId id="412" r:id="rId12"/>
    <p:sldId id="413" r:id="rId13"/>
    <p:sldId id="414" r:id="rId14"/>
    <p:sldId id="401" r:id="rId15"/>
    <p:sldId id="382" r:id="rId16"/>
    <p:sldId id="410" r:id="rId17"/>
    <p:sldId id="360" r:id="rId18"/>
    <p:sldId id="391" r:id="rId19"/>
    <p:sldId id="378" r:id="rId20"/>
    <p:sldId id="381" r:id="rId21"/>
    <p:sldId id="361" r:id="rId22"/>
    <p:sldId id="380" r:id="rId23"/>
    <p:sldId id="409" r:id="rId24"/>
    <p:sldId id="362" r:id="rId25"/>
    <p:sldId id="363" r:id="rId26"/>
    <p:sldId id="364" r:id="rId27"/>
    <p:sldId id="366" r:id="rId28"/>
    <p:sldId id="367" r:id="rId29"/>
    <p:sldId id="416" r:id="rId30"/>
    <p:sldId id="390" r:id="rId31"/>
    <p:sldId id="392" r:id="rId32"/>
    <p:sldId id="394" r:id="rId33"/>
    <p:sldId id="396" r:id="rId34"/>
    <p:sldId id="395" r:id="rId35"/>
    <p:sldId id="400" r:id="rId36"/>
    <p:sldId id="398" r:id="rId37"/>
    <p:sldId id="397" r:id="rId38"/>
    <p:sldId id="399" r:id="rId39"/>
    <p:sldId id="411" r:id="rId40"/>
    <p:sldId id="379" r:id="rId41"/>
    <p:sldId id="278" r:id="rId42"/>
    <p:sldId id="417" r:id="rId43"/>
    <p:sldId id="418" r:id="rId44"/>
    <p:sldId id="419" r:id="rId45"/>
    <p:sldId id="420" r:id="rId46"/>
    <p:sldId id="421" r:id="rId47"/>
    <p:sldId id="422" r:id="rId48"/>
    <p:sldId id="423" r:id="rId49"/>
    <p:sldId id="424" r:id="rId50"/>
    <p:sldId id="425" r:id="rId51"/>
    <p:sldId id="426" r:id="rId52"/>
    <p:sldId id="427" r:id="rId53"/>
    <p:sldId id="428" r:id="rId54"/>
    <p:sldId id="429" r:id="rId55"/>
    <p:sldId id="430" r:id="rId56"/>
    <p:sldId id="431" r:id="rId57"/>
    <p:sldId id="432" r:id="rId58"/>
    <p:sldId id="433" r:id="rId59"/>
    <p:sldId id="434" r:id="rId60"/>
    <p:sldId id="435" r:id="rId61"/>
    <p:sldId id="436" r:id="rId62"/>
    <p:sldId id="437" r:id="rId63"/>
    <p:sldId id="438" r:id="rId64"/>
    <p:sldId id="439" r:id="rId65"/>
    <p:sldId id="440" r:id="rId66"/>
    <p:sldId id="441" r:id="rId67"/>
    <p:sldId id="442" r:id="rId68"/>
    <p:sldId id="443" r:id="rId69"/>
    <p:sldId id="444" r:id="rId70"/>
    <p:sldId id="445" r:id="rId71"/>
    <p:sldId id="446" r:id="rId72"/>
    <p:sldId id="447" r:id="rId73"/>
    <p:sldId id="448" r:id="rId74"/>
    <p:sldId id="468" r:id="rId75"/>
    <p:sldId id="450" r:id="rId76"/>
    <p:sldId id="451" r:id="rId77"/>
    <p:sldId id="452" r:id="rId78"/>
    <p:sldId id="453" r:id="rId79"/>
    <p:sldId id="454" r:id="rId80"/>
    <p:sldId id="455" r:id="rId81"/>
    <p:sldId id="456" r:id="rId82"/>
    <p:sldId id="458" r:id="rId83"/>
    <p:sldId id="459" r:id="rId84"/>
    <p:sldId id="460" r:id="rId85"/>
    <p:sldId id="461" r:id="rId86"/>
    <p:sldId id="462" r:id="rId87"/>
    <p:sldId id="463" r:id="rId88"/>
    <p:sldId id="464" r:id="rId89"/>
    <p:sldId id="465" r:id="rId90"/>
    <p:sldId id="466" r:id="rId91"/>
    <p:sldId id="467" r:id="rId92"/>
    <p:sldId id="469" r:id="rId93"/>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4DA3434-9BC3-4E2C-8BB2-F6EEFAC0033F}">
          <p14:sldIdLst>
            <p14:sldId id="328"/>
            <p14:sldId id="470"/>
            <p14:sldId id="265"/>
            <p14:sldId id="415"/>
            <p14:sldId id="412"/>
            <p14:sldId id="413"/>
            <p14:sldId id="414"/>
            <p14:sldId id="401"/>
            <p14:sldId id="382"/>
            <p14:sldId id="410"/>
            <p14:sldId id="360"/>
            <p14:sldId id="391"/>
            <p14:sldId id="378"/>
            <p14:sldId id="381"/>
            <p14:sldId id="361"/>
            <p14:sldId id="380"/>
            <p14:sldId id="409"/>
            <p14:sldId id="362"/>
            <p14:sldId id="363"/>
            <p14:sldId id="364"/>
            <p14:sldId id="366"/>
            <p14:sldId id="367"/>
            <p14:sldId id="416"/>
            <p14:sldId id="390"/>
            <p14:sldId id="392"/>
            <p14:sldId id="394"/>
            <p14:sldId id="396"/>
            <p14:sldId id="395"/>
            <p14:sldId id="400"/>
            <p14:sldId id="398"/>
            <p14:sldId id="397"/>
            <p14:sldId id="399"/>
            <p14:sldId id="411"/>
            <p14:sldId id="379"/>
            <p14:sldId id="278"/>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68"/>
            <p14:sldId id="450"/>
            <p14:sldId id="451"/>
            <p14:sldId id="452"/>
            <p14:sldId id="453"/>
            <p14:sldId id="454"/>
            <p14:sldId id="455"/>
            <p14:sldId id="456"/>
            <p14:sldId id="458"/>
            <p14:sldId id="459"/>
            <p14:sldId id="460"/>
            <p14:sldId id="461"/>
            <p14:sldId id="462"/>
            <p14:sldId id="463"/>
            <p14:sldId id="464"/>
            <p14:sldId id="465"/>
            <p14:sldId id="466"/>
            <p14:sldId id="467"/>
            <p14:sldId id="46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2E"/>
    <a:srgbClr val="98002E"/>
    <a:srgbClr val="535352"/>
    <a:srgbClr val="707073"/>
    <a:srgbClr val="48709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6238" autoAdjust="0"/>
  </p:normalViewPr>
  <p:slideViewPr>
    <p:cSldViewPr snapToGrid="0" snapToObjects="1">
      <p:cViewPr varScale="1">
        <p:scale>
          <a:sx n="65" d="100"/>
          <a:sy n="65" d="100"/>
        </p:scale>
        <p:origin x="764" y="32"/>
      </p:cViewPr>
      <p:guideLst>
        <p:guide orient="horz" pos="2160"/>
        <p:guide pos="2880"/>
      </p:guideLst>
    </p:cSldViewPr>
  </p:slideViewPr>
  <p:notesTextViewPr>
    <p:cViewPr>
      <p:scale>
        <a:sx n="3" d="2"/>
        <a:sy n="3" d="2"/>
      </p:scale>
      <p:origin x="0" y="0"/>
    </p:cViewPr>
  </p:notesTextViewPr>
  <p:notesViewPr>
    <p:cSldViewPr snapToGrid="0" snapToObjects="1">
      <p:cViewPr varScale="1">
        <p:scale>
          <a:sx n="70" d="100"/>
          <a:sy n="70" d="100"/>
        </p:scale>
        <p:origin x="3240"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slide" Target="slides/slide82.xml"/><Relationship Id="rId97"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handoutMaster" Target="handoutMasters/handout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David-Daddy\Documents\Work\Presentations\Leases%20Presn\Documn%20examples\Lease%20Calcs%20-%20Ver14b%20-%20Docmn%20-%20$1m%20fixed%20-%20Start%202010%20up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1800" b="1" i="0" baseline="0">
                <a:effectLst/>
              </a:rPr>
              <a:t>Gross effect P&amp;L</a:t>
            </a:r>
            <a:endParaRPr lang="en-AU">
              <a:effectLst/>
            </a:endParaRPr>
          </a:p>
          <a:p>
            <a:pPr>
              <a:defRPr/>
            </a:pPr>
            <a:r>
              <a:rPr lang="en-AU" sz="1800" b="1" i="0" baseline="0">
                <a:effectLst/>
              </a:rPr>
              <a:t>Interest and dep'n c/f lease payment</a:t>
            </a:r>
            <a:endParaRPr lang="en-AU">
              <a:effectLst/>
            </a:endParaRPr>
          </a:p>
          <a:p>
            <a:pPr>
              <a:defRPr/>
            </a:pPr>
            <a:endParaRPr lang="en-AU"/>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From Start</c:v>
          </c:tx>
          <c:spPr>
            <a:ln w="28575" cap="rnd">
              <a:solidFill>
                <a:schemeClr val="accent1"/>
              </a:solidFill>
              <a:round/>
            </a:ln>
            <a:effectLst/>
          </c:spPr>
          <c:marker>
            <c:symbol val="none"/>
          </c:marker>
          <c:cat>
            <c:numRef>
              <c:f>Balances!$B$87:$B$138</c:f>
              <c:numCache>
                <c:formatCode>d\-mmm\-yy</c:formatCode>
                <c:ptCount val="52"/>
                <c:pt idx="0">
                  <c:v>40360</c:v>
                </c:pt>
                <c:pt idx="1">
                  <c:v>40724</c:v>
                </c:pt>
                <c:pt idx="2">
                  <c:v>41090</c:v>
                </c:pt>
                <c:pt idx="3">
                  <c:v>41455</c:v>
                </c:pt>
                <c:pt idx="4">
                  <c:v>41820</c:v>
                </c:pt>
                <c:pt idx="5">
                  <c:v>42185</c:v>
                </c:pt>
                <c:pt idx="6">
                  <c:v>42551</c:v>
                </c:pt>
                <c:pt idx="7">
                  <c:v>42916</c:v>
                </c:pt>
                <c:pt idx="8">
                  <c:v>43281</c:v>
                </c:pt>
                <c:pt idx="9">
                  <c:v>43646</c:v>
                </c:pt>
                <c:pt idx="10">
                  <c:v>44012</c:v>
                </c:pt>
                <c:pt idx="11">
                  <c:v>44377</c:v>
                </c:pt>
                <c:pt idx="12">
                  <c:v>44742</c:v>
                </c:pt>
                <c:pt idx="13">
                  <c:v>45107</c:v>
                </c:pt>
                <c:pt idx="14">
                  <c:v>45473</c:v>
                </c:pt>
                <c:pt idx="15">
                  <c:v>45838</c:v>
                </c:pt>
                <c:pt idx="16">
                  <c:v>46203</c:v>
                </c:pt>
                <c:pt idx="17">
                  <c:v>46568</c:v>
                </c:pt>
                <c:pt idx="18">
                  <c:v>46934</c:v>
                </c:pt>
                <c:pt idx="19">
                  <c:v>47299</c:v>
                </c:pt>
                <c:pt idx="20">
                  <c:v>47664</c:v>
                </c:pt>
                <c:pt idx="21">
                  <c:v>48029</c:v>
                </c:pt>
                <c:pt idx="22">
                  <c:v>48395</c:v>
                </c:pt>
                <c:pt idx="23">
                  <c:v>48760</c:v>
                </c:pt>
                <c:pt idx="24">
                  <c:v>49125</c:v>
                </c:pt>
                <c:pt idx="25">
                  <c:v>49490</c:v>
                </c:pt>
                <c:pt idx="26">
                  <c:v>49856</c:v>
                </c:pt>
                <c:pt idx="27">
                  <c:v>50221</c:v>
                </c:pt>
                <c:pt idx="28">
                  <c:v>50586</c:v>
                </c:pt>
                <c:pt idx="29">
                  <c:v>0</c:v>
                </c:pt>
                <c:pt idx="30">
                  <c:v>51317</c:v>
                </c:pt>
                <c:pt idx="31">
                  <c:v>51682</c:v>
                </c:pt>
                <c:pt idx="32">
                  <c:v>52047</c:v>
                </c:pt>
                <c:pt idx="33">
                  <c:v>52412</c:v>
                </c:pt>
                <c:pt idx="34">
                  <c:v>52778</c:v>
                </c:pt>
                <c:pt idx="35">
                  <c:v>53143</c:v>
                </c:pt>
                <c:pt idx="36">
                  <c:v>53508</c:v>
                </c:pt>
                <c:pt idx="37">
                  <c:v>53873</c:v>
                </c:pt>
                <c:pt idx="38">
                  <c:v>54239</c:v>
                </c:pt>
                <c:pt idx="39">
                  <c:v>54604</c:v>
                </c:pt>
                <c:pt idx="40">
                  <c:v>54969</c:v>
                </c:pt>
                <c:pt idx="41">
                  <c:v>55334</c:v>
                </c:pt>
                <c:pt idx="42">
                  <c:v>55700</c:v>
                </c:pt>
                <c:pt idx="43">
                  <c:v>56065</c:v>
                </c:pt>
                <c:pt idx="44">
                  <c:v>56430</c:v>
                </c:pt>
                <c:pt idx="45">
                  <c:v>56795</c:v>
                </c:pt>
                <c:pt idx="46">
                  <c:v>57161</c:v>
                </c:pt>
                <c:pt idx="47">
                  <c:v>57526</c:v>
                </c:pt>
                <c:pt idx="48">
                  <c:v>57891</c:v>
                </c:pt>
                <c:pt idx="49">
                  <c:v>58256</c:v>
                </c:pt>
                <c:pt idx="50">
                  <c:v>58622</c:v>
                </c:pt>
                <c:pt idx="51">
                  <c:v>58987</c:v>
                </c:pt>
              </c:numCache>
            </c:numRef>
          </c:cat>
          <c:val>
            <c:numRef>
              <c:f>Balances!$J$87:$J$97</c:f>
              <c:numCache>
                <c:formatCode>#,##0_ ;[Red]\-#,##0\ </c:formatCode>
                <c:ptCount val="11"/>
                <c:pt idx="1">
                  <c:v>1167317.1413240461</c:v>
                </c:pt>
                <c:pt idx="2">
                  <c:v>1137144.6466946397</c:v>
                </c:pt>
                <c:pt idx="3">
                  <c:v>1100981.1903778864</c:v>
                </c:pt>
                <c:pt idx="4">
                  <c:v>1065185.0970415389</c:v>
                </c:pt>
                <c:pt idx="5">
                  <c:v>1027514.0466442704</c:v>
                </c:pt>
                <c:pt idx="6">
                  <c:v>990018.83115126146</c:v>
                </c:pt>
                <c:pt idx="7">
                  <c:v>946148.0985069247</c:v>
                </c:pt>
                <c:pt idx="8">
                  <c:v>902243.08319714176</c:v>
                </c:pt>
                <c:pt idx="9">
                  <c:v>856036.32269871957</c:v>
                </c:pt>
                <c:pt idx="10">
                  <c:v>807411.54236357124</c:v>
                </c:pt>
              </c:numCache>
            </c:numRef>
          </c:val>
          <c:smooth val="0"/>
          <c:extLst xmlns:c16r2="http://schemas.microsoft.com/office/drawing/2015/06/chart">
            <c:ext xmlns:c16="http://schemas.microsoft.com/office/drawing/2014/chart" uri="{C3380CC4-5D6E-409C-BE32-E72D297353CC}">
              <c16:uniqueId val="{00000000-6F1A-4107-9895-4F1E885953F8}"/>
            </c:ext>
          </c:extLst>
        </c:ser>
        <c:ser>
          <c:idx val="2"/>
          <c:order val="1"/>
          <c:tx>
            <c:v>Lease payment</c:v>
          </c:tx>
          <c:spPr>
            <a:ln w="28575" cap="rnd">
              <a:solidFill>
                <a:schemeClr val="accent3"/>
              </a:solidFill>
              <a:round/>
            </a:ln>
            <a:effectLst/>
          </c:spPr>
          <c:marker>
            <c:symbol val="none"/>
          </c:marker>
          <c:cat>
            <c:numRef>
              <c:f>Balances!$B$87:$B$138</c:f>
              <c:numCache>
                <c:formatCode>d\-mmm\-yy</c:formatCode>
                <c:ptCount val="52"/>
                <c:pt idx="0">
                  <c:v>40360</c:v>
                </c:pt>
                <c:pt idx="1">
                  <c:v>40724</c:v>
                </c:pt>
                <c:pt idx="2">
                  <c:v>41090</c:v>
                </c:pt>
                <c:pt idx="3">
                  <c:v>41455</c:v>
                </c:pt>
                <c:pt idx="4">
                  <c:v>41820</c:v>
                </c:pt>
                <c:pt idx="5">
                  <c:v>42185</c:v>
                </c:pt>
                <c:pt idx="6">
                  <c:v>42551</c:v>
                </c:pt>
                <c:pt idx="7">
                  <c:v>42916</c:v>
                </c:pt>
                <c:pt idx="8">
                  <c:v>43281</c:v>
                </c:pt>
                <c:pt idx="9">
                  <c:v>43646</c:v>
                </c:pt>
                <c:pt idx="10">
                  <c:v>44012</c:v>
                </c:pt>
                <c:pt idx="11">
                  <c:v>44377</c:v>
                </c:pt>
                <c:pt idx="12">
                  <c:v>44742</c:v>
                </c:pt>
                <c:pt idx="13">
                  <c:v>45107</c:v>
                </c:pt>
                <c:pt idx="14">
                  <c:v>45473</c:v>
                </c:pt>
                <c:pt idx="15">
                  <c:v>45838</c:v>
                </c:pt>
                <c:pt idx="16">
                  <c:v>46203</c:v>
                </c:pt>
                <c:pt idx="17">
                  <c:v>46568</c:v>
                </c:pt>
                <c:pt idx="18">
                  <c:v>46934</c:v>
                </c:pt>
                <c:pt idx="19">
                  <c:v>47299</c:v>
                </c:pt>
                <c:pt idx="20">
                  <c:v>47664</c:v>
                </c:pt>
                <c:pt idx="21">
                  <c:v>48029</c:v>
                </c:pt>
                <c:pt idx="22">
                  <c:v>48395</c:v>
                </c:pt>
                <c:pt idx="23">
                  <c:v>48760</c:v>
                </c:pt>
                <c:pt idx="24">
                  <c:v>49125</c:v>
                </c:pt>
                <c:pt idx="25">
                  <c:v>49490</c:v>
                </c:pt>
                <c:pt idx="26">
                  <c:v>49856</c:v>
                </c:pt>
                <c:pt idx="27">
                  <c:v>50221</c:v>
                </c:pt>
                <c:pt idx="28">
                  <c:v>50586</c:v>
                </c:pt>
                <c:pt idx="29">
                  <c:v>0</c:v>
                </c:pt>
                <c:pt idx="30">
                  <c:v>51317</c:v>
                </c:pt>
                <c:pt idx="31">
                  <c:v>51682</c:v>
                </c:pt>
                <c:pt idx="32">
                  <c:v>52047</c:v>
                </c:pt>
                <c:pt idx="33">
                  <c:v>52412</c:v>
                </c:pt>
                <c:pt idx="34">
                  <c:v>52778</c:v>
                </c:pt>
                <c:pt idx="35">
                  <c:v>53143</c:v>
                </c:pt>
                <c:pt idx="36">
                  <c:v>53508</c:v>
                </c:pt>
                <c:pt idx="37">
                  <c:v>53873</c:v>
                </c:pt>
                <c:pt idx="38">
                  <c:v>54239</c:v>
                </c:pt>
                <c:pt idx="39">
                  <c:v>54604</c:v>
                </c:pt>
                <c:pt idx="40">
                  <c:v>54969</c:v>
                </c:pt>
                <c:pt idx="41">
                  <c:v>55334</c:v>
                </c:pt>
                <c:pt idx="42">
                  <c:v>55700</c:v>
                </c:pt>
                <c:pt idx="43">
                  <c:v>56065</c:v>
                </c:pt>
                <c:pt idx="44">
                  <c:v>56430</c:v>
                </c:pt>
                <c:pt idx="45">
                  <c:v>56795</c:v>
                </c:pt>
                <c:pt idx="46">
                  <c:v>57161</c:v>
                </c:pt>
                <c:pt idx="47">
                  <c:v>57526</c:v>
                </c:pt>
                <c:pt idx="48">
                  <c:v>57891</c:v>
                </c:pt>
                <c:pt idx="49">
                  <c:v>58256</c:v>
                </c:pt>
                <c:pt idx="50">
                  <c:v>58622</c:v>
                </c:pt>
                <c:pt idx="51">
                  <c:v>58987</c:v>
                </c:pt>
              </c:numCache>
            </c:numRef>
          </c:cat>
          <c:val>
            <c:numRef>
              <c:f>Balances!$F$87:$F$97</c:f>
              <c:numCache>
                <c:formatCode>#,##0_ ;[Red]\-#,##0\ </c:formatCode>
                <c:ptCount val="11"/>
                <c:pt idx="1">
                  <c:v>1000000.0000000001</c:v>
                </c:pt>
                <c:pt idx="2">
                  <c:v>1000000.0000000001</c:v>
                </c:pt>
                <c:pt idx="3">
                  <c:v>1000000.0000000001</c:v>
                </c:pt>
                <c:pt idx="4">
                  <c:v>1000000.0000000001</c:v>
                </c:pt>
                <c:pt idx="5">
                  <c:v>1000000.0000000001</c:v>
                </c:pt>
                <c:pt idx="6">
                  <c:v>1000000.0000000001</c:v>
                </c:pt>
                <c:pt idx="7">
                  <c:v>1000000.0000000001</c:v>
                </c:pt>
                <c:pt idx="8">
                  <c:v>1000000.0000000001</c:v>
                </c:pt>
                <c:pt idx="9">
                  <c:v>1000000.0000000001</c:v>
                </c:pt>
                <c:pt idx="10">
                  <c:v>1000000.0000000001</c:v>
                </c:pt>
              </c:numCache>
            </c:numRef>
          </c:val>
          <c:smooth val="0"/>
          <c:extLst xmlns:c16r2="http://schemas.microsoft.com/office/drawing/2015/06/chart">
            <c:ext xmlns:c16="http://schemas.microsoft.com/office/drawing/2014/chart" uri="{C3380CC4-5D6E-409C-BE32-E72D297353CC}">
              <c16:uniqueId val="{00000001-6F1A-4107-9895-4F1E885953F8}"/>
            </c:ext>
          </c:extLst>
        </c:ser>
        <c:dLbls>
          <c:showLegendKey val="0"/>
          <c:showVal val="0"/>
          <c:showCatName val="0"/>
          <c:showSerName val="0"/>
          <c:showPercent val="0"/>
          <c:showBubbleSize val="0"/>
        </c:dLbls>
        <c:smooth val="0"/>
        <c:axId val="402941872"/>
        <c:axId val="402942264"/>
      </c:lineChart>
      <c:catAx>
        <c:axId val="402941872"/>
        <c:scaling>
          <c:orientation val="minMax"/>
        </c:scaling>
        <c:delete val="0"/>
        <c:axPos val="b"/>
        <c:numFmt formatCode="d\-mmm\-yy" sourceLinked="1"/>
        <c:majorTickMark val="out"/>
        <c:minorTickMark val="none"/>
        <c:tickLblPos val="nextTo"/>
        <c:spPr>
          <a:noFill/>
          <a:ln w="9525" cap="flat" cmpd="sng" algn="ctr">
            <a:solidFill>
              <a:sysClr val="windowText" lastClr="000000">
                <a:alpha val="90000"/>
              </a:sys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2942264"/>
        <c:crosses val="autoZero"/>
        <c:auto val="0"/>
        <c:lblAlgn val="ctr"/>
        <c:lblOffset val="100"/>
        <c:tickLblSkip val="2"/>
        <c:noMultiLvlLbl val="0"/>
      </c:catAx>
      <c:valAx>
        <c:axId val="402942264"/>
        <c:scaling>
          <c:orientation val="minMax"/>
        </c:scaling>
        <c:delete val="0"/>
        <c:axPos val="l"/>
        <c:majorGridlines>
          <c:spPr>
            <a:ln w="9525" cap="flat" cmpd="sng" algn="ctr">
              <a:solidFill>
                <a:sysClr val="windowText" lastClr="000000"/>
              </a:solidFill>
              <a:round/>
            </a:ln>
            <a:effectLst/>
          </c:spPr>
        </c:majorGridlines>
        <c:numFmt formatCode="#,##0_ ;[Red]\-#,##0\ " sourceLinked="0"/>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0" i="0" u="none" strike="noStrike" kern="1200" baseline="0">
                <a:ln>
                  <a:noFill/>
                </a:ln>
                <a:solidFill>
                  <a:schemeClr val="tx1">
                    <a:lumMod val="65000"/>
                    <a:lumOff val="35000"/>
                  </a:schemeClr>
                </a:solidFill>
                <a:latin typeface="+mn-lt"/>
                <a:ea typeface="+mn-ea"/>
                <a:cs typeface="+mn-cs"/>
              </a:defRPr>
            </a:pPr>
            <a:endParaRPr lang="en-US"/>
          </a:p>
        </c:txPr>
        <c:crossAx val="402941872"/>
        <c:crosses val="autoZero"/>
        <c:crossBetween val="midCat"/>
      </c:valAx>
      <c:spPr>
        <a:solidFill>
          <a:schemeClr val="bg1"/>
        </a:solidFill>
        <a:ln>
          <a:solidFill>
            <a:sysClr val="windowText" lastClr="000000">
              <a:alpha val="90000"/>
            </a:sysClr>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A21BCE-2E36-417F-82AC-DCE4DE9E9D6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AU"/>
        </a:p>
      </dgm:t>
    </dgm:pt>
    <dgm:pt modelId="{816992B0-1A6C-46D0-B1D9-4E9E81025030}">
      <dgm:prSet phldrT="[Text]" custT="1"/>
      <dgm:spPr>
        <a:solidFill>
          <a:srgbClr val="99002E"/>
        </a:solidFill>
      </dgm:spPr>
      <dgm:t>
        <a:bodyPr/>
        <a:lstStyle/>
        <a:p>
          <a:r>
            <a:rPr lang="en-AU" sz="1900" dirty="0" smtClean="0">
              <a:latin typeface="Arial" panose="020B0604020202020204" pitchFamily="34" charset="0"/>
              <a:cs typeface="Arial" panose="020B0604020202020204" pitchFamily="34" charset="0"/>
            </a:rPr>
            <a:t>AASB 1058 </a:t>
          </a:r>
          <a:r>
            <a:rPr lang="en-AU" sz="1900" i="1" dirty="0" smtClean="0">
              <a:latin typeface="Arial" panose="020B0604020202020204" pitchFamily="34" charset="0"/>
              <a:cs typeface="Arial" panose="020B0604020202020204" pitchFamily="34" charset="0"/>
            </a:rPr>
            <a:t>Income for Not-for-profit Entities</a:t>
          </a:r>
          <a:endParaRPr lang="en-AU" sz="1900" dirty="0">
            <a:latin typeface="Arial" panose="020B0604020202020204" pitchFamily="34" charset="0"/>
            <a:cs typeface="Arial" panose="020B0604020202020204" pitchFamily="34" charset="0"/>
          </a:endParaRPr>
        </a:p>
      </dgm:t>
    </dgm:pt>
    <dgm:pt modelId="{467D543D-0B07-4CEB-8557-23101F02B051}" type="parTrans" cxnId="{D9A9D119-0FCD-40D2-9B39-C36FEE8F1CCA}">
      <dgm:prSet/>
      <dgm:spPr/>
      <dgm:t>
        <a:bodyPr/>
        <a:lstStyle/>
        <a:p>
          <a:endParaRPr lang="en-AU"/>
        </a:p>
      </dgm:t>
    </dgm:pt>
    <dgm:pt modelId="{89EDAD9C-5B97-4F63-B5A0-C585D25EE404}" type="sibTrans" cxnId="{D9A9D119-0FCD-40D2-9B39-C36FEE8F1CCA}">
      <dgm:prSet/>
      <dgm:spPr>
        <a:solidFill>
          <a:srgbClr val="535352"/>
        </a:solidFill>
        <a:ln>
          <a:solidFill>
            <a:srgbClr val="535352"/>
          </a:solidFill>
        </a:ln>
      </dgm:spPr>
      <dgm:t>
        <a:bodyPr/>
        <a:lstStyle/>
        <a:p>
          <a:endParaRPr lang="en-AU"/>
        </a:p>
      </dgm:t>
    </dgm:pt>
    <dgm:pt modelId="{DBC2042A-E2B1-4251-A476-24A43A03112F}">
      <dgm:prSet phldrT="[Text]" custT="1"/>
      <dgm:spPr>
        <a:solidFill>
          <a:srgbClr val="99002E"/>
        </a:solidFill>
      </dgm:spPr>
      <dgm:t>
        <a:bodyPr/>
        <a:lstStyle/>
        <a:p>
          <a:r>
            <a:rPr lang="en-AU" sz="1900" dirty="0" smtClean="0">
              <a:latin typeface="Arial" panose="020B0604020202020204" pitchFamily="34" charset="0"/>
              <a:cs typeface="Arial" panose="020B0604020202020204" pitchFamily="34" charset="0"/>
            </a:rPr>
            <a:t>IFRS 16 / AASB 16 </a:t>
          </a:r>
          <a:r>
            <a:rPr lang="en-AU" sz="1900" i="1" dirty="0" smtClean="0">
              <a:latin typeface="Arial" panose="020B0604020202020204" pitchFamily="34" charset="0"/>
              <a:cs typeface="Arial" panose="020B0604020202020204" pitchFamily="34" charset="0"/>
            </a:rPr>
            <a:t>Leases</a:t>
          </a:r>
          <a:endParaRPr lang="en-AU" sz="1900" i="1" dirty="0">
            <a:latin typeface="Arial" panose="020B0604020202020204" pitchFamily="34" charset="0"/>
            <a:cs typeface="Arial" panose="020B0604020202020204" pitchFamily="34" charset="0"/>
          </a:endParaRPr>
        </a:p>
      </dgm:t>
    </dgm:pt>
    <dgm:pt modelId="{4298C166-C8BB-4119-AD52-2E4F21465A90}" type="parTrans" cxnId="{811BFDBB-EEAA-42B4-81DC-396F5C052254}">
      <dgm:prSet/>
      <dgm:spPr/>
      <dgm:t>
        <a:bodyPr/>
        <a:lstStyle/>
        <a:p>
          <a:endParaRPr lang="en-AU"/>
        </a:p>
      </dgm:t>
    </dgm:pt>
    <dgm:pt modelId="{E20B32D9-1A5C-4E49-AE8E-0F79B0F2BDDE}" type="sibTrans" cxnId="{811BFDBB-EEAA-42B4-81DC-396F5C052254}">
      <dgm:prSet/>
      <dgm:spPr/>
      <dgm:t>
        <a:bodyPr/>
        <a:lstStyle/>
        <a:p>
          <a:endParaRPr lang="en-AU"/>
        </a:p>
      </dgm:t>
    </dgm:pt>
    <dgm:pt modelId="{2CE921D5-7CB9-49B5-BB43-2FFEE5FB66A3}">
      <dgm:prSet phldrT="[Text]" custT="1"/>
      <dgm:spPr>
        <a:solidFill>
          <a:srgbClr val="99002E"/>
        </a:solidFill>
      </dgm:spPr>
      <dgm:t>
        <a:bodyPr/>
        <a:lstStyle/>
        <a:p>
          <a:r>
            <a:rPr lang="en-AU" sz="1900" dirty="0" smtClean="0">
              <a:latin typeface="Arial" panose="020B0604020202020204" pitchFamily="34" charset="0"/>
              <a:cs typeface="Arial" panose="020B0604020202020204" pitchFamily="34" charset="0"/>
            </a:rPr>
            <a:t>IFRS 15 / AASB 15 </a:t>
          </a:r>
          <a:r>
            <a:rPr lang="en-AU" sz="1900" i="1" dirty="0" smtClean="0">
              <a:latin typeface="Arial" panose="020B0604020202020204" pitchFamily="34" charset="0"/>
              <a:cs typeface="Arial" panose="020B0604020202020204" pitchFamily="34" charset="0"/>
            </a:rPr>
            <a:t>Revenue from Contracts </a:t>
          </a:r>
          <a:br>
            <a:rPr lang="en-AU" sz="1900" i="1" dirty="0" smtClean="0">
              <a:latin typeface="Arial" panose="020B0604020202020204" pitchFamily="34" charset="0"/>
              <a:cs typeface="Arial" panose="020B0604020202020204" pitchFamily="34" charset="0"/>
            </a:rPr>
          </a:br>
          <a:r>
            <a:rPr lang="en-AU" sz="1900" i="1" dirty="0" smtClean="0">
              <a:latin typeface="Arial" panose="020B0604020202020204" pitchFamily="34" charset="0"/>
              <a:cs typeface="Arial" panose="020B0604020202020204" pitchFamily="34" charset="0"/>
            </a:rPr>
            <a:t>with Customers</a:t>
          </a:r>
          <a:endParaRPr lang="en-AU" sz="1900" dirty="0">
            <a:latin typeface="Arial" panose="020B0604020202020204" pitchFamily="34" charset="0"/>
            <a:cs typeface="Arial" panose="020B0604020202020204" pitchFamily="34" charset="0"/>
          </a:endParaRPr>
        </a:p>
      </dgm:t>
    </dgm:pt>
    <dgm:pt modelId="{25677EF9-73BA-4BFF-93BF-9825A68F3E20}" type="parTrans" cxnId="{6734BEAC-0FE4-44C5-BBDC-5FF653965DD6}">
      <dgm:prSet/>
      <dgm:spPr/>
      <dgm:t>
        <a:bodyPr/>
        <a:lstStyle/>
        <a:p>
          <a:endParaRPr lang="en-US"/>
        </a:p>
      </dgm:t>
    </dgm:pt>
    <dgm:pt modelId="{2FFB7B8D-4518-4A1C-A39D-C17992BBCE85}" type="sibTrans" cxnId="{6734BEAC-0FE4-44C5-BBDC-5FF653965DD6}">
      <dgm:prSet/>
      <dgm:spPr>
        <a:ln>
          <a:solidFill>
            <a:schemeClr val="bg1">
              <a:lumMod val="50000"/>
            </a:schemeClr>
          </a:solidFill>
        </a:ln>
      </dgm:spPr>
      <dgm:t>
        <a:bodyPr/>
        <a:lstStyle/>
        <a:p>
          <a:endParaRPr lang="en-US"/>
        </a:p>
      </dgm:t>
    </dgm:pt>
    <dgm:pt modelId="{F8983355-C07F-4A90-AFCD-33D5E9EAA6CC}">
      <dgm:prSet custT="1"/>
      <dgm:spPr>
        <a:solidFill>
          <a:srgbClr val="98002E"/>
        </a:solidFill>
      </dgm:spPr>
      <dgm:t>
        <a:bodyPr/>
        <a:lstStyle/>
        <a:p>
          <a:r>
            <a:rPr lang="en-AU" sz="1900" dirty="0" smtClean="0">
              <a:latin typeface="Arial" panose="020B0604020202020204" pitchFamily="34" charset="0"/>
              <a:cs typeface="Arial" panose="020B0604020202020204" pitchFamily="34" charset="0"/>
            </a:rPr>
            <a:t>IFRS 9 / AASB 9 </a:t>
          </a:r>
          <a:r>
            <a:rPr lang="en-AU" sz="1900" i="1" dirty="0" smtClean="0">
              <a:latin typeface="Arial" panose="020B0604020202020204" pitchFamily="34" charset="0"/>
              <a:cs typeface="Arial" panose="020B0604020202020204" pitchFamily="34" charset="0"/>
            </a:rPr>
            <a:t>Financial Instruments</a:t>
          </a:r>
          <a:endParaRPr lang="en-US" sz="1900" i="1" dirty="0">
            <a:latin typeface="Arial" panose="020B0604020202020204" pitchFamily="34" charset="0"/>
            <a:cs typeface="Arial" panose="020B0604020202020204" pitchFamily="34" charset="0"/>
          </a:endParaRPr>
        </a:p>
      </dgm:t>
    </dgm:pt>
    <dgm:pt modelId="{12285BCB-1F06-45D6-AAE1-33D469AC6611}" type="parTrans" cxnId="{2ECF56EB-10A9-45E0-BF12-D321BFA4F3D5}">
      <dgm:prSet/>
      <dgm:spPr/>
      <dgm:t>
        <a:bodyPr/>
        <a:lstStyle/>
        <a:p>
          <a:endParaRPr lang="en-AU"/>
        </a:p>
      </dgm:t>
    </dgm:pt>
    <dgm:pt modelId="{5FFF57DB-2408-4BAF-9813-C5377FBCE1DD}" type="sibTrans" cxnId="{2ECF56EB-10A9-45E0-BF12-D321BFA4F3D5}">
      <dgm:prSet/>
      <dgm:spPr/>
      <dgm:t>
        <a:bodyPr/>
        <a:lstStyle/>
        <a:p>
          <a:endParaRPr lang="en-AU"/>
        </a:p>
      </dgm:t>
    </dgm:pt>
    <dgm:pt modelId="{C78DC18A-162B-44A5-91BD-2AD0FC0C251C}">
      <dgm:prSet custT="1"/>
      <dgm:spPr>
        <a:solidFill>
          <a:srgbClr val="98002E"/>
        </a:solidFill>
      </dgm:spPr>
      <dgm:t>
        <a:bodyPr/>
        <a:lstStyle/>
        <a:p>
          <a:r>
            <a:rPr lang="en-AU" sz="1900" dirty="0" smtClean="0">
              <a:latin typeface="Arial" panose="020B0604020202020204" pitchFamily="34" charset="0"/>
              <a:cs typeface="Arial" panose="020B0604020202020204" pitchFamily="34" charset="0"/>
            </a:rPr>
            <a:t>New accounting standards</a:t>
          </a:r>
          <a:endParaRPr lang="en-US" sz="1900" dirty="0">
            <a:latin typeface="Arial" panose="020B0604020202020204" pitchFamily="34" charset="0"/>
            <a:cs typeface="Arial" panose="020B0604020202020204" pitchFamily="34" charset="0"/>
          </a:endParaRPr>
        </a:p>
      </dgm:t>
    </dgm:pt>
    <dgm:pt modelId="{A2926D45-79D7-4D39-B861-2EF5E4D65F7B}" type="parTrans" cxnId="{8ECF4932-EAB2-4B4C-8F5D-73B4D9E746D8}">
      <dgm:prSet/>
      <dgm:spPr/>
      <dgm:t>
        <a:bodyPr/>
        <a:lstStyle/>
        <a:p>
          <a:endParaRPr lang="en-AU"/>
        </a:p>
      </dgm:t>
    </dgm:pt>
    <dgm:pt modelId="{45CAD7FC-A82E-4543-B91C-F9CD76960DB5}" type="sibTrans" cxnId="{8ECF4932-EAB2-4B4C-8F5D-73B4D9E746D8}">
      <dgm:prSet/>
      <dgm:spPr/>
      <dgm:t>
        <a:bodyPr/>
        <a:lstStyle/>
        <a:p>
          <a:endParaRPr lang="en-AU"/>
        </a:p>
      </dgm:t>
    </dgm:pt>
    <dgm:pt modelId="{056CCAC9-1E92-4718-9A7F-03FA9FD3A7FF}">
      <dgm:prSet custT="1"/>
      <dgm:spPr>
        <a:solidFill>
          <a:srgbClr val="99002E"/>
        </a:solidFill>
      </dgm:spPr>
      <dgm:t>
        <a:bodyPr/>
        <a:lstStyle/>
        <a:p>
          <a:r>
            <a:rPr lang="en-AU" sz="1900" dirty="0" smtClean="0">
              <a:latin typeface="Arial" panose="020B0604020202020204" pitchFamily="34" charset="0"/>
              <a:cs typeface="Arial" panose="020B0604020202020204" pitchFamily="34" charset="0"/>
            </a:rPr>
            <a:t>AASB1059 </a:t>
          </a:r>
          <a:r>
            <a:rPr lang="en-US" sz="1900" i="1" dirty="0" smtClean="0">
              <a:latin typeface="Arial" panose="020B0604020202020204" pitchFamily="34" charset="0"/>
              <a:cs typeface="Arial" panose="020B0604020202020204" pitchFamily="34" charset="0"/>
            </a:rPr>
            <a:t>Service Concession Arrangements: Grantors </a:t>
          </a:r>
          <a:endParaRPr lang="en-US" sz="1900" i="1" dirty="0">
            <a:latin typeface="Arial" panose="020B0604020202020204" pitchFamily="34" charset="0"/>
            <a:cs typeface="Arial" panose="020B0604020202020204" pitchFamily="34" charset="0"/>
          </a:endParaRPr>
        </a:p>
      </dgm:t>
    </dgm:pt>
    <dgm:pt modelId="{3B555A5F-F233-4927-8A37-82E24698F440}" type="parTrans" cxnId="{4B47CDEA-1077-4789-9DFE-1EA8181DE84E}">
      <dgm:prSet/>
      <dgm:spPr/>
      <dgm:t>
        <a:bodyPr/>
        <a:lstStyle/>
        <a:p>
          <a:endParaRPr lang="en-AU"/>
        </a:p>
      </dgm:t>
    </dgm:pt>
    <dgm:pt modelId="{E2A7E2C2-79E8-41A8-B427-D4910BEC5220}" type="sibTrans" cxnId="{4B47CDEA-1077-4789-9DFE-1EA8181DE84E}">
      <dgm:prSet/>
      <dgm:spPr/>
      <dgm:t>
        <a:bodyPr/>
        <a:lstStyle/>
        <a:p>
          <a:endParaRPr lang="en-AU"/>
        </a:p>
      </dgm:t>
    </dgm:pt>
    <dgm:pt modelId="{62B25590-7CDC-4445-86BE-D81E6C7D5AA6}" type="pres">
      <dgm:prSet presAssocID="{23A21BCE-2E36-417F-82AC-DCE4DE9E9D60}" presName="Name0" presStyleCnt="0">
        <dgm:presLayoutVars>
          <dgm:chMax val="7"/>
          <dgm:chPref val="7"/>
          <dgm:dir/>
        </dgm:presLayoutVars>
      </dgm:prSet>
      <dgm:spPr/>
      <dgm:t>
        <a:bodyPr/>
        <a:lstStyle/>
        <a:p>
          <a:endParaRPr lang="en-US"/>
        </a:p>
      </dgm:t>
    </dgm:pt>
    <dgm:pt modelId="{FD5811C9-4337-406C-9583-640F8355AC1C}" type="pres">
      <dgm:prSet presAssocID="{23A21BCE-2E36-417F-82AC-DCE4DE9E9D60}" presName="Name1" presStyleCnt="0"/>
      <dgm:spPr/>
    </dgm:pt>
    <dgm:pt modelId="{335E7869-3EF2-42B6-B93F-5266346C8794}" type="pres">
      <dgm:prSet presAssocID="{23A21BCE-2E36-417F-82AC-DCE4DE9E9D60}" presName="cycle" presStyleCnt="0"/>
      <dgm:spPr/>
    </dgm:pt>
    <dgm:pt modelId="{7BB6D6DF-38B0-4CAB-9258-933892E65481}" type="pres">
      <dgm:prSet presAssocID="{23A21BCE-2E36-417F-82AC-DCE4DE9E9D60}" presName="srcNode" presStyleLbl="node1" presStyleIdx="0" presStyleCnt="6"/>
      <dgm:spPr/>
    </dgm:pt>
    <dgm:pt modelId="{DC58A43D-8EF0-4C31-952B-DDA0E50FC68D}" type="pres">
      <dgm:prSet presAssocID="{23A21BCE-2E36-417F-82AC-DCE4DE9E9D60}" presName="conn" presStyleLbl="parChTrans1D2" presStyleIdx="0" presStyleCnt="1"/>
      <dgm:spPr/>
      <dgm:t>
        <a:bodyPr/>
        <a:lstStyle/>
        <a:p>
          <a:endParaRPr lang="en-US"/>
        </a:p>
      </dgm:t>
    </dgm:pt>
    <dgm:pt modelId="{34D75C5B-F894-4127-B417-256E061C2C8F}" type="pres">
      <dgm:prSet presAssocID="{23A21BCE-2E36-417F-82AC-DCE4DE9E9D60}" presName="extraNode" presStyleLbl="node1" presStyleIdx="0" presStyleCnt="6"/>
      <dgm:spPr/>
    </dgm:pt>
    <dgm:pt modelId="{4FD4376F-7609-49D9-BDA7-8CD00D1F0649}" type="pres">
      <dgm:prSet presAssocID="{23A21BCE-2E36-417F-82AC-DCE4DE9E9D60}" presName="dstNode" presStyleLbl="node1" presStyleIdx="0" presStyleCnt="6"/>
      <dgm:spPr/>
    </dgm:pt>
    <dgm:pt modelId="{568CAF9B-CD7C-49BF-997A-9F102727BB2A}" type="pres">
      <dgm:prSet presAssocID="{C78DC18A-162B-44A5-91BD-2AD0FC0C251C}" presName="text_1" presStyleLbl="node1" presStyleIdx="0" presStyleCnt="6">
        <dgm:presLayoutVars>
          <dgm:bulletEnabled val="1"/>
        </dgm:presLayoutVars>
      </dgm:prSet>
      <dgm:spPr/>
      <dgm:t>
        <a:bodyPr/>
        <a:lstStyle/>
        <a:p>
          <a:endParaRPr lang="en-US"/>
        </a:p>
      </dgm:t>
    </dgm:pt>
    <dgm:pt modelId="{EBC626E3-E786-46F3-9EAC-7470949D5C44}" type="pres">
      <dgm:prSet presAssocID="{C78DC18A-162B-44A5-91BD-2AD0FC0C251C}" presName="accent_1" presStyleCnt="0"/>
      <dgm:spPr/>
    </dgm:pt>
    <dgm:pt modelId="{09C291CF-FB19-4094-B39E-23AC5AEF0ED2}" type="pres">
      <dgm:prSet presAssocID="{C78DC18A-162B-44A5-91BD-2AD0FC0C251C}" presName="accentRepeatNode" presStyleLbl="solidFgAcc1" presStyleIdx="0" presStyleCnt="6"/>
      <dgm:spPr/>
    </dgm:pt>
    <dgm:pt modelId="{50702B1F-05D9-4485-AB23-C268B575D4A3}" type="pres">
      <dgm:prSet presAssocID="{2CE921D5-7CB9-49B5-BB43-2FFEE5FB66A3}" presName="text_2" presStyleLbl="node1" presStyleIdx="1" presStyleCnt="6">
        <dgm:presLayoutVars>
          <dgm:bulletEnabled val="1"/>
        </dgm:presLayoutVars>
      </dgm:prSet>
      <dgm:spPr/>
      <dgm:t>
        <a:bodyPr/>
        <a:lstStyle/>
        <a:p>
          <a:endParaRPr lang="en-US"/>
        </a:p>
      </dgm:t>
    </dgm:pt>
    <dgm:pt modelId="{661E09D1-8695-4F7E-A94C-474A90313EB2}" type="pres">
      <dgm:prSet presAssocID="{2CE921D5-7CB9-49B5-BB43-2FFEE5FB66A3}" presName="accent_2" presStyleCnt="0"/>
      <dgm:spPr/>
    </dgm:pt>
    <dgm:pt modelId="{C6B0BEAF-1DDB-48BD-945E-B89B809FD686}" type="pres">
      <dgm:prSet presAssocID="{2CE921D5-7CB9-49B5-BB43-2FFEE5FB66A3}" presName="accentRepeatNode" presStyleLbl="solidFgAcc1" presStyleIdx="1" presStyleCnt="6"/>
      <dgm:spPr>
        <a:ln>
          <a:solidFill>
            <a:schemeClr val="bg1">
              <a:lumMod val="50000"/>
            </a:schemeClr>
          </a:solidFill>
        </a:ln>
      </dgm:spPr>
    </dgm:pt>
    <dgm:pt modelId="{0CF81431-C915-463A-906B-29DF86702028}" type="pres">
      <dgm:prSet presAssocID="{816992B0-1A6C-46D0-B1D9-4E9E81025030}" presName="text_3" presStyleLbl="node1" presStyleIdx="2" presStyleCnt="6">
        <dgm:presLayoutVars>
          <dgm:bulletEnabled val="1"/>
        </dgm:presLayoutVars>
      </dgm:prSet>
      <dgm:spPr/>
      <dgm:t>
        <a:bodyPr/>
        <a:lstStyle/>
        <a:p>
          <a:endParaRPr lang="en-US"/>
        </a:p>
      </dgm:t>
    </dgm:pt>
    <dgm:pt modelId="{AD1F18D3-34C7-45B6-A770-D9049A92A23B}" type="pres">
      <dgm:prSet presAssocID="{816992B0-1A6C-46D0-B1D9-4E9E81025030}" presName="accent_3" presStyleCnt="0"/>
      <dgm:spPr/>
    </dgm:pt>
    <dgm:pt modelId="{806C2C32-D58D-40C7-A0DE-40877A9F80D8}" type="pres">
      <dgm:prSet presAssocID="{816992B0-1A6C-46D0-B1D9-4E9E81025030}" presName="accentRepeatNode" presStyleLbl="solidFgAcc1" presStyleIdx="2" presStyleCnt="6"/>
      <dgm:spPr>
        <a:solidFill>
          <a:schemeClr val="bg1"/>
        </a:solidFill>
        <a:ln>
          <a:solidFill>
            <a:srgbClr val="535352"/>
          </a:solidFill>
        </a:ln>
      </dgm:spPr>
    </dgm:pt>
    <dgm:pt modelId="{F6A42E1C-6600-453E-8D3B-FFD8E21E7992}" type="pres">
      <dgm:prSet presAssocID="{DBC2042A-E2B1-4251-A476-24A43A03112F}" presName="text_4" presStyleLbl="node1" presStyleIdx="3" presStyleCnt="6">
        <dgm:presLayoutVars>
          <dgm:bulletEnabled val="1"/>
        </dgm:presLayoutVars>
      </dgm:prSet>
      <dgm:spPr/>
      <dgm:t>
        <a:bodyPr/>
        <a:lstStyle/>
        <a:p>
          <a:endParaRPr lang="en-US"/>
        </a:p>
      </dgm:t>
    </dgm:pt>
    <dgm:pt modelId="{7CDDAF4B-87D2-4172-B15C-02C057FB874A}" type="pres">
      <dgm:prSet presAssocID="{DBC2042A-E2B1-4251-A476-24A43A03112F}" presName="accent_4" presStyleCnt="0"/>
      <dgm:spPr/>
    </dgm:pt>
    <dgm:pt modelId="{0B2232B8-AA47-488A-B80B-A534AF6FFA4A}" type="pres">
      <dgm:prSet presAssocID="{DBC2042A-E2B1-4251-A476-24A43A03112F}" presName="accentRepeatNode" presStyleLbl="solidFgAcc1" presStyleIdx="3" presStyleCnt="6"/>
      <dgm:spPr>
        <a:solidFill>
          <a:schemeClr val="bg1"/>
        </a:solidFill>
        <a:ln>
          <a:solidFill>
            <a:srgbClr val="535352"/>
          </a:solidFill>
        </a:ln>
      </dgm:spPr>
    </dgm:pt>
    <dgm:pt modelId="{A37DFC29-15D4-4649-ABD3-E10DA5158109}" type="pres">
      <dgm:prSet presAssocID="{F8983355-C07F-4A90-AFCD-33D5E9EAA6CC}" presName="text_5" presStyleLbl="node1" presStyleIdx="4" presStyleCnt="6">
        <dgm:presLayoutVars>
          <dgm:bulletEnabled val="1"/>
        </dgm:presLayoutVars>
      </dgm:prSet>
      <dgm:spPr/>
      <dgm:t>
        <a:bodyPr/>
        <a:lstStyle/>
        <a:p>
          <a:endParaRPr lang="en-US"/>
        </a:p>
      </dgm:t>
    </dgm:pt>
    <dgm:pt modelId="{98B48A2C-16C2-420E-9B9F-275CB2D10D51}" type="pres">
      <dgm:prSet presAssocID="{F8983355-C07F-4A90-AFCD-33D5E9EAA6CC}" presName="accent_5" presStyleCnt="0"/>
      <dgm:spPr/>
    </dgm:pt>
    <dgm:pt modelId="{A7E48746-C82B-4033-8884-6281DCE76450}" type="pres">
      <dgm:prSet presAssocID="{F8983355-C07F-4A90-AFCD-33D5E9EAA6CC}" presName="accentRepeatNode" presStyleLbl="solidFgAcc1" presStyleIdx="4" presStyleCnt="6"/>
      <dgm:spPr/>
    </dgm:pt>
    <dgm:pt modelId="{E268D4F4-C61D-46EE-BE44-D2FDBDA9C917}" type="pres">
      <dgm:prSet presAssocID="{056CCAC9-1E92-4718-9A7F-03FA9FD3A7FF}" presName="text_6" presStyleLbl="node1" presStyleIdx="5" presStyleCnt="6">
        <dgm:presLayoutVars>
          <dgm:bulletEnabled val="1"/>
        </dgm:presLayoutVars>
      </dgm:prSet>
      <dgm:spPr/>
      <dgm:t>
        <a:bodyPr/>
        <a:lstStyle/>
        <a:p>
          <a:endParaRPr lang="en-US"/>
        </a:p>
      </dgm:t>
    </dgm:pt>
    <dgm:pt modelId="{FCAB978B-7CD3-4909-BA23-820428DB88F7}" type="pres">
      <dgm:prSet presAssocID="{056CCAC9-1E92-4718-9A7F-03FA9FD3A7FF}" presName="accent_6" presStyleCnt="0"/>
      <dgm:spPr/>
    </dgm:pt>
    <dgm:pt modelId="{A97B301E-35C4-45D2-9B53-FFAF5E00A414}" type="pres">
      <dgm:prSet presAssocID="{056CCAC9-1E92-4718-9A7F-03FA9FD3A7FF}" presName="accentRepeatNode" presStyleLbl="solidFgAcc1" presStyleIdx="5" presStyleCnt="6"/>
      <dgm:spPr/>
    </dgm:pt>
  </dgm:ptLst>
  <dgm:cxnLst>
    <dgm:cxn modelId="{03E32DC5-94E6-48CC-B7F8-35FE7F4C5883}" type="presOf" srcId="{C78DC18A-162B-44A5-91BD-2AD0FC0C251C}" destId="{568CAF9B-CD7C-49BF-997A-9F102727BB2A}" srcOrd="0" destOrd="0" presId="urn:microsoft.com/office/officeart/2008/layout/VerticalCurvedList"/>
    <dgm:cxn modelId="{811BFDBB-EEAA-42B4-81DC-396F5C052254}" srcId="{23A21BCE-2E36-417F-82AC-DCE4DE9E9D60}" destId="{DBC2042A-E2B1-4251-A476-24A43A03112F}" srcOrd="3" destOrd="0" parTransId="{4298C166-C8BB-4119-AD52-2E4F21465A90}" sibTransId="{E20B32D9-1A5C-4E49-AE8E-0F79B0F2BDDE}"/>
    <dgm:cxn modelId="{83B3B103-EB2D-4679-A72D-A0A160924D40}" type="presOf" srcId="{F8983355-C07F-4A90-AFCD-33D5E9EAA6CC}" destId="{A37DFC29-15D4-4649-ABD3-E10DA5158109}" srcOrd="0" destOrd="0" presId="urn:microsoft.com/office/officeart/2008/layout/VerticalCurvedList"/>
    <dgm:cxn modelId="{981C2ACD-340F-4DE9-A0F0-B117232A017E}" type="presOf" srcId="{2CE921D5-7CB9-49B5-BB43-2FFEE5FB66A3}" destId="{50702B1F-05D9-4485-AB23-C268B575D4A3}" srcOrd="0" destOrd="0" presId="urn:microsoft.com/office/officeart/2008/layout/VerticalCurvedList"/>
    <dgm:cxn modelId="{2ECF56EB-10A9-45E0-BF12-D321BFA4F3D5}" srcId="{23A21BCE-2E36-417F-82AC-DCE4DE9E9D60}" destId="{F8983355-C07F-4A90-AFCD-33D5E9EAA6CC}" srcOrd="4" destOrd="0" parTransId="{12285BCB-1F06-45D6-AAE1-33D469AC6611}" sibTransId="{5FFF57DB-2408-4BAF-9813-C5377FBCE1DD}"/>
    <dgm:cxn modelId="{D9A9D119-0FCD-40D2-9B39-C36FEE8F1CCA}" srcId="{23A21BCE-2E36-417F-82AC-DCE4DE9E9D60}" destId="{816992B0-1A6C-46D0-B1D9-4E9E81025030}" srcOrd="2" destOrd="0" parTransId="{467D543D-0B07-4CEB-8557-23101F02B051}" sibTransId="{89EDAD9C-5B97-4F63-B5A0-C585D25EE404}"/>
    <dgm:cxn modelId="{1216A83D-60A7-4233-A8A2-FF3FDEFCE985}" type="presOf" srcId="{23A21BCE-2E36-417F-82AC-DCE4DE9E9D60}" destId="{62B25590-7CDC-4445-86BE-D81E6C7D5AA6}" srcOrd="0" destOrd="0" presId="urn:microsoft.com/office/officeart/2008/layout/VerticalCurvedList"/>
    <dgm:cxn modelId="{31BEF5B4-56D4-414F-AE2E-62088D3F8635}" type="presOf" srcId="{056CCAC9-1E92-4718-9A7F-03FA9FD3A7FF}" destId="{E268D4F4-C61D-46EE-BE44-D2FDBDA9C917}" srcOrd="0" destOrd="0" presId="urn:microsoft.com/office/officeart/2008/layout/VerticalCurvedList"/>
    <dgm:cxn modelId="{7D26C5E1-BA5D-4183-BA33-C331F97D6E82}" type="presOf" srcId="{816992B0-1A6C-46D0-B1D9-4E9E81025030}" destId="{0CF81431-C915-463A-906B-29DF86702028}" srcOrd="0" destOrd="0" presId="urn:microsoft.com/office/officeart/2008/layout/VerticalCurvedList"/>
    <dgm:cxn modelId="{4B47CDEA-1077-4789-9DFE-1EA8181DE84E}" srcId="{23A21BCE-2E36-417F-82AC-DCE4DE9E9D60}" destId="{056CCAC9-1E92-4718-9A7F-03FA9FD3A7FF}" srcOrd="5" destOrd="0" parTransId="{3B555A5F-F233-4927-8A37-82E24698F440}" sibTransId="{E2A7E2C2-79E8-41A8-B427-D4910BEC5220}"/>
    <dgm:cxn modelId="{8ECF4932-EAB2-4B4C-8F5D-73B4D9E746D8}" srcId="{23A21BCE-2E36-417F-82AC-DCE4DE9E9D60}" destId="{C78DC18A-162B-44A5-91BD-2AD0FC0C251C}" srcOrd="0" destOrd="0" parTransId="{A2926D45-79D7-4D39-B861-2EF5E4D65F7B}" sibTransId="{45CAD7FC-A82E-4543-B91C-F9CD76960DB5}"/>
    <dgm:cxn modelId="{F55C3D47-B65A-45C4-8410-98CE155056F6}" type="presOf" srcId="{DBC2042A-E2B1-4251-A476-24A43A03112F}" destId="{F6A42E1C-6600-453E-8D3B-FFD8E21E7992}" srcOrd="0" destOrd="0" presId="urn:microsoft.com/office/officeart/2008/layout/VerticalCurvedList"/>
    <dgm:cxn modelId="{6734BEAC-0FE4-44C5-BBDC-5FF653965DD6}" srcId="{23A21BCE-2E36-417F-82AC-DCE4DE9E9D60}" destId="{2CE921D5-7CB9-49B5-BB43-2FFEE5FB66A3}" srcOrd="1" destOrd="0" parTransId="{25677EF9-73BA-4BFF-93BF-9825A68F3E20}" sibTransId="{2FFB7B8D-4518-4A1C-A39D-C17992BBCE85}"/>
    <dgm:cxn modelId="{ED5A18C9-5470-4FFF-A515-7F61C6A7F1EF}" type="presOf" srcId="{45CAD7FC-A82E-4543-B91C-F9CD76960DB5}" destId="{DC58A43D-8EF0-4C31-952B-DDA0E50FC68D}" srcOrd="0" destOrd="0" presId="urn:microsoft.com/office/officeart/2008/layout/VerticalCurvedList"/>
    <dgm:cxn modelId="{0078CCBD-1482-440E-AA1C-9BC0284999EA}" type="presParOf" srcId="{62B25590-7CDC-4445-86BE-D81E6C7D5AA6}" destId="{FD5811C9-4337-406C-9583-640F8355AC1C}" srcOrd="0" destOrd="0" presId="urn:microsoft.com/office/officeart/2008/layout/VerticalCurvedList"/>
    <dgm:cxn modelId="{C4B10C15-7B9A-43EE-B030-14299B09F169}" type="presParOf" srcId="{FD5811C9-4337-406C-9583-640F8355AC1C}" destId="{335E7869-3EF2-42B6-B93F-5266346C8794}" srcOrd="0" destOrd="0" presId="urn:microsoft.com/office/officeart/2008/layout/VerticalCurvedList"/>
    <dgm:cxn modelId="{5A62E687-D99D-48E3-9C7E-9BEE28823526}" type="presParOf" srcId="{335E7869-3EF2-42B6-B93F-5266346C8794}" destId="{7BB6D6DF-38B0-4CAB-9258-933892E65481}" srcOrd="0" destOrd="0" presId="urn:microsoft.com/office/officeart/2008/layout/VerticalCurvedList"/>
    <dgm:cxn modelId="{15780BCD-A825-44F2-8954-214084FC3750}" type="presParOf" srcId="{335E7869-3EF2-42B6-B93F-5266346C8794}" destId="{DC58A43D-8EF0-4C31-952B-DDA0E50FC68D}" srcOrd="1" destOrd="0" presId="urn:microsoft.com/office/officeart/2008/layout/VerticalCurvedList"/>
    <dgm:cxn modelId="{E65EF17B-8C91-4FA1-95F6-D47A65892398}" type="presParOf" srcId="{335E7869-3EF2-42B6-B93F-5266346C8794}" destId="{34D75C5B-F894-4127-B417-256E061C2C8F}" srcOrd="2" destOrd="0" presId="urn:microsoft.com/office/officeart/2008/layout/VerticalCurvedList"/>
    <dgm:cxn modelId="{81126CC6-4339-4FA8-B672-2BF4C3783EC6}" type="presParOf" srcId="{335E7869-3EF2-42B6-B93F-5266346C8794}" destId="{4FD4376F-7609-49D9-BDA7-8CD00D1F0649}" srcOrd="3" destOrd="0" presId="urn:microsoft.com/office/officeart/2008/layout/VerticalCurvedList"/>
    <dgm:cxn modelId="{9EF704C1-D7B1-468A-8C65-53A7AB1E9995}" type="presParOf" srcId="{FD5811C9-4337-406C-9583-640F8355AC1C}" destId="{568CAF9B-CD7C-49BF-997A-9F102727BB2A}" srcOrd="1" destOrd="0" presId="urn:microsoft.com/office/officeart/2008/layout/VerticalCurvedList"/>
    <dgm:cxn modelId="{B1D9DA22-C0A9-4B1B-9FC8-83900C5C53E2}" type="presParOf" srcId="{FD5811C9-4337-406C-9583-640F8355AC1C}" destId="{EBC626E3-E786-46F3-9EAC-7470949D5C44}" srcOrd="2" destOrd="0" presId="urn:microsoft.com/office/officeart/2008/layout/VerticalCurvedList"/>
    <dgm:cxn modelId="{0829E4F9-5708-4BAE-B684-4710F4E37842}" type="presParOf" srcId="{EBC626E3-E786-46F3-9EAC-7470949D5C44}" destId="{09C291CF-FB19-4094-B39E-23AC5AEF0ED2}" srcOrd="0" destOrd="0" presId="urn:microsoft.com/office/officeart/2008/layout/VerticalCurvedList"/>
    <dgm:cxn modelId="{169D5A4C-2DCB-4415-83A2-1FF99C2EDBFB}" type="presParOf" srcId="{FD5811C9-4337-406C-9583-640F8355AC1C}" destId="{50702B1F-05D9-4485-AB23-C268B575D4A3}" srcOrd="3" destOrd="0" presId="urn:microsoft.com/office/officeart/2008/layout/VerticalCurvedList"/>
    <dgm:cxn modelId="{C7945911-599B-41BE-AFDC-0AEA637EE555}" type="presParOf" srcId="{FD5811C9-4337-406C-9583-640F8355AC1C}" destId="{661E09D1-8695-4F7E-A94C-474A90313EB2}" srcOrd="4" destOrd="0" presId="urn:microsoft.com/office/officeart/2008/layout/VerticalCurvedList"/>
    <dgm:cxn modelId="{73431D48-40C0-4DF8-917B-CA6CE15754C3}" type="presParOf" srcId="{661E09D1-8695-4F7E-A94C-474A90313EB2}" destId="{C6B0BEAF-1DDB-48BD-945E-B89B809FD686}" srcOrd="0" destOrd="0" presId="urn:microsoft.com/office/officeart/2008/layout/VerticalCurvedList"/>
    <dgm:cxn modelId="{FB99327A-9E70-45D4-9534-F4108AEA4D90}" type="presParOf" srcId="{FD5811C9-4337-406C-9583-640F8355AC1C}" destId="{0CF81431-C915-463A-906B-29DF86702028}" srcOrd="5" destOrd="0" presId="urn:microsoft.com/office/officeart/2008/layout/VerticalCurvedList"/>
    <dgm:cxn modelId="{7A0518FB-57AB-4DC7-B305-6D7F48A1E4AC}" type="presParOf" srcId="{FD5811C9-4337-406C-9583-640F8355AC1C}" destId="{AD1F18D3-34C7-45B6-A770-D9049A92A23B}" srcOrd="6" destOrd="0" presId="urn:microsoft.com/office/officeart/2008/layout/VerticalCurvedList"/>
    <dgm:cxn modelId="{20D572B3-CF01-4DBD-B8DA-8C6B905FE296}" type="presParOf" srcId="{AD1F18D3-34C7-45B6-A770-D9049A92A23B}" destId="{806C2C32-D58D-40C7-A0DE-40877A9F80D8}" srcOrd="0" destOrd="0" presId="urn:microsoft.com/office/officeart/2008/layout/VerticalCurvedList"/>
    <dgm:cxn modelId="{CCB324B7-A457-4AFB-8F0A-DED7E4AD5AEF}" type="presParOf" srcId="{FD5811C9-4337-406C-9583-640F8355AC1C}" destId="{F6A42E1C-6600-453E-8D3B-FFD8E21E7992}" srcOrd="7" destOrd="0" presId="urn:microsoft.com/office/officeart/2008/layout/VerticalCurvedList"/>
    <dgm:cxn modelId="{B6E5092A-F1BC-4FCF-B920-7D4680149481}" type="presParOf" srcId="{FD5811C9-4337-406C-9583-640F8355AC1C}" destId="{7CDDAF4B-87D2-4172-B15C-02C057FB874A}" srcOrd="8" destOrd="0" presId="urn:microsoft.com/office/officeart/2008/layout/VerticalCurvedList"/>
    <dgm:cxn modelId="{04D8D4F0-876F-4714-A8BB-2703DA7A0D4C}" type="presParOf" srcId="{7CDDAF4B-87D2-4172-B15C-02C057FB874A}" destId="{0B2232B8-AA47-488A-B80B-A534AF6FFA4A}" srcOrd="0" destOrd="0" presId="urn:microsoft.com/office/officeart/2008/layout/VerticalCurvedList"/>
    <dgm:cxn modelId="{CE9EAB22-82EF-4EF1-A13E-DD14CCA04AC0}" type="presParOf" srcId="{FD5811C9-4337-406C-9583-640F8355AC1C}" destId="{A37DFC29-15D4-4649-ABD3-E10DA5158109}" srcOrd="9" destOrd="0" presId="urn:microsoft.com/office/officeart/2008/layout/VerticalCurvedList"/>
    <dgm:cxn modelId="{019C1BEF-A63F-4E4E-8400-BEFC3E1079B7}" type="presParOf" srcId="{FD5811C9-4337-406C-9583-640F8355AC1C}" destId="{98B48A2C-16C2-420E-9B9F-275CB2D10D51}" srcOrd="10" destOrd="0" presId="urn:microsoft.com/office/officeart/2008/layout/VerticalCurvedList"/>
    <dgm:cxn modelId="{6B419ABA-2785-486D-B826-BBAEAA29690E}" type="presParOf" srcId="{98B48A2C-16C2-420E-9B9F-275CB2D10D51}" destId="{A7E48746-C82B-4033-8884-6281DCE76450}" srcOrd="0" destOrd="0" presId="urn:microsoft.com/office/officeart/2008/layout/VerticalCurvedList"/>
    <dgm:cxn modelId="{728962B0-397A-4B50-A5ED-71C25F33CA0F}" type="presParOf" srcId="{FD5811C9-4337-406C-9583-640F8355AC1C}" destId="{E268D4F4-C61D-46EE-BE44-D2FDBDA9C917}" srcOrd="11" destOrd="0" presId="urn:microsoft.com/office/officeart/2008/layout/VerticalCurvedList"/>
    <dgm:cxn modelId="{0376C905-3BF2-4F35-A223-B850A2EC529A}" type="presParOf" srcId="{FD5811C9-4337-406C-9583-640F8355AC1C}" destId="{FCAB978B-7CD3-4909-BA23-820428DB88F7}" srcOrd="12" destOrd="0" presId="urn:microsoft.com/office/officeart/2008/layout/VerticalCurvedList"/>
    <dgm:cxn modelId="{48D9B6D6-3F6E-4B6A-B3B8-8FD9009AA63B}" type="presParOf" srcId="{FCAB978B-7CD3-4909-BA23-820428DB88F7}" destId="{A97B301E-35C4-45D2-9B53-FFAF5E00A41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8A43D-8EF0-4C31-952B-DDA0E50FC68D}">
      <dsp:nvSpPr>
        <dsp:cNvPr id="0" name=""/>
        <dsp:cNvSpPr/>
      </dsp:nvSpPr>
      <dsp:spPr>
        <a:xfrm>
          <a:off x="-6070455" y="-928817"/>
          <a:ext cx="7226339" cy="7226339"/>
        </a:xfrm>
        <a:prstGeom prst="blockArc">
          <a:avLst>
            <a:gd name="adj1" fmla="val 18900000"/>
            <a:gd name="adj2" fmla="val 2700000"/>
            <a:gd name="adj3" fmla="val 299"/>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8CAF9B-CD7C-49BF-997A-9F102727BB2A}">
      <dsp:nvSpPr>
        <dsp:cNvPr id="0" name=""/>
        <dsp:cNvSpPr/>
      </dsp:nvSpPr>
      <dsp:spPr>
        <a:xfrm>
          <a:off x="430475" y="282716"/>
          <a:ext cx="7035268" cy="565217"/>
        </a:xfrm>
        <a:prstGeom prst="rect">
          <a:avLst/>
        </a:prstGeom>
        <a:solidFill>
          <a:srgbClr val="9800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8641" tIns="48260" rIns="48260" bIns="48260" numCol="1" spcCol="1270" anchor="ctr" anchorCtr="0">
          <a:noAutofit/>
        </a:bodyPr>
        <a:lstStyle/>
        <a:p>
          <a:pPr lvl="0" algn="l" defTabSz="844550">
            <a:lnSpc>
              <a:spcPct val="90000"/>
            </a:lnSpc>
            <a:spcBef>
              <a:spcPct val="0"/>
            </a:spcBef>
            <a:spcAft>
              <a:spcPct val="35000"/>
            </a:spcAft>
          </a:pPr>
          <a:r>
            <a:rPr lang="en-AU" sz="1900" kern="1200" dirty="0" smtClean="0">
              <a:latin typeface="Arial" panose="020B0604020202020204" pitchFamily="34" charset="0"/>
              <a:cs typeface="Arial" panose="020B0604020202020204" pitchFamily="34" charset="0"/>
            </a:rPr>
            <a:t>New accounting standards</a:t>
          </a:r>
          <a:endParaRPr lang="en-US" sz="1900" kern="1200" dirty="0">
            <a:latin typeface="Arial" panose="020B0604020202020204" pitchFamily="34" charset="0"/>
            <a:cs typeface="Arial" panose="020B0604020202020204" pitchFamily="34" charset="0"/>
          </a:endParaRPr>
        </a:p>
      </dsp:txBody>
      <dsp:txXfrm>
        <a:off x="430475" y="282716"/>
        <a:ext cx="7035268" cy="565217"/>
      </dsp:txXfrm>
    </dsp:sp>
    <dsp:sp modelId="{09C291CF-FB19-4094-B39E-23AC5AEF0ED2}">
      <dsp:nvSpPr>
        <dsp:cNvPr id="0" name=""/>
        <dsp:cNvSpPr/>
      </dsp:nvSpPr>
      <dsp:spPr>
        <a:xfrm>
          <a:off x="77215" y="212063"/>
          <a:ext cx="706521" cy="70652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702B1F-05D9-4485-AB23-C268B575D4A3}">
      <dsp:nvSpPr>
        <dsp:cNvPr id="0" name=""/>
        <dsp:cNvSpPr/>
      </dsp:nvSpPr>
      <dsp:spPr>
        <a:xfrm>
          <a:off x="895405" y="1130434"/>
          <a:ext cx="6570338" cy="565217"/>
        </a:xfrm>
        <a:prstGeom prst="rect">
          <a:avLst/>
        </a:prstGeom>
        <a:solidFill>
          <a:srgbClr val="9900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8641" tIns="48260" rIns="48260" bIns="48260" numCol="1" spcCol="1270" anchor="ctr" anchorCtr="0">
          <a:noAutofit/>
        </a:bodyPr>
        <a:lstStyle/>
        <a:p>
          <a:pPr lvl="0" algn="l" defTabSz="844550">
            <a:lnSpc>
              <a:spcPct val="90000"/>
            </a:lnSpc>
            <a:spcBef>
              <a:spcPct val="0"/>
            </a:spcBef>
            <a:spcAft>
              <a:spcPct val="35000"/>
            </a:spcAft>
          </a:pPr>
          <a:r>
            <a:rPr lang="en-AU" sz="1900" kern="1200" dirty="0" smtClean="0">
              <a:latin typeface="Arial" panose="020B0604020202020204" pitchFamily="34" charset="0"/>
              <a:cs typeface="Arial" panose="020B0604020202020204" pitchFamily="34" charset="0"/>
            </a:rPr>
            <a:t>IFRS 15 / AASB 15 </a:t>
          </a:r>
          <a:r>
            <a:rPr lang="en-AU" sz="1900" i="1" kern="1200" dirty="0" smtClean="0">
              <a:latin typeface="Arial" panose="020B0604020202020204" pitchFamily="34" charset="0"/>
              <a:cs typeface="Arial" panose="020B0604020202020204" pitchFamily="34" charset="0"/>
            </a:rPr>
            <a:t>Revenue from Contracts </a:t>
          </a:r>
          <a:br>
            <a:rPr lang="en-AU" sz="1900" i="1" kern="1200" dirty="0" smtClean="0">
              <a:latin typeface="Arial" panose="020B0604020202020204" pitchFamily="34" charset="0"/>
              <a:cs typeface="Arial" panose="020B0604020202020204" pitchFamily="34" charset="0"/>
            </a:rPr>
          </a:br>
          <a:r>
            <a:rPr lang="en-AU" sz="1900" i="1" kern="1200" dirty="0" smtClean="0">
              <a:latin typeface="Arial" panose="020B0604020202020204" pitchFamily="34" charset="0"/>
              <a:cs typeface="Arial" panose="020B0604020202020204" pitchFamily="34" charset="0"/>
            </a:rPr>
            <a:t>with Customers</a:t>
          </a:r>
          <a:endParaRPr lang="en-AU" sz="1900" kern="1200" dirty="0">
            <a:latin typeface="Arial" panose="020B0604020202020204" pitchFamily="34" charset="0"/>
            <a:cs typeface="Arial" panose="020B0604020202020204" pitchFamily="34" charset="0"/>
          </a:endParaRPr>
        </a:p>
      </dsp:txBody>
      <dsp:txXfrm>
        <a:off x="895405" y="1130434"/>
        <a:ext cx="6570338" cy="565217"/>
      </dsp:txXfrm>
    </dsp:sp>
    <dsp:sp modelId="{C6B0BEAF-1DDB-48BD-945E-B89B809FD686}">
      <dsp:nvSpPr>
        <dsp:cNvPr id="0" name=""/>
        <dsp:cNvSpPr/>
      </dsp:nvSpPr>
      <dsp:spPr>
        <a:xfrm>
          <a:off x="542144" y="1059782"/>
          <a:ext cx="706521" cy="706521"/>
        </a:xfrm>
        <a:prstGeom prst="ellipse">
          <a:avLst/>
        </a:prstGeom>
        <a:solidFill>
          <a:schemeClr val="lt1">
            <a:hueOff val="0"/>
            <a:satOff val="0"/>
            <a:lumOff val="0"/>
            <a:alphaOff val="0"/>
          </a:schemeClr>
        </a:solid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dsp:style>
    </dsp:sp>
    <dsp:sp modelId="{0CF81431-C915-463A-906B-29DF86702028}">
      <dsp:nvSpPr>
        <dsp:cNvPr id="0" name=""/>
        <dsp:cNvSpPr/>
      </dsp:nvSpPr>
      <dsp:spPr>
        <a:xfrm>
          <a:off x="1108006" y="1978153"/>
          <a:ext cx="6357737" cy="565217"/>
        </a:xfrm>
        <a:prstGeom prst="rect">
          <a:avLst/>
        </a:prstGeom>
        <a:solidFill>
          <a:srgbClr val="9900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8641" tIns="48260" rIns="48260" bIns="48260" numCol="1" spcCol="1270" anchor="ctr" anchorCtr="0">
          <a:noAutofit/>
        </a:bodyPr>
        <a:lstStyle/>
        <a:p>
          <a:pPr lvl="0" algn="l" defTabSz="844550">
            <a:lnSpc>
              <a:spcPct val="90000"/>
            </a:lnSpc>
            <a:spcBef>
              <a:spcPct val="0"/>
            </a:spcBef>
            <a:spcAft>
              <a:spcPct val="35000"/>
            </a:spcAft>
          </a:pPr>
          <a:r>
            <a:rPr lang="en-AU" sz="1900" kern="1200" dirty="0" smtClean="0">
              <a:latin typeface="Arial" panose="020B0604020202020204" pitchFamily="34" charset="0"/>
              <a:cs typeface="Arial" panose="020B0604020202020204" pitchFamily="34" charset="0"/>
            </a:rPr>
            <a:t>AASB 1058 </a:t>
          </a:r>
          <a:r>
            <a:rPr lang="en-AU" sz="1900" i="1" kern="1200" dirty="0" smtClean="0">
              <a:latin typeface="Arial" panose="020B0604020202020204" pitchFamily="34" charset="0"/>
              <a:cs typeface="Arial" panose="020B0604020202020204" pitchFamily="34" charset="0"/>
            </a:rPr>
            <a:t>Income for Not-for-profit Entities</a:t>
          </a:r>
          <a:endParaRPr lang="en-AU" sz="1900" kern="1200" dirty="0">
            <a:latin typeface="Arial" panose="020B0604020202020204" pitchFamily="34" charset="0"/>
            <a:cs typeface="Arial" panose="020B0604020202020204" pitchFamily="34" charset="0"/>
          </a:endParaRPr>
        </a:p>
      </dsp:txBody>
      <dsp:txXfrm>
        <a:off x="1108006" y="1978153"/>
        <a:ext cx="6357737" cy="565217"/>
      </dsp:txXfrm>
    </dsp:sp>
    <dsp:sp modelId="{806C2C32-D58D-40C7-A0DE-40877A9F80D8}">
      <dsp:nvSpPr>
        <dsp:cNvPr id="0" name=""/>
        <dsp:cNvSpPr/>
      </dsp:nvSpPr>
      <dsp:spPr>
        <a:xfrm>
          <a:off x="754745" y="1907500"/>
          <a:ext cx="706521" cy="706521"/>
        </a:xfrm>
        <a:prstGeom prst="ellipse">
          <a:avLst/>
        </a:prstGeom>
        <a:solidFill>
          <a:schemeClr val="bg1"/>
        </a:solidFill>
        <a:ln w="25400" cap="flat" cmpd="sng" algn="ctr">
          <a:solidFill>
            <a:srgbClr val="535352"/>
          </a:solidFill>
          <a:prstDash val="solid"/>
        </a:ln>
        <a:effectLst/>
      </dsp:spPr>
      <dsp:style>
        <a:lnRef idx="2">
          <a:scrgbClr r="0" g="0" b="0"/>
        </a:lnRef>
        <a:fillRef idx="1">
          <a:scrgbClr r="0" g="0" b="0"/>
        </a:fillRef>
        <a:effectRef idx="0">
          <a:scrgbClr r="0" g="0" b="0"/>
        </a:effectRef>
        <a:fontRef idx="minor"/>
      </dsp:style>
    </dsp:sp>
    <dsp:sp modelId="{F6A42E1C-6600-453E-8D3B-FFD8E21E7992}">
      <dsp:nvSpPr>
        <dsp:cNvPr id="0" name=""/>
        <dsp:cNvSpPr/>
      </dsp:nvSpPr>
      <dsp:spPr>
        <a:xfrm>
          <a:off x="1108006" y="2825334"/>
          <a:ext cx="6357737" cy="565217"/>
        </a:xfrm>
        <a:prstGeom prst="rect">
          <a:avLst/>
        </a:prstGeom>
        <a:solidFill>
          <a:srgbClr val="9900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8641" tIns="48260" rIns="48260" bIns="48260" numCol="1" spcCol="1270" anchor="ctr" anchorCtr="0">
          <a:noAutofit/>
        </a:bodyPr>
        <a:lstStyle/>
        <a:p>
          <a:pPr lvl="0" algn="l" defTabSz="844550">
            <a:lnSpc>
              <a:spcPct val="90000"/>
            </a:lnSpc>
            <a:spcBef>
              <a:spcPct val="0"/>
            </a:spcBef>
            <a:spcAft>
              <a:spcPct val="35000"/>
            </a:spcAft>
          </a:pPr>
          <a:r>
            <a:rPr lang="en-AU" sz="1900" kern="1200" dirty="0" smtClean="0">
              <a:latin typeface="Arial" panose="020B0604020202020204" pitchFamily="34" charset="0"/>
              <a:cs typeface="Arial" panose="020B0604020202020204" pitchFamily="34" charset="0"/>
            </a:rPr>
            <a:t>IFRS 16 / AASB 16 </a:t>
          </a:r>
          <a:r>
            <a:rPr lang="en-AU" sz="1900" i="1" kern="1200" dirty="0" smtClean="0">
              <a:latin typeface="Arial" panose="020B0604020202020204" pitchFamily="34" charset="0"/>
              <a:cs typeface="Arial" panose="020B0604020202020204" pitchFamily="34" charset="0"/>
            </a:rPr>
            <a:t>Leases</a:t>
          </a:r>
          <a:endParaRPr lang="en-AU" sz="1900" i="1" kern="1200" dirty="0">
            <a:latin typeface="Arial" panose="020B0604020202020204" pitchFamily="34" charset="0"/>
            <a:cs typeface="Arial" panose="020B0604020202020204" pitchFamily="34" charset="0"/>
          </a:endParaRPr>
        </a:p>
      </dsp:txBody>
      <dsp:txXfrm>
        <a:off x="1108006" y="2825334"/>
        <a:ext cx="6357737" cy="565217"/>
      </dsp:txXfrm>
    </dsp:sp>
    <dsp:sp modelId="{0B2232B8-AA47-488A-B80B-A534AF6FFA4A}">
      <dsp:nvSpPr>
        <dsp:cNvPr id="0" name=""/>
        <dsp:cNvSpPr/>
      </dsp:nvSpPr>
      <dsp:spPr>
        <a:xfrm>
          <a:off x="754745" y="2754682"/>
          <a:ext cx="706521" cy="706521"/>
        </a:xfrm>
        <a:prstGeom prst="ellipse">
          <a:avLst/>
        </a:prstGeom>
        <a:solidFill>
          <a:schemeClr val="bg1"/>
        </a:solidFill>
        <a:ln w="25400" cap="flat" cmpd="sng" algn="ctr">
          <a:solidFill>
            <a:srgbClr val="535352"/>
          </a:solidFill>
          <a:prstDash val="solid"/>
        </a:ln>
        <a:effectLst/>
      </dsp:spPr>
      <dsp:style>
        <a:lnRef idx="2">
          <a:scrgbClr r="0" g="0" b="0"/>
        </a:lnRef>
        <a:fillRef idx="1">
          <a:scrgbClr r="0" g="0" b="0"/>
        </a:fillRef>
        <a:effectRef idx="0">
          <a:scrgbClr r="0" g="0" b="0"/>
        </a:effectRef>
        <a:fontRef idx="minor"/>
      </dsp:style>
    </dsp:sp>
    <dsp:sp modelId="{A37DFC29-15D4-4649-ABD3-E10DA5158109}">
      <dsp:nvSpPr>
        <dsp:cNvPr id="0" name=""/>
        <dsp:cNvSpPr/>
      </dsp:nvSpPr>
      <dsp:spPr>
        <a:xfrm>
          <a:off x="895405" y="3673053"/>
          <a:ext cx="6570338" cy="565217"/>
        </a:xfrm>
        <a:prstGeom prst="rect">
          <a:avLst/>
        </a:prstGeom>
        <a:solidFill>
          <a:srgbClr val="9800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8641" tIns="48260" rIns="48260" bIns="48260" numCol="1" spcCol="1270" anchor="ctr" anchorCtr="0">
          <a:noAutofit/>
        </a:bodyPr>
        <a:lstStyle/>
        <a:p>
          <a:pPr lvl="0" algn="l" defTabSz="844550">
            <a:lnSpc>
              <a:spcPct val="90000"/>
            </a:lnSpc>
            <a:spcBef>
              <a:spcPct val="0"/>
            </a:spcBef>
            <a:spcAft>
              <a:spcPct val="35000"/>
            </a:spcAft>
          </a:pPr>
          <a:r>
            <a:rPr lang="en-AU" sz="1900" kern="1200" dirty="0" smtClean="0">
              <a:latin typeface="Arial" panose="020B0604020202020204" pitchFamily="34" charset="0"/>
              <a:cs typeface="Arial" panose="020B0604020202020204" pitchFamily="34" charset="0"/>
            </a:rPr>
            <a:t>IFRS 9 / AASB 9 </a:t>
          </a:r>
          <a:r>
            <a:rPr lang="en-AU" sz="1900" i="1" kern="1200" dirty="0" smtClean="0">
              <a:latin typeface="Arial" panose="020B0604020202020204" pitchFamily="34" charset="0"/>
              <a:cs typeface="Arial" panose="020B0604020202020204" pitchFamily="34" charset="0"/>
            </a:rPr>
            <a:t>Financial Instruments</a:t>
          </a:r>
          <a:endParaRPr lang="en-US" sz="1900" i="1" kern="1200" dirty="0">
            <a:latin typeface="Arial" panose="020B0604020202020204" pitchFamily="34" charset="0"/>
            <a:cs typeface="Arial" panose="020B0604020202020204" pitchFamily="34" charset="0"/>
          </a:endParaRPr>
        </a:p>
      </dsp:txBody>
      <dsp:txXfrm>
        <a:off x="895405" y="3673053"/>
        <a:ext cx="6570338" cy="565217"/>
      </dsp:txXfrm>
    </dsp:sp>
    <dsp:sp modelId="{A7E48746-C82B-4033-8884-6281DCE76450}">
      <dsp:nvSpPr>
        <dsp:cNvPr id="0" name=""/>
        <dsp:cNvSpPr/>
      </dsp:nvSpPr>
      <dsp:spPr>
        <a:xfrm>
          <a:off x="542144" y="3602401"/>
          <a:ext cx="706521" cy="70652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68D4F4-C61D-46EE-BE44-D2FDBDA9C917}">
      <dsp:nvSpPr>
        <dsp:cNvPr id="0" name=""/>
        <dsp:cNvSpPr/>
      </dsp:nvSpPr>
      <dsp:spPr>
        <a:xfrm>
          <a:off x="430475" y="4520771"/>
          <a:ext cx="7035268" cy="565217"/>
        </a:xfrm>
        <a:prstGeom prst="rect">
          <a:avLst/>
        </a:prstGeom>
        <a:solidFill>
          <a:srgbClr val="9900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8641" tIns="48260" rIns="48260" bIns="48260" numCol="1" spcCol="1270" anchor="ctr" anchorCtr="0">
          <a:noAutofit/>
        </a:bodyPr>
        <a:lstStyle/>
        <a:p>
          <a:pPr lvl="0" algn="l" defTabSz="844550">
            <a:lnSpc>
              <a:spcPct val="90000"/>
            </a:lnSpc>
            <a:spcBef>
              <a:spcPct val="0"/>
            </a:spcBef>
            <a:spcAft>
              <a:spcPct val="35000"/>
            </a:spcAft>
          </a:pPr>
          <a:r>
            <a:rPr lang="en-AU" sz="1900" kern="1200" dirty="0" smtClean="0">
              <a:latin typeface="Arial" panose="020B0604020202020204" pitchFamily="34" charset="0"/>
              <a:cs typeface="Arial" panose="020B0604020202020204" pitchFamily="34" charset="0"/>
            </a:rPr>
            <a:t>AASB1059 </a:t>
          </a:r>
          <a:r>
            <a:rPr lang="en-US" sz="1900" i="1" kern="1200" dirty="0" smtClean="0">
              <a:latin typeface="Arial" panose="020B0604020202020204" pitchFamily="34" charset="0"/>
              <a:cs typeface="Arial" panose="020B0604020202020204" pitchFamily="34" charset="0"/>
            </a:rPr>
            <a:t>Service Concession Arrangements: Grantors </a:t>
          </a:r>
          <a:endParaRPr lang="en-US" sz="1900" i="1" kern="1200" dirty="0">
            <a:latin typeface="Arial" panose="020B0604020202020204" pitchFamily="34" charset="0"/>
            <a:cs typeface="Arial" panose="020B0604020202020204" pitchFamily="34" charset="0"/>
          </a:endParaRPr>
        </a:p>
      </dsp:txBody>
      <dsp:txXfrm>
        <a:off x="430475" y="4520771"/>
        <a:ext cx="7035268" cy="565217"/>
      </dsp:txXfrm>
    </dsp:sp>
    <dsp:sp modelId="{A97B301E-35C4-45D2-9B53-FFAF5E00A414}">
      <dsp:nvSpPr>
        <dsp:cNvPr id="0" name=""/>
        <dsp:cNvSpPr/>
      </dsp:nvSpPr>
      <dsp:spPr>
        <a:xfrm>
          <a:off x="77215" y="4450119"/>
          <a:ext cx="706521" cy="70652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r>
              <a:rPr lang="en-AU" smtClean="0"/>
              <a:t>23/10/2017</a:t>
            </a:r>
            <a:endParaRPr lang="en-AU"/>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r>
              <a:rPr lang="en-AU" smtClean="0"/>
              <a:t>Accounting Standards Update Seminar                                                                                                               Organised by ACT Audit Office</a:t>
            </a:r>
            <a:endParaRPr lang="en-AU"/>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0609506F-A560-4C41-B45E-39EDC147ADEC}" type="slidenum">
              <a:rPr lang="en-AU" smtClean="0"/>
              <a:t>‹#›</a:t>
            </a:fld>
            <a:endParaRPr lang="en-AU"/>
          </a:p>
        </p:txBody>
      </p:sp>
    </p:spTree>
    <p:extLst>
      <p:ext uri="{BB962C8B-B14F-4D97-AF65-F5344CB8AC3E}">
        <p14:creationId xmlns:p14="http://schemas.microsoft.com/office/powerpoint/2010/main" val="149648887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r>
              <a:rPr lang="en-AU" smtClean="0"/>
              <a:t>23/10/2017</a:t>
            </a:r>
            <a:endParaRPr lang="en-AU"/>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r>
              <a:rPr lang="en-AU" smtClean="0"/>
              <a:t>Accounting Standards Update Seminar                                                                                                               Organised by ACT Audit Office</a:t>
            </a:r>
            <a:endParaRPr lang="en-AU"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CF207E1-5BC3-4799-B6F5-8F5626A5A3EC}" type="slidenum">
              <a:rPr lang="en-AU" smtClean="0"/>
              <a:t>‹#›</a:t>
            </a:fld>
            <a:endParaRPr lang="en-AU" dirty="0"/>
          </a:p>
        </p:txBody>
      </p:sp>
    </p:spTree>
    <p:extLst>
      <p:ext uri="{BB962C8B-B14F-4D97-AF65-F5344CB8AC3E}">
        <p14:creationId xmlns:p14="http://schemas.microsoft.com/office/powerpoint/2010/main" val="3453468880"/>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CF207E1-5BC3-4799-B6F5-8F5626A5A3EC}" type="slidenum">
              <a:rPr lang="en-AU" smtClean="0"/>
              <a:t>1</a:t>
            </a:fld>
            <a:endParaRPr lang="en-AU"/>
          </a:p>
        </p:txBody>
      </p:sp>
      <p:sp>
        <p:nvSpPr>
          <p:cNvPr id="5" name="Date Placeholder 4"/>
          <p:cNvSpPr>
            <a:spLocks noGrp="1"/>
          </p:cNvSpPr>
          <p:nvPr>
            <p:ph type="dt" idx="11"/>
          </p:nvPr>
        </p:nvSpPr>
        <p:spPr/>
        <p:txBody>
          <a:bodyPr/>
          <a:lstStyle/>
          <a:p>
            <a:r>
              <a:rPr lang="en-AU" smtClean="0"/>
              <a:t>23/10/2017</a:t>
            </a:r>
            <a:endParaRPr lang="en-AU"/>
          </a:p>
        </p:txBody>
      </p:sp>
      <p:sp>
        <p:nvSpPr>
          <p:cNvPr id="6" name="Footer Placeholder 5"/>
          <p:cNvSpPr>
            <a:spLocks noGrp="1"/>
          </p:cNvSpPr>
          <p:nvPr>
            <p:ph type="ftr" sz="quarter" idx="12"/>
          </p:nvPr>
        </p:nvSpPr>
        <p:spPr/>
        <p:txBody>
          <a:bodyPr/>
          <a:lstStyle/>
          <a:p>
            <a:r>
              <a:rPr lang="en-AU" smtClean="0"/>
              <a:t>Accounting Standards Update Seminar                                                                                                               Organised by ACT Audit Office</a:t>
            </a:r>
            <a:endParaRPr lang="en-AU" dirty="0"/>
          </a:p>
        </p:txBody>
      </p:sp>
    </p:spTree>
    <p:extLst>
      <p:ext uri="{BB962C8B-B14F-4D97-AF65-F5344CB8AC3E}">
        <p14:creationId xmlns:p14="http://schemas.microsoft.com/office/powerpoint/2010/main" val="1379896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No specific number</a:t>
            </a:r>
            <a:r>
              <a:rPr lang="en-AU" baseline="0" dirty="0" smtClean="0"/>
              <a:t> or combination of these conditions need to be specified. In addition, there may be other conditions that would also indicate the promise is sufficiently specific</a:t>
            </a:r>
          </a:p>
          <a:p>
            <a:pPr marL="171450" indent="-171450">
              <a:buFont typeface="Arial" panose="020B0604020202020204" pitchFamily="34" charset="0"/>
              <a:buChar char="•"/>
            </a:pPr>
            <a:r>
              <a:rPr lang="en-AU" dirty="0" smtClean="0"/>
              <a:t>A specified period</a:t>
            </a:r>
            <a:r>
              <a:rPr lang="en-AU" baseline="0" dirty="0" smtClean="0"/>
              <a:t> alone (e.g. grants must be spent during 2017-18 financial year or else be returned) does not create a sufficiently specific promise</a:t>
            </a:r>
          </a:p>
          <a:p>
            <a:pPr marL="171450" indent="-171450">
              <a:buFont typeface="Arial" panose="020B0604020202020204" pitchFamily="34" charset="0"/>
              <a:buChar char="•"/>
            </a:pPr>
            <a:r>
              <a:rPr lang="en-AU" baseline="0" dirty="0" smtClean="0"/>
              <a:t>An acquittal process (e.g. regular reports on progress) may provide evidence that the promise is sufficiently specific</a:t>
            </a:r>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10"/>
          </p:nvPr>
        </p:nvSpPr>
        <p:spPr/>
        <p:txBody>
          <a:bodyPr/>
          <a:lstStyle/>
          <a:p>
            <a:fld id="{41CA9E36-A574-49B9-B114-BA3CCBD36050}" type="slidenum">
              <a:rPr lang="en-AU" smtClean="0"/>
              <a:t>26</a:t>
            </a:fld>
            <a:endParaRPr lang="en-AU"/>
          </a:p>
        </p:txBody>
      </p:sp>
      <p:sp>
        <p:nvSpPr>
          <p:cNvPr id="5" name="Date Placeholder 4"/>
          <p:cNvSpPr>
            <a:spLocks noGrp="1"/>
          </p:cNvSpPr>
          <p:nvPr>
            <p:ph type="dt" idx="11"/>
          </p:nvPr>
        </p:nvSpPr>
        <p:spPr/>
        <p:txBody>
          <a:bodyPr/>
          <a:lstStyle/>
          <a:p>
            <a:r>
              <a:rPr lang="en-AU" smtClean="0"/>
              <a:t>23/10/2017</a:t>
            </a:r>
            <a:endParaRPr lang="en-AU"/>
          </a:p>
        </p:txBody>
      </p:sp>
      <p:sp>
        <p:nvSpPr>
          <p:cNvPr id="6" name="Footer Placeholder 5"/>
          <p:cNvSpPr>
            <a:spLocks noGrp="1"/>
          </p:cNvSpPr>
          <p:nvPr>
            <p:ph type="ftr" sz="quarter" idx="12"/>
          </p:nvPr>
        </p:nvSpPr>
        <p:spPr/>
        <p:txBody>
          <a:bodyPr/>
          <a:lstStyle/>
          <a:p>
            <a:r>
              <a:rPr lang="en-AU" smtClean="0"/>
              <a:t>Accounting Standards Update Seminar                                                                                                               Organised by ACT Audit Office</a:t>
            </a:r>
            <a:endParaRPr lang="en-AU" dirty="0"/>
          </a:p>
        </p:txBody>
      </p:sp>
    </p:spTree>
    <p:extLst>
      <p:ext uri="{BB962C8B-B14F-4D97-AF65-F5344CB8AC3E}">
        <p14:creationId xmlns:p14="http://schemas.microsoft.com/office/powerpoint/2010/main" val="1030667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AASB 1058 also allows a entity to elect to recognise volunteer services whether</a:t>
            </a:r>
            <a:r>
              <a:rPr lang="en-AU" baseline="0" dirty="0" smtClean="0"/>
              <a:t> or not they would have been purchases if not donated. However FRRs would not likely allow this option.</a:t>
            </a:r>
            <a:endParaRPr lang="en-AU" dirty="0"/>
          </a:p>
        </p:txBody>
      </p:sp>
      <p:sp>
        <p:nvSpPr>
          <p:cNvPr id="4" name="Slide Number Placeholder 3"/>
          <p:cNvSpPr>
            <a:spLocks noGrp="1"/>
          </p:cNvSpPr>
          <p:nvPr>
            <p:ph type="sldNum" sz="quarter" idx="10"/>
          </p:nvPr>
        </p:nvSpPr>
        <p:spPr/>
        <p:txBody>
          <a:bodyPr/>
          <a:lstStyle/>
          <a:p>
            <a:fld id="{41CA9E36-A574-49B9-B114-BA3CCBD36050}" type="slidenum">
              <a:rPr lang="en-AU" smtClean="0"/>
              <a:t>28</a:t>
            </a:fld>
            <a:endParaRPr lang="en-AU"/>
          </a:p>
        </p:txBody>
      </p:sp>
      <p:sp>
        <p:nvSpPr>
          <p:cNvPr id="5" name="Date Placeholder 4"/>
          <p:cNvSpPr>
            <a:spLocks noGrp="1"/>
          </p:cNvSpPr>
          <p:nvPr>
            <p:ph type="dt" idx="11"/>
          </p:nvPr>
        </p:nvSpPr>
        <p:spPr/>
        <p:txBody>
          <a:bodyPr/>
          <a:lstStyle/>
          <a:p>
            <a:r>
              <a:rPr lang="en-AU" smtClean="0"/>
              <a:t>23/10/2017</a:t>
            </a:r>
            <a:endParaRPr lang="en-AU"/>
          </a:p>
        </p:txBody>
      </p:sp>
      <p:sp>
        <p:nvSpPr>
          <p:cNvPr id="6" name="Footer Placeholder 5"/>
          <p:cNvSpPr>
            <a:spLocks noGrp="1"/>
          </p:cNvSpPr>
          <p:nvPr>
            <p:ph type="ftr" sz="quarter" idx="12"/>
          </p:nvPr>
        </p:nvSpPr>
        <p:spPr/>
        <p:txBody>
          <a:bodyPr/>
          <a:lstStyle/>
          <a:p>
            <a:r>
              <a:rPr lang="en-AU" smtClean="0"/>
              <a:t>Accounting Standards Update Seminar                                                                                                               Organised by ACT Audit Office</a:t>
            </a:r>
            <a:endParaRPr lang="en-AU" dirty="0"/>
          </a:p>
        </p:txBody>
      </p:sp>
    </p:spTree>
    <p:extLst>
      <p:ext uri="{BB962C8B-B14F-4D97-AF65-F5344CB8AC3E}">
        <p14:creationId xmlns:p14="http://schemas.microsoft.com/office/powerpoint/2010/main" val="1085323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If entities want to start matching</a:t>
            </a:r>
            <a:r>
              <a:rPr lang="en-AU" baseline="0" dirty="0"/>
              <a:t> income and expenses once the new standards come into effect, they need to start planning out the necessary conditions of their grant agreements that will allow them to defer revenue.</a:t>
            </a:r>
          </a:p>
          <a:p>
            <a:pPr marL="171450" indent="-171450">
              <a:buFont typeface="Arial" panose="020B0604020202020204" pitchFamily="34" charset="0"/>
              <a:buChar char="•"/>
            </a:pPr>
            <a:r>
              <a:rPr lang="en-AU" dirty="0"/>
              <a:t>E.g.</a:t>
            </a:r>
            <a:r>
              <a:rPr lang="en-AU" baseline="0" dirty="0"/>
              <a:t> if the entity is negotiating 3-year (or longer) grant that is due to start in 2016-17, the entities would need to consider now how they’d like the grant to be accounted for in 2019-20 onwards.</a:t>
            </a:r>
            <a:endParaRPr lang="en-AU" dirty="0"/>
          </a:p>
        </p:txBody>
      </p:sp>
      <p:sp>
        <p:nvSpPr>
          <p:cNvPr id="4" name="Slide Number Placeholder 3"/>
          <p:cNvSpPr>
            <a:spLocks noGrp="1"/>
          </p:cNvSpPr>
          <p:nvPr>
            <p:ph type="sldNum" sz="quarter" idx="10"/>
          </p:nvPr>
        </p:nvSpPr>
        <p:spPr/>
        <p:txBody>
          <a:bodyPr/>
          <a:lstStyle/>
          <a:p>
            <a:fld id="{41CA9E36-A574-49B9-B114-BA3CCBD36050}" type="slidenum">
              <a:rPr lang="en-AU" smtClean="0"/>
              <a:t>30</a:t>
            </a:fld>
            <a:endParaRPr lang="en-AU"/>
          </a:p>
        </p:txBody>
      </p:sp>
      <p:sp>
        <p:nvSpPr>
          <p:cNvPr id="5" name="Date Placeholder 4"/>
          <p:cNvSpPr>
            <a:spLocks noGrp="1"/>
          </p:cNvSpPr>
          <p:nvPr>
            <p:ph type="dt" idx="11"/>
          </p:nvPr>
        </p:nvSpPr>
        <p:spPr/>
        <p:txBody>
          <a:bodyPr/>
          <a:lstStyle/>
          <a:p>
            <a:r>
              <a:rPr lang="en-AU" smtClean="0"/>
              <a:t>23/10/2017</a:t>
            </a:r>
            <a:endParaRPr lang="en-AU"/>
          </a:p>
        </p:txBody>
      </p:sp>
      <p:sp>
        <p:nvSpPr>
          <p:cNvPr id="6" name="Footer Placeholder 5"/>
          <p:cNvSpPr>
            <a:spLocks noGrp="1"/>
          </p:cNvSpPr>
          <p:nvPr>
            <p:ph type="ftr" sz="quarter" idx="12"/>
          </p:nvPr>
        </p:nvSpPr>
        <p:spPr/>
        <p:txBody>
          <a:bodyPr/>
          <a:lstStyle/>
          <a:p>
            <a:r>
              <a:rPr lang="en-AU" smtClean="0"/>
              <a:t>Accounting Standards Update Seminar                                                                                                               Organised by ACT Audit Office</a:t>
            </a:r>
            <a:endParaRPr lang="en-AU" dirty="0"/>
          </a:p>
        </p:txBody>
      </p:sp>
    </p:spTree>
    <p:extLst>
      <p:ext uri="{BB962C8B-B14F-4D97-AF65-F5344CB8AC3E}">
        <p14:creationId xmlns:p14="http://schemas.microsoft.com/office/powerpoint/2010/main" val="2997803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So if your entity has significant grant funds - accounting treatment will change from 2019  - you will need to request a paper to be included a future meeting.  </a:t>
            </a:r>
          </a:p>
          <a:p>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This paper needs to identify the</a:t>
            </a:r>
          </a:p>
          <a:p>
            <a:pPr marL="171450" indent="-171450">
              <a:buFontTx/>
              <a:buChar char="-"/>
            </a:pPr>
            <a:r>
              <a:rPr lang="en-AU" sz="1200" kern="1200" dirty="0">
                <a:solidFill>
                  <a:schemeClr val="tx1"/>
                </a:solidFill>
                <a:effectLst/>
                <a:latin typeface="+mn-lt"/>
                <a:ea typeface="+mn-ea"/>
                <a:cs typeface="+mn-cs"/>
              </a:rPr>
              <a:t>types of grant funding, </a:t>
            </a:r>
          </a:p>
          <a:p>
            <a:pPr marL="171450" indent="-171450">
              <a:buFontTx/>
              <a:buChar char="-"/>
            </a:pPr>
            <a:r>
              <a:rPr lang="en-AU" sz="1200" kern="1200" dirty="0">
                <a:solidFill>
                  <a:schemeClr val="tx1"/>
                </a:solidFill>
                <a:effectLst/>
                <a:latin typeface="+mn-lt"/>
                <a:ea typeface="+mn-ea"/>
                <a:cs typeface="+mn-cs"/>
              </a:rPr>
              <a:t>when and how it will be spent and over what financial years </a:t>
            </a:r>
          </a:p>
          <a:p>
            <a:pPr marL="171450" indent="-171450">
              <a:buFontTx/>
              <a:buChar char="-"/>
            </a:pPr>
            <a:r>
              <a:rPr lang="en-AU" sz="1200" kern="1200" dirty="0">
                <a:solidFill>
                  <a:schemeClr val="tx1"/>
                </a:solidFill>
                <a:effectLst/>
                <a:latin typeface="+mn-lt"/>
                <a:ea typeface="+mn-ea"/>
                <a:cs typeface="+mn-cs"/>
              </a:rPr>
              <a:t>and if there is a proposed accounting change.</a:t>
            </a:r>
          </a:p>
          <a:p>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Review the grant funding agreement T&amp;Cs to ensure it is actually a reciprocal grant. </a:t>
            </a:r>
          </a:p>
          <a:p>
            <a:r>
              <a:rPr lang="en-AU" sz="1200" kern="1200" dirty="0">
                <a:solidFill>
                  <a:schemeClr val="tx1"/>
                </a:solidFill>
                <a:effectLst/>
                <a:latin typeface="+mn-lt"/>
                <a:ea typeface="+mn-ea"/>
                <a:cs typeface="+mn-cs"/>
              </a:rPr>
              <a:t>Often discussed as a reciprocal grant, but the legal agreement doesn’t support that  </a:t>
            </a:r>
          </a:p>
          <a:p>
            <a:r>
              <a:rPr lang="en-AU" sz="1200" kern="1200" dirty="0">
                <a:solidFill>
                  <a:schemeClr val="tx1"/>
                </a:solidFill>
                <a:effectLst/>
                <a:latin typeface="+mn-lt"/>
                <a:ea typeface="+mn-ea"/>
                <a:cs typeface="+mn-cs"/>
              </a:rPr>
              <a:t>If that applies to your grant you now have a couple of years to get those grant agreements rewritten in your favour.</a:t>
            </a:r>
          </a:p>
          <a:p>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sceptical of any changes because of that motivation to account for a grant to manufacture a result.</a:t>
            </a:r>
            <a:endParaRPr lang="en-US"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1CF207E1-5BC3-4799-B6F5-8F5626A5A3EC}" type="slidenum">
              <a:rPr lang="en-AU" smtClean="0"/>
              <a:t>34</a:t>
            </a:fld>
            <a:endParaRPr lang="en-AU"/>
          </a:p>
        </p:txBody>
      </p:sp>
      <p:sp>
        <p:nvSpPr>
          <p:cNvPr id="5" name="Date Placeholder 4"/>
          <p:cNvSpPr>
            <a:spLocks noGrp="1"/>
          </p:cNvSpPr>
          <p:nvPr>
            <p:ph type="dt" idx="11"/>
          </p:nvPr>
        </p:nvSpPr>
        <p:spPr/>
        <p:txBody>
          <a:bodyPr/>
          <a:lstStyle/>
          <a:p>
            <a:r>
              <a:rPr lang="en-AU" smtClean="0"/>
              <a:t>23/10/2017</a:t>
            </a:r>
            <a:endParaRPr lang="en-AU"/>
          </a:p>
        </p:txBody>
      </p:sp>
      <p:sp>
        <p:nvSpPr>
          <p:cNvPr id="6" name="Footer Placeholder 5"/>
          <p:cNvSpPr>
            <a:spLocks noGrp="1"/>
          </p:cNvSpPr>
          <p:nvPr>
            <p:ph type="ftr" sz="quarter" idx="12"/>
          </p:nvPr>
        </p:nvSpPr>
        <p:spPr/>
        <p:txBody>
          <a:bodyPr/>
          <a:lstStyle/>
          <a:p>
            <a:r>
              <a:rPr lang="en-AU" smtClean="0"/>
              <a:t>Accounting Standards Update Seminar                                                                                                               Organised by ACT Audit Office</a:t>
            </a:r>
            <a:endParaRPr lang="en-AU" dirty="0"/>
          </a:p>
        </p:txBody>
      </p:sp>
    </p:spTree>
    <p:extLst>
      <p:ext uri="{BB962C8B-B14F-4D97-AF65-F5344CB8AC3E}">
        <p14:creationId xmlns:p14="http://schemas.microsoft.com/office/powerpoint/2010/main" val="745978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Questions page – please remove if questions are not relevant. </a:t>
            </a:r>
          </a:p>
        </p:txBody>
      </p:sp>
      <p:sp>
        <p:nvSpPr>
          <p:cNvPr id="4" name="Slide Number Placeholder 3"/>
          <p:cNvSpPr>
            <a:spLocks noGrp="1"/>
          </p:cNvSpPr>
          <p:nvPr>
            <p:ph type="sldNum" sz="quarter" idx="10"/>
          </p:nvPr>
        </p:nvSpPr>
        <p:spPr/>
        <p:txBody>
          <a:bodyPr/>
          <a:lstStyle/>
          <a:p>
            <a:fld id="{1CF207E1-5BC3-4799-B6F5-8F5626A5A3EC}" type="slidenum">
              <a:rPr lang="en-AU" smtClean="0"/>
              <a:t>35</a:t>
            </a:fld>
            <a:endParaRPr lang="en-AU"/>
          </a:p>
        </p:txBody>
      </p:sp>
      <p:sp>
        <p:nvSpPr>
          <p:cNvPr id="5" name="Date Placeholder 4"/>
          <p:cNvSpPr>
            <a:spLocks noGrp="1"/>
          </p:cNvSpPr>
          <p:nvPr>
            <p:ph type="dt" idx="11"/>
          </p:nvPr>
        </p:nvSpPr>
        <p:spPr/>
        <p:txBody>
          <a:bodyPr/>
          <a:lstStyle/>
          <a:p>
            <a:r>
              <a:rPr lang="en-AU" smtClean="0"/>
              <a:t>23/10/2017</a:t>
            </a:r>
            <a:endParaRPr lang="en-AU"/>
          </a:p>
        </p:txBody>
      </p:sp>
      <p:sp>
        <p:nvSpPr>
          <p:cNvPr id="6" name="Footer Placeholder 5"/>
          <p:cNvSpPr>
            <a:spLocks noGrp="1"/>
          </p:cNvSpPr>
          <p:nvPr>
            <p:ph type="ftr" sz="quarter" idx="12"/>
          </p:nvPr>
        </p:nvSpPr>
        <p:spPr/>
        <p:txBody>
          <a:bodyPr/>
          <a:lstStyle/>
          <a:p>
            <a:r>
              <a:rPr lang="en-AU" smtClean="0"/>
              <a:t>Accounting Standards Update Seminar                                                                                                               Organised by ACT Audit Office</a:t>
            </a:r>
            <a:endParaRPr lang="en-AU" dirty="0"/>
          </a:p>
        </p:txBody>
      </p:sp>
    </p:spTree>
    <p:extLst>
      <p:ext uri="{BB962C8B-B14F-4D97-AF65-F5344CB8AC3E}">
        <p14:creationId xmlns:p14="http://schemas.microsoft.com/office/powerpoint/2010/main" val="1065642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Questions page – please remove if questions are not relevant. </a:t>
            </a:r>
          </a:p>
        </p:txBody>
      </p:sp>
      <p:sp>
        <p:nvSpPr>
          <p:cNvPr id="4" name="Slide Number Placeholder 3"/>
          <p:cNvSpPr>
            <a:spLocks noGrp="1"/>
          </p:cNvSpPr>
          <p:nvPr>
            <p:ph type="sldNum" sz="quarter" idx="10"/>
          </p:nvPr>
        </p:nvSpPr>
        <p:spPr/>
        <p:txBody>
          <a:bodyPr/>
          <a:lstStyle/>
          <a:p>
            <a:fld id="{1CF207E1-5BC3-4799-B6F5-8F5626A5A3EC}" type="slidenum">
              <a:rPr lang="en-AU" smtClean="0"/>
              <a:t>68</a:t>
            </a:fld>
            <a:endParaRPr lang="en-AU"/>
          </a:p>
        </p:txBody>
      </p:sp>
      <p:sp>
        <p:nvSpPr>
          <p:cNvPr id="5" name="Date Placeholder 4"/>
          <p:cNvSpPr>
            <a:spLocks noGrp="1"/>
          </p:cNvSpPr>
          <p:nvPr>
            <p:ph type="dt" idx="11"/>
          </p:nvPr>
        </p:nvSpPr>
        <p:spPr/>
        <p:txBody>
          <a:bodyPr/>
          <a:lstStyle/>
          <a:p>
            <a:r>
              <a:rPr lang="en-AU" smtClean="0"/>
              <a:t>23/10/2017</a:t>
            </a:r>
            <a:endParaRPr lang="en-AU"/>
          </a:p>
        </p:txBody>
      </p:sp>
      <p:sp>
        <p:nvSpPr>
          <p:cNvPr id="6" name="Footer Placeholder 5"/>
          <p:cNvSpPr>
            <a:spLocks noGrp="1"/>
          </p:cNvSpPr>
          <p:nvPr>
            <p:ph type="ftr" sz="quarter" idx="12"/>
          </p:nvPr>
        </p:nvSpPr>
        <p:spPr/>
        <p:txBody>
          <a:bodyPr/>
          <a:lstStyle/>
          <a:p>
            <a:r>
              <a:rPr lang="en-AU" smtClean="0"/>
              <a:t>Accounting Standards Update Seminar                                                                                                               Organised by ACT Audit Office</a:t>
            </a:r>
            <a:endParaRPr lang="en-AU" dirty="0"/>
          </a:p>
        </p:txBody>
      </p:sp>
    </p:spTree>
    <p:extLst>
      <p:ext uri="{BB962C8B-B14F-4D97-AF65-F5344CB8AC3E}">
        <p14:creationId xmlns:p14="http://schemas.microsoft.com/office/powerpoint/2010/main" val="3105380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CF207E1-5BC3-4799-B6F5-8F5626A5A3EC}" type="slidenum">
              <a:rPr lang="en-AU" smtClean="0"/>
              <a:t>71</a:t>
            </a:fld>
            <a:endParaRPr lang="en-AU"/>
          </a:p>
        </p:txBody>
      </p:sp>
      <p:sp>
        <p:nvSpPr>
          <p:cNvPr id="5" name="Date Placeholder 4"/>
          <p:cNvSpPr>
            <a:spLocks noGrp="1"/>
          </p:cNvSpPr>
          <p:nvPr>
            <p:ph type="dt" idx="11"/>
          </p:nvPr>
        </p:nvSpPr>
        <p:spPr/>
        <p:txBody>
          <a:bodyPr/>
          <a:lstStyle/>
          <a:p>
            <a:r>
              <a:rPr lang="en-AU" smtClean="0"/>
              <a:t>23/10/2017</a:t>
            </a:r>
            <a:endParaRPr lang="en-AU"/>
          </a:p>
        </p:txBody>
      </p:sp>
      <p:sp>
        <p:nvSpPr>
          <p:cNvPr id="6" name="Footer Placeholder 5"/>
          <p:cNvSpPr>
            <a:spLocks noGrp="1"/>
          </p:cNvSpPr>
          <p:nvPr>
            <p:ph type="ftr" sz="quarter" idx="12"/>
          </p:nvPr>
        </p:nvSpPr>
        <p:spPr/>
        <p:txBody>
          <a:bodyPr/>
          <a:lstStyle/>
          <a:p>
            <a:r>
              <a:rPr lang="en-AU" smtClean="0"/>
              <a:t>Accounting Standards Update Seminar                                                                                                               Organised by ACT Audit Office</a:t>
            </a:r>
            <a:endParaRPr lang="en-AU" dirty="0"/>
          </a:p>
        </p:txBody>
      </p:sp>
    </p:spTree>
    <p:extLst>
      <p:ext uri="{BB962C8B-B14F-4D97-AF65-F5344CB8AC3E}">
        <p14:creationId xmlns:p14="http://schemas.microsoft.com/office/powerpoint/2010/main" val="3169971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Questions page – please remove if questions are not relevant. </a:t>
            </a:r>
          </a:p>
        </p:txBody>
      </p:sp>
      <p:sp>
        <p:nvSpPr>
          <p:cNvPr id="4" name="Slide Number Placeholder 3"/>
          <p:cNvSpPr>
            <a:spLocks noGrp="1"/>
          </p:cNvSpPr>
          <p:nvPr>
            <p:ph type="sldNum" sz="quarter" idx="10"/>
          </p:nvPr>
        </p:nvSpPr>
        <p:spPr/>
        <p:txBody>
          <a:bodyPr/>
          <a:lstStyle/>
          <a:p>
            <a:fld id="{1CF207E1-5BC3-4799-B6F5-8F5626A5A3EC}" type="slidenum">
              <a:rPr lang="en-AU" smtClean="0"/>
              <a:t>75</a:t>
            </a:fld>
            <a:endParaRPr lang="en-AU"/>
          </a:p>
        </p:txBody>
      </p:sp>
      <p:sp>
        <p:nvSpPr>
          <p:cNvPr id="5" name="Date Placeholder 4"/>
          <p:cNvSpPr>
            <a:spLocks noGrp="1"/>
          </p:cNvSpPr>
          <p:nvPr>
            <p:ph type="dt" idx="11"/>
          </p:nvPr>
        </p:nvSpPr>
        <p:spPr/>
        <p:txBody>
          <a:bodyPr/>
          <a:lstStyle/>
          <a:p>
            <a:r>
              <a:rPr lang="en-AU" smtClean="0"/>
              <a:t>23/10/2017</a:t>
            </a:r>
            <a:endParaRPr lang="en-AU"/>
          </a:p>
        </p:txBody>
      </p:sp>
      <p:sp>
        <p:nvSpPr>
          <p:cNvPr id="6" name="Footer Placeholder 5"/>
          <p:cNvSpPr>
            <a:spLocks noGrp="1"/>
          </p:cNvSpPr>
          <p:nvPr>
            <p:ph type="ftr" sz="quarter" idx="12"/>
          </p:nvPr>
        </p:nvSpPr>
        <p:spPr/>
        <p:txBody>
          <a:bodyPr/>
          <a:lstStyle/>
          <a:p>
            <a:r>
              <a:rPr lang="en-AU" smtClean="0"/>
              <a:t>Accounting Standards Update Seminar                                                                                                               Organised by ACT Audit Office</a:t>
            </a:r>
            <a:endParaRPr lang="en-AU" dirty="0"/>
          </a:p>
        </p:txBody>
      </p:sp>
    </p:spTree>
    <p:extLst>
      <p:ext uri="{BB962C8B-B14F-4D97-AF65-F5344CB8AC3E}">
        <p14:creationId xmlns:p14="http://schemas.microsoft.com/office/powerpoint/2010/main" val="4191781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Too much detail in the slide,</a:t>
            </a:r>
            <a:r>
              <a:rPr lang="en-AU" baseline="0" dirty="0" smtClean="0"/>
              <a:t> can we reduce to dot points and include the detail in the guides? – updated 14/3</a:t>
            </a:r>
            <a:endParaRPr lang="en-US" dirty="0" smtClean="0"/>
          </a:p>
          <a:p>
            <a:endParaRPr lang="en-US" dirty="0"/>
          </a:p>
        </p:txBody>
      </p:sp>
      <p:sp>
        <p:nvSpPr>
          <p:cNvPr id="4" name="Slide Number Placeholder 3"/>
          <p:cNvSpPr>
            <a:spLocks noGrp="1"/>
          </p:cNvSpPr>
          <p:nvPr>
            <p:ph type="sldNum" sz="quarter" idx="10"/>
          </p:nvPr>
        </p:nvSpPr>
        <p:spPr/>
        <p:txBody>
          <a:bodyPr/>
          <a:lstStyle/>
          <a:p>
            <a:fld id="{41CA9E36-A574-49B9-B114-BA3CCBD36050}" type="slidenum">
              <a:rPr lang="en-AU" smtClean="0"/>
              <a:t>78</a:t>
            </a:fld>
            <a:endParaRPr lang="en-AU" dirty="0"/>
          </a:p>
        </p:txBody>
      </p:sp>
      <p:sp>
        <p:nvSpPr>
          <p:cNvPr id="5" name="Date Placeholder 4"/>
          <p:cNvSpPr>
            <a:spLocks noGrp="1"/>
          </p:cNvSpPr>
          <p:nvPr>
            <p:ph type="dt" idx="11"/>
          </p:nvPr>
        </p:nvSpPr>
        <p:spPr/>
        <p:txBody>
          <a:bodyPr/>
          <a:lstStyle/>
          <a:p>
            <a:r>
              <a:rPr lang="en-AU" smtClean="0"/>
              <a:t>23/10/2017</a:t>
            </a:r>
            <a:endParaRPr lang="en-AU"/>
          </a:p>
        </p:txBody>
      </p:sp>
      <p:sp>
        <p:nvSpPr>
          <p:cNvPr id="6" name="Footer Placeholder 5"/>
          <p:cNvSpPr>
            <a:spLocks noGrp="1"/>
          </p:cNvSpPr>
          <p:nvPr>
            <p:ph type="ftr" sz="quarter" idx="12"/>
          </p:nvPr>
        </p:nvSpPr>
        <p:spPr/>
        <p:txBody>
          <a:bodyPr/>
          <a:lstStyle/>
          <a:p>
            <a:r>
              <a:rPr lang="en-AU" smtClean="0"/>
              <a:t>Accounting Standards Update Seminar                                                                                                               Organised by ACT Audit Office</a:t>
            </a:r>
            <a:endParaRPr lang="en-AU" dirty="0"/>
          </a:p>
        </p:txBody>
      </p:sp>
    </p:spTree>
    <p:extLst>
      <p:ext uri="{BB962C8B-B14F-4D97-AF65-F5344CB8AC3E}">
        <p14:creationId xmlns:p14="http://schemas.microsoft.com/office/powerpoint/2010/main" val="2875467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Too much detail in the slide,</a:t>
            </a:r>
            <a:r>
              <a:rPr lang="en-AU" baseline="0" dirty="0" smtClean="0"/>
              <a:t> can we reduce to dot points and include the detail in the guides? – updated 14/3</a:t>
            </a:r>
            <a:endParaRPr lang="en-US" dirty="0" smtClean="0"/>
          </a:p>
          <a:p>
            <a:endParaRPr lang="en-US" dirty="0"/>
          </a:p>
        </p:txBody>
      </p:sp>
      <p:sp>
        <p:nvSpPr>
          <p:cNvPr id="4" name="Slide Number Placeholder 3"/>
          <p:cNvSpPr>
            <a:spLocks noGrp="1"/>
          </p:cNvSpPr>
          <p:nvPr>
            <p:ph type="sldNum" sz="quarter" idx="10"/>
          </p:nvPr>
        </p:nvSpPr>
        <p:spPr/>
        <p:txBody>
          <a:bodyPr/>
          <a:lstStyle/>
          <a:p>
            <a:fld id="{41CA9E36-A574-49B9-B114-BA3CCBD36050}" type="slidenum">
              <a:rPr lang="en-AU" smtClean="0"/>
              <a:t>79</a:t>
            </a:fld>
            <a:endParaRPr lang="en-AU" dirty="0"/>
          </a:p>
        </p:txBody>
      </p:sp>
      <p:sp>
        <p:nvSpPr>
          <p:cNvPr id="5" name="Date Placeholder 4"/>
          <p:cNvSpPr>
            <a:spLocks noGrp="1"/>
          </p:cNvSpPr>
          <p:nvPr>
            <p:ph type="dt" idx="11"/>
          </p:nvPr>
        </p:nvSpPr>
        <p:spPr/>
        <p:txBody>
          <a:bodyPr/>
          <a:lstStyle/>
          <a:p>
            <a:r>
              <a:rPr lang="en-AU" smtClean="0"/>
              <a:t>23/10/2017</a:t>
            </a:r>
            <a:endParaRPr lang="en-AU"/>
          </a:p>
        </p:txBody>
      </p:sp>
      <p:sp>
        <p:nvSpPr>
          <p:cNvPr id="6" name="Footer Placeholder 5"/>
          <p:cNvSpPr>
            <a:spLocks noGrp="1"/>
          </p:cNvSpPr>
          <p:nvPr>
            <p:ph type="ftr" sz="quarter" idx="12"/>
          </p:nvPr>
        </p:nvSpPr>
        <p:spPr/>
        <p:txBody>
          <a:bodyPr/>
          <a:lstStyle/>
          <a:p>
            <a:r>
              <a:rPr lang="en-AU" smtClean="0"/>
              <a:t>Accounting Standards Update Seminar                                                                                                               Organised by ACT Audit Office</a:t>
            </a:r>
            <a:endParaRPr lang="en-AU" dirty="0"/>
          </a:p>
        </p:txBody>
      </p:sp>
    </p:spTree>
    <p:extLst>
      <p:ext uri="{BB962C8B-B14F-4D97-AF65-F5344CB8AC3E}">
        <p14:creationId xmlns:p14="http://schemas.microsoft.com/office/powerpoint/2010/main" val="446245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Agenda slide – please remove</a:t>
            </a:r>
            <a:r>
              <a:rPr lang="en-AU" baseline="0" dirty="0"/>
              <a:t> if not relevant. </a:t>
            </a:r>
            <a:endParaRPr lang="en-AU" dirty="0"/>
          </a:p>
        </p:txBody>
      </p:sp>
      <p:sp>
        <p:nvSpPr>
          <p:cNvPr id="4" name="Slide Number Placeholder 3"/>
          <p:cNvSpPr>
            <a:spLocks noGrp="1"/>
          </p:cNvSpPr>
          <p:nvPr>
            <p:ph type="sldNum" sz="quarter" idx="10"/>
          </p:nvPr>
        </p:nvSpPr>
        <p:spPr/>
        <p:txBody>
          <a:bodyPr/>
          <a:lstStyle/>
          <a:p>
            <a:fld id="{1CF207E1-5BC3-4799-B6F5-8F5626A5A3EC}" type="slidenum">
              <a:rPr lang="en-AU" smtClean="0"/>
              <a:t>3</a:t>
            </a:fld>
            <a:endParaRPr lang="en-AU"/>
          </a:p>
        </p:txBody>
      </p:sp>
      <p:sp>
        <p:nvSpPr>
          <p:cNvPr id="5" name="Date Placeholder 4"/>
          <p:cNvSpPr>
            <a:spLocks noGrp="1"/>
          </p:cNvSpPr>
          <p:nvPr>
            <p:ph type="dt" idx="11"/>
          </p:nvPr>
        </p:nvSpPr>
        <p:spPr/>
        <p:txBody>
          <a:bodyPr/>
          <a:lstStyle/>
          <a:p>
            <a:r>
              <a:rPr lang="en-AU" smtClean="0"/>
              <a:t>23/10/2017</a:t>
            </a:r>
            <a:endParaRPr lang="en-AU"/>
          </a:p>
        </p:txBody>
      </p:sp>
      <p:sp>
        <p:nvSpPr>
          <p:cNvPr id="6" name="Footer Placeholder 5"/>
          <p:cNvSpPr>
            <a:spLocks noGrp="1"/>
          </p:cNvSpPr>
          <p:nvPr>
            <p:ph type="ftr" sz="quarter" idx="12"/>
          </p:nvPr>
        </p:nvSpPr>
        <p:spPr/>
        <p:txBody>
          <a:bodyPr/>
          <a:lstStyle/>
          <a:p>
            <a:r>
              <a:rPr lang="en-AU" smtClean="0"/>
              <a:t>Accounting Standards Update Seminar                                                                                                               Organised by ACT Audit Office</a:t>
            </a:r>
            <a:endParaRPr lang="en-AU" dirty="0"/>
          </a:p>
        </p:txBody>
      </p:sp>
    </p:spTree>
    <p:extLst>
      <p:ext uri="{BB962C8B-B14F-4D97-AF65-F5344CB8AC3E}">
        <p14:creationId xmlns:p14="http://schemas.microsoft.com/office/powerpoint/2010/main" val="1208646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Too much detail in the slide,</a:t>
            </a:r>
            <a:r>
              <a:rPr lang="en-AU" baseline="0" dirty="0" smtClean="0"/>
              <a:t> can we reduce to dot points and include the detail in the guides? – updated 14/3</a:t>
            </a:r>
            <a:endParaRPr lang="en-US" dirty="0" smtClean="0"/>
          </a:p>
          <a:p>
            <a:endParaRPr lang="en-US" dirty="0"/>
          </a:p>
        </p:txBody>
      </p:sp>
      <p:sp>
        <p:nvSpPr>
          <p:cNvPr id="4" name="Slide Number Placeholder 3"/>
          <p:cNvSpPr>
            <a:spLocks noGrp="1"/>
          </p:cNvSpPr>
          <p:nvPr>
            <p:ph type="sldNum" sz="quarter" idx="10"/>
          </p:nvPr>
        </p:nvSpPr>
        <p:spPr/>
        <p:txBody>
          <a:bodyPr/>
          <a:lstStyle/>
          <a:p>
            <a:fld id="{41CA9E36-A574-49B9-B114-BA3CCBD36050}" type="slidenum">
              <a:rPr lang="en-AU" smtClean="0"/>
              <a:t>80</a:t>
            </a:fld>
            <a:endParaRPr lang="en-AU" dirty="0"/>
          </a:p>
        </p:txBody>
      </p:sp>
      <p:sp>
        <p:nvSpPr>
          <p:cNvPr id="5" name="Date Placeholder 4"/>
          <p:cNvSpPr>
            <a:spLocks noGrp="1"/>
          </p:cNvSpPr>
          <p:nvPr>
            <p:ph type="dt" idx="11"/>
          </p:nvPr>
        </p:nvSpPr>
        <p:spPr/>
        <p:txBody>
          <a:bodyPr/>
          <a:lstStyle/>
          <a:p>
            <a:r>
              <a:rPr lang="en-AU" smtClean="0"/>
              <a:t>23/10/2017</a:t>
            </a:r>
            <a:endParaRPr lang="en-AU"/>
          </a:p>
        </p:txBody>
      </p:sp>
      <p:sp>
        <p:nvSpPr>
          <p:cNvPr id="6" name="Footer Placeholder 5"/>
          <p:cNvSpPr>
            <a:spLocks noGrp="1"/>
          </p:cNvSpPr>
          <p:nvPr>
            <p:ph type="ftr" sz="quarter" idx="12"/>
          </p:nvPr>
        </p:nvSpPr>
        <p:spPr/>
        <p:txBody>
          <a:bodyPr/>
          <a:lstStyle/>
          <a:p>
            <a:r>
              <a:rPr lang="en-AU" smtClean="0"/>
              <a:t>Accounting Standards Update Seminar                                                                                                               Organised by ACT Audit Office</a:t>
            </a:r>
            <a:endParaRPr lang="en-AU" dirty="0"/>
          </a:p>
        </p:txBody>
      </p:sp>
    </p:spTree>
    <p:extLst>
      <p:ext uri="{BB962C8B-B14F-4D97-AF65-F5344CB8AC3E}">
        <p14:creationId xmlns:p14="http://schemas.microsoft.com/office/powerpoint/2010/main" val="770034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Too much detail in the slide,</a:t>
            </a:r>
            <a:r>
              <a:rPr lang="en-AU" baseline="0" dirty="0" smtClean="0"/>
              <a:t> can we reduce to dot points and include the detail in the guides? – updated 14/3</a:t>
            </a:r>
            <a:endParaRPr lang="en-US" dirty="0" smtClean="0"/>
          </a:p>
          <a:p>
            <a:endParaRPr lang="en-US" dirty="0"/>
          </a:p>
        </p:txBody>
      </p:sp>
      <p:sp>
        <p:nvSpPr>
          <p:cNvPr id="4" name="Slide Number Placeholder 3"/>
          <p:cNvSpPr>
            <a:spLocks noGrp="1"/>
          </p:cNvSpPr>
          <p:nvPr>
            <p:ph type="sldNum" sz="quarter" idx="10"/>
          </p:nvPr>
        </p:nvSpPr>
        <p:spPr/>
        <p:txBody>
          <a:bodyPr/>
          <a:lstStyle/>
          <a:p>
            <a:fld id="{41CA9E36-A574-49B9-B114-BA3CCBD36050}" type="slidenum">
              <a:rPr lang="en-AU" smtClean="0"/>
              <a:t>81</a:t>
            </a:fld>
            <a:endParaRPr lang="en-AU" dirty="0"/>
          </a:p>
        </p:txBody>
      </p:sp>
      <p:sp>
        <p:nvSpPr>
          <p:cNvPr id="5" name="Date Placeholder 4"/>
          <p:cNvSpPr>
            <a:spLocks noGrp="1"/>
          </p:cNvSpPr>
          <p:nvPr>
            <p:ph type="dt" idx="11"/>
          </p:nvPr>
        </p:nvSpPr>
        <p:spPr/>
        <p:txBody>
          <a:bodyPr/>
          <a:lstStyle/>
          <a:p>
            <a:r>
              <a:rPr lang="en-AU" smtClean="0"/>
              <a:t>23/10/2017</a:t>
            </a:r>
            <a:endParaRPr lang="en-AU"/>
          </a:p>
        </p:txBody>
      </p:sp>
      <p:sp>
        <p:nvSpPr>
          <p:cNvPr id="6" name="Footer Placeholder 5"/>
          <p:cNvSpPr>
            <a:spLocks noGrp="1"/>
          </p:cNvSpPr>
          <p:nvPr>
            <p:ph type="ftr" sz="quarter" idx="12"/>
          </p:nvPr>
        </p:nvSpPr>
        <p:spPr/>
        <p:txBody>
          <a:bodyPr/>
          <a:lstStyle/>
          <a:p>
            <a:r>
              <a:rPr lang="en-AU" smtClean="0"/>
              <a:t>Accounting Standards Update Seminar                                                                                                               Organised by ACT Audit Office</a:t>
            </a:r>
            <a:endParaRPr lang="en-AU" dirty="0"/>
          </a:p>
        </p:txBody>
      </p:sp>
    </p:spTree>
    <p:extLst>
      <p:ext uri="{BB962C8B-B14F-4D97-AF65-F5344CB8AC3E}">
        <p14:creationId xmlns:p14="http://schemas.microsoft.com/office/powerpoint/2010/main" val="1495143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Too much detail in the slide,</a:t>
            </a:r>
            <a:r>
              <a:rPr lang="en-AU" baseline="0" dirty="0" smtClean="0"/>
              <a:t> can we reduce to dot points and include the detail in the guides? – updated 14/3</a:t>
            </a:r>
            <a:endParaRPr lang="en-US" dirty="0" smtClean="0"/>
          </a:p>
          <a:p>
            <a:endParaRPr lang="en-US" dirty="0"/>
          </a:p>
        </p:txBody>
      </p:sp>
      <p:sp>
        <p:nvSpPr>
          <p:cNvPr id="4" name="Slide Number Placeholder 3"/>
          <p:cNvSpPr>
            <a:spLocks noGrp="1"/>
          </p:cNvSpPr>
          <p:nvPr>
            <p:ph type="sldNum" sz="quarter" idx="10"/>
          </p:nvPr>
        </p:nvSpPr>
        <p:spPr/>
        <p:txBody>
          <a:bodyPr/>
          <a:lstStyle/>
          <a:p>
            <a:fld id="{41CA9E36-A574-49B9-B114-BA3CCBD36050}" type="slidenum">
              <a:rPr lang="en-AU" smtClean="0"/>
              <a:t>82</a:t>
            </a:fld>
            <a:endParaRPr lang="en-AU" dirty="0"/>
          </a:p>
        </p:txBody>
      </p:sp>
      <p:sp>
        <p:nvSpPr>
          <p:cNvPr id="5" name="Date Placeholder 4"/>
          <p:cNvSpPr>
            <a:spLocks noGrp="1"/>
          </p:cNvSpPr>
          <p:nvPr>
            <p:ph type="dt" idx="11"/>
          </p:nvPr>
        </p:nvSpPr>
        <p:spPr/>
        <p:txBody>
          <a:bodyPr/>
          <a:lstStyle/>
          <a:p>
            <a:r>
              <a:rPr lang="en-AU" smtClean="0"/>
              <a:t>23/10/2017</a:t>
            </a:r>
            <a:endParaRPr lang="en-AU"/>
          </a:p>
        </p:txBody>
      </p:sp>
      <p:sp>
        <p:nvSpPr>
          <p:cNvPr id="6" name="Footer Placeholder 5"/>
          <p:cNvSpPr>
            <a:spLocks noGrp="1"/>
          </p:cNvSpPr>
          <p:nvPr>
            <p:ph type="ftr" sz="quarter" idx="12"/>
          </p:nvPr>
        </p:nvSpPr>
        <p:spPr/>
        <p:txBody>
          <a:bodyPr/>
          <a:lstStyle/>
          <a:p>
            <a:r>
              <a:rPr lang="en-AU" smtClean="0"/>
              <a:t>Accounting Standards Update Seminar                                                                                                               Organised by ACT Audit Office</a:t>
            </a:r>
            <a:endParaRPr lang="en-AU" dirty="0"/>
          </a:p>
        </p:txBody>
      </p:sp>
    </p:spTree>
    <p:extLst>
      <p:ext uri="{BB962C8B-B14F-4D97-AF65-F5344CB8AC3E}">
        <p14:creationId xmlns:p14="http://schemas.microsoft.com/office/powerpoint/2010/main" val="3693566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Too much detail in the slide,</a:t>
            </a:r>
            <a:r>
              <a:rPr lang="en-AU" baseline="0" dirty="0" smtClean="0"/>
              <a:t> can we reduce to dot points and include the detail in the guides? – updated 14/3</a:t>
            </a:r>
            <a:endParaRPr lang="en-US" dirty="0" smtClean="0"/>
          </a:p>
          <a:p>
            <a:endParaRPr lang="en-US" dirty="0"/>
          </a:p>
        </p:txBody>
      </p:sp>
      <p:sp>
        <p:nvSpPr>
          <p:cNvPr id="4" name="Slide Number Placeholder 3"/>
          <p:cNvSpPr>
            <a:spLocks noGrp="1"/>
          </p:cNvSpPr>
          <p:nvPr>
            <p:ph type="sldNum" sz="quarter" idx="10"/>
          </p:nvPr>
        </p:nvSpPr>
        <p:spPr/>
        <p:txBody>
          <a:bodyPr/>
          <a:lstStyle/>
          <a:p>
            <a:fld id="{41CA9E36-A574-49B9-B114-BA3CCBD36050}" type="slidenum">
              <a:rPr lang="en-AU" smtClean="0"/>
              <a:t>83</a:t>
            </a:fld>
            <a:endParaRPr lang="en-AU" dirty="0"/>
          </a:p>
        </p:txBody>
      </p:sp>
      <p:sp>
        <p:nvSpPr>
          <p:cNvPr id="5" name="Date Placeholder 4"/>
          <p:cNvSpPr>
            <a:spLocks noGrp="1"/>
          </p:cNvSpPr>
          <p:nvPr>
            <p:ph type="dt" idx="11"/>
          </p:nvPr>
        </p:nvSpPr>
        <p:spPr/>
        <p:txBody>
          <a:bodyPr/>
          <a:lstStyle/>
          <a:p>
            <a:r>
              <a:rPr lang="en-AU" smtClean="0"/>
              <a:t>23/10/2017</a:t>
            </a:r>
            <a:endParaRPr lang="en-AU"/>
          </a:p>
        </p:txBody>
      </p:sp>
      <p:sp>
        <p:nvSpPr>
          <p:cNvPr id="6" name="Footer Placeholder 5"/>
          <p:cNvSpPr>
            <a:spLocks noGrp="1"/>
          </p:cNvSpPr>
          <p:nvPr>
            <p:ph type="ftr" sz="quarter" idx="12"/>
          </p:nvPr>
        </p:nvSpPr>
        <p:spPr/>
        <p:txBody>
          <a:bodyPr/>
          <a:lstStyle/>
          <a:p>
            <a:r>
              <a:rPr lang="en-AU" smtClean="0"/>
              <a:t>Accounting Standards Update Seminar                                                                                                               Organised by ACT Audit Office</a:t>
            </a:r>
            <a:endParaRPr lang="en-AU" dirty="0"/>
          </a:p>
        </p:txBody>
      </p:sp>
    </p:spTree>
    <p:extLst>
      <p:ext uri="{BB962C8B-B14F-4D97-AF65-F5344CB8AC3E}">
        <p14:creationId xmlns:p14="http://schemas.microsoft.com/office/powerpoint/2010/main" val="19301220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1CA9E36-A574-49B9-B114-BA3CCBD36050}" type="slidenum">
              <a:rPr lang="en-AU" smtClean="0"/>
              <a:t>84</a:t>
            </a:fld>
            <a:endParaRPr lang="en-AU"/>
          </a:p>
        </p:txBody>
      </p:sp>
      <p:sp>
        <p:nvSpPr>
          <p:cNvPr id="5" name="Date Placeholder 4"/>
          <p:cNvSpPr>
            <a:spLocks noGrp="1"/>
          </p:cNvSpPr>
          <p:nvPr>
            <p:ph type="dt" idx="11"/>
          </p:nvPr>
        </p:nvSpPr>
        <p:spPr/>
        <p:txBody>
          <a:bodyPr/>
          <a:lstStyle/>
          <a:p>
            <a:r>
              <a:rPr lang="en-AU" smtClean="0"/>
              <a:t>23/10/2017</a:t>
            </a:r>
            <a:endParaRPr lang="en-AU"/>
          </a:p>
        </p:txBody>
      </p:sp>
      <p:sp>
        <p:nvSpPr>
          <p:cNvPr id="6" name="Footer Placeholder 5"/>
          <p:cNvSpPr>
            <a:spLocks noGrp="1"/>
          </p:cNvSpPr>
          <p:nvPr>
            <p:ph type="ftr" sz="quarter" idx="12"/>
          </p:nvPr>
        </p:nvSpPr>
        <p:spPr/>
        <p:txBody>
          <a:bodyPr/>
          <a:lstStyle/>
          <a:p>
            <a:r>
              <a:rPr lang="en-AU" smtClean="0"/>
              <a:t>Accounting Standards Update Seminar                                                                                                               Organised by ACT Audit Office</a:t>
            </a:r>
            <a:endParaRPr lang="en-AU" dirty="0"/>
          </a:p>
        </p:txBody>
      </p:sp>
    </p:spTree>
    <p:extLst>
      <p:ext uri="{BB962C8B-B14F-4D97-AF65-F5344CB8AC3E}">
        <p14:creationId xmlns:p14="http://schemas.microsoft.com/office/powerpoint/2010/main" val="2585960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Questions page – please remove if questions are not relevant. </a:t>
            </a:r>
          </a:p>
        </p:txBody>
      </p:sp>
      <p:sp>
        <p:nvSpPr>
          <p:cNvPr id="4" name="Slide Number Placeholder 3"/>
          <p:cNvSpPr>
            <a:spLocks noGrp="1"/>
          </p:cNvSpPr>
          <p:nvPr>
            <p:ph type="sldNum" sz="quarter" idx="10"/>
          </p:nvPr>
        </p:nvSpPr>
        <p:spPr/>
        <p:txBody>
          <a:bodyPr/>
          <a:lstStyle/>
          <a:p>
            <a:fld id="{1CF207E1-5BC3-4799-B6F5-8F5626A5A3EC}" type="slidenum">
              <a:rPr lang="en-AU" smtClean="0"/>
              <a:t>85</a:t>
            </a:fld>
            <a:endParaRPr lang="en-AU"/>
          </a:p>
        </p:txBody>
      </p:sp>
      <p:sp>
        <p:nvSpPr>
          <p:cNvPr id="5" name="Date Placeholder 4"/>
          <p:cNvSpPr>
            <a:spLocks noGrp="1"/>
          </p:cNvSpPr>
          <p:nvPr>
            <p:ph type="dt" idx="11"/>
          </p:nvPr>
        </p:nvSpPr>
        <p:spPr/>
        <p:txBody>
          <a:bodyPr/>
          <a:lstStyle/>
          <a:p>
            <a:r>
              <a:rPr lang="en-AU" smtClean="0"/>
              <a:t>23/10/2017</a:t>
            </a:r>
            <a:endParaRPr lang="en-AU"/>
          </a:p>
        </p:txBody>
      </p:sp>
      <p:sp>
        <p:nvSpPr>
          <p:cNvPr id="6" name="Footer Placeholder 5"/>
          <p:cNvSpPr>
            <a:spLocks noGrp="1"/>
          </p:cNvSpPr>
          <p:nvPr>
            <p:ph type="ftr" sz="quarter" idx="12"/>
          </p:nvPr>
        </p:nvSpPr>
        <p:spPr/>
        <p:txBody>
          <a:bodyPr/>
          <a:lstStyle/>
          <a:p>
            <a:r>
              <a:rPr lang="en-AU" smtClean="0"/>
              <a:t>Accounting Standards Update Seminar                                                                                                               Organised by ACT Audit Office</a:t>
            </a:r>
            <a:endParaRPr lang="en-AU" dirty="0"/>
          </a:p>
        </p:txBody>
      </p:sp>
    </p:spTree>
    <p:extLst>
      <p:ext uri="{BB962C8B-B14F-4D97-AF65-F5344CB8AC3E}">
        <p14:creationId xmlns:p14="http://schemas.microsoft.com/office/powerpoint/2010/main" val="1801579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CF207E1-5BC3-4799-B6F5-8F5626A5A3EC}" type="slidenum">
              <a:rPr lang="en-AU" smtClean="0"/>
              <a:t>5</a:t>
            </a:fld>
            <a:endParaRPr lang="en-AU"/>
          </a:p>
        </p:txBody>
      </p:sp>
      <p:sp>
        <p:nvSpPr>
          <p:cNvPr id="5" name="Date Placeholder 4"/>
          <p:cNvSpPr>
            <a:spLocks noGrp="1"/>
          </p:cNvSpPr>
          <p:nvPr>
            <p:ph type="dt" idx="11"/>
          </p:nvPr>
        </p:nvSpPr>
        <p:spPr/>
        <p:txBody>
          <a:bodyPr/>
          <a:lstStyle/>
          <a:p>
            <a:r>
              <a:rPr lang="en-AU" smtClean="0"/>
              <a:t>23/10/2017</a:t>
            </a:r>
            <a:endParaRPr lang="en-AU"/>
          </a:p>
        </p:txBody>
      </p:sp>
      <p:sp>
        <p:nvSpPr>
          <p:cNvPr id="6" name="Footer Placeholder 5"/>
          <p:cNvSpPr>
            <a:spLocks noGrp="1"/>
          </p:cNvSpPr>
          <p:nvPr>
            <p:ph type="ftr" sz="quarter" idx="12"/>
          </p:nvPr>
        </p:nvSpPr>
        <p:spPr/>
        <p:txBody>
          <a:bodyPr/>
          <a:lstStyle/>
          <a:p>
            <a:r>
              <a:rPr lang="en-AU" smtClean="0"/>
              <a:t>Accounting Standards Update Seminar                                                                                                               Organised by ACT Audit Office</a:t>
            </a:r>
            <a:endParaRPr lang="en-AU" dirty="0"/>
          </a:p>
        </p:txBody>
      </p:sp>
    </p:spTree>
    <p:extLst>
      <p:ext uri="{BB962C8B-B14F-4D97-AF65-F5344CB8AC3E}">
        <p14:creationId xmlns:p14="http://schemas.microsoft.com/office/powerpoint/2010/main" val="3358078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CF207E1-5BC3-4799-B6F5-8F5626A5A3EC}" type="slidenum">
              <a:rPr lang="en-AU" smtClean="0"/>
              <a:t>6</a:t>
            </a:fld>
            <a:endParaRPr lang="en-AU"/>
          </a:p>
        </p:txBody>
      </p:sp>
      <p:sp>
        <p:nvSpPr>
          <p:cNvPr id="5" name="Date Placeholder 4"/>
          <p:cNvSpPr>
            <a:spLocks noGrp="1"/>
          </p:cNvSpPr>
          <p:nvPr>
            <p:ph type="dt" idx="11"/>
          </p:nvPr>
        </p:nvSpPr>
        <p:spPr/>
        <p:txBody>
          <a:bodyPr/>
          <a:lstStyle/>
          <a:p>
            <a:r>
              <a:rPr lang="en-AU" smtClean="0"/>
              <a:t>23/10/2017</a:t>
            </a:r>
            <a:endParaRPr lang="en-AU"/>
          </a:p>
        </p:txBody>
      </p:sp>
      <p:sp>
        <p:nvSpPr>
          <p:cNvPr id="6" name="Footer Placeholder 5"/>
          <p:cNvSpPr>
            <a:spLocks noGrp="1"/>
          </p:cNvSpPr>
          <p:nvPr>
            <p:ph type="ftr" sz="quarter" idx="12"/>
          </p:nvPr>
        </p:nvSpPr>
        <p:spPr/>
        <p:txBody>
          <a:bodyPr/>
          <a:lstStyle/>
          <a:p>
            <a:r>
              <a:rPr lang="en-AU" smtClean="0"/>
              <a:t>Accounting Standards Update Seminar                                                                                                               Organised by ACT Audit Office</a:t>
            </a:r>
            <a:endParaRPr lang="en-AU" dirty="0"/>
          </a:p>
        </p:txBody>
      </p:sp>
    </p:spTree>
    <p:extLst>
      <p:ext uri="{BB962C8B-B14F-4D97-AF65-F5344CB8AC3E}">
        <p14:creationId xmlns:p14="http://schemas.microsoft.com/office/powerpoint/2010/main" val="1330547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CF207E1-5BC3-4799-B6F5-8F5626A5A3EC}" type="slidenum">
              <a:rPr lang="en-AU" smtClean="0"/>
              <a:t>7</a:t>
            </a:fld>
            <a:endParaRPr lang="en-AU"/>
          </a:p>
        </p:txBody>
      </p:sp>
      <p:sp>
        <p:nvSpPr>
          <p:cNvPr id="5" name="Date Placeholder 4"/>
          <p:cNvSpPr>
            <a:spLocks noGrp="1"/>
          </p:cNvSpPr>
          <p:nvPr>
            <p:ph type="dt" idx="11"/>
          </p:nvPr>
        </p:nvSpPr>
        <p:spPr/>
        <p:txBody>
          <a:bodyPr/>
          <a:lstStyle/>
          <a:p>
            <a:r>
              <a:rPr lang="en-AU" smtClean="0"/>
              <a:t>23/10/2017</a:t>
            </a:r>
            <a:endParaRPr lang="en-AU"/>
          </a:p>
        </p:txBody>
      </p:sp>
      <p:sp>
        <p:nvSpPr>
          <p:cNvPr id="6" name="Footer Placeholder 5"/>
          <p:cNvSpPr>
            <a:spLocks noGrp="1"/>
          </p:cNvSpPr>
          <p:nvPr>
            <p:ph type="ftr" sz="quarter" idx="12"/>
          </p:nvPr>
        </p:nvSpPr>
        <p:spPr/>
        <p:txBody>
          <a:bodyPr/>
          <a:lstStyle/>
          <a:p>
            <a:r>
              <a:rPr lang="en-AU" smtClean="0"/>
              <a:t>Accounting Standards Update Seminar                                                                                                               Organised by ACT Audit Office</a:t>
            </a:r>
            <a:endParaRPr lang="en-AU" dirty="0"/>
          </a:p>
        </p:txBody>
      </p:sp>
    </p:spTree>
    <p:extLst>
      <p:ext uri="{BB962C8B-B14F-4D97-AF65-F5344CB8AC3E}">
        <p14:creationId xmlns:p14="http://schemas.microsoft.com/office/powerpoint/2010/main" val="1856751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Under the current accounting standard not for profit entities that receive significant grant funding will record the grant as revenue when funding is received.</a:t>
            </a:r>
          </a:p>
          <a:p>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This is because the recipient of the grant then has control over those funds – they have effectively gifted these funds regardless of any imposed conditions.</a:t>
            </a:r>
          </a:p>
          <a:p>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There have long been complaints that this distorts the bottom line and the cash inflow is not being matched with the cash outflow.  </a:t>
            </a:r>
          </a:p>
          <a:p>
            <a:r>
              <a:rPr lang="en-AU" sz="1200" kern="1200" dirty="0">
                <a:solidFill>
                  <a:schemeClr val="tx1"/>
                </a:solidFill>
                <a:effectLst/>
                <a:latin typeface="+mn-lt"/>
                <a:ea typeface="+mn-ea"/>
                <a:cs typeface="+mn-cs"/>
              </a:rPr>
              <a:t>And the distortion in the bottom line can lead to adverse future consequences.</a:t>
            </a:r>
          </a:p>
          <a:p>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Under the revised revenue standard there may be some ability for the grant revenue to be deferred to a future accounting period.   </a:t>
            </a:r>
          </a:p>
          <a:p>
            <a:r>
              <a:rPr lang="en-AU" sz="1200" kern="1200" dirty="0">
                <a:solidFill>
                  <a:schemeClr val="tx1"/>
                </a:solidFill>
                <a:effectLst/>
                <a:latin typeface="+mn-lt"/>
                <a:ea typeface="+mn-ea"/>
                <a:cs typeface="+mn-cs"/>
              </a:rPr>
              <a:t>But this only applies to reciprocal grants.  If its non-reciprocal – so a donation or a gift – it cannot be deferred.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AU" baseline="0" dirty="0"/>
          </a:p>
        </p:txBody>
      </p:sp>
      <p:sp>
        <p:nvSpPr>
          <p:cNvPr id="4" name="Slide Number Placeholder 3"/>
          <p:cNvSpPr>
            <a:spLocks noGrp="1"/>
          </p:cNvSpPr>
          <p:nvPr>
            <p:ph type="sldNum" sz="quarter" idx="10"/>
          </p:nvPr>
        </p:nvSpPr>
        <p:spPr/>
        <p:txBody>
          <a:bodyPr/>
          <a:lstStyle/>
          <a:p>
            <a:fld id="{41CA9E36-A574-49B9-B114-BA3CCBD36050}" type="slidenum">
              <a:rPr lang="en-AU" smtClean="0"/>
              <a:t>13</a:t>
            </a:fld>
            <a:endParaRPr lang="en-AU"/>
          </a:p>
        </p:txBody>
      </p:sp>
      <p:sp>
        <p:nvSpPr>
          <p:cNvPr id="5" name="Date Placeholder 4"/>
          <p:cNvSpPr>
            <a:spLocks noGrp="1"/>
          </p:cNvSpPr>
          <p:nvPr>
            <p:ph type="dt" idx="11"/>
          </p:nvPr>
        </p:nvSpPr>
        <p:spPr/>
        <p:txBody>
          <a:bodyPr/>
          <a:lstStyle/>
          <a:p>
            <a:r>
              <a:rPr lang="en-AU" smtClean="0"/>
              <a:t>23/10/2017</a:t>
            </a:r>
            <a:endParaRPr lang="en-AU"/>
          </a:p>
        </p:txBody>
      </p:sp>
      <p:sp>
        <p:nvSpPr>
          <p:cNvPr id="6" name="Footer Placeholder 5"/>
          <p:cNvSpPr>
            <a:spLocks noGrp="1"/>
          </p:cNvSpPr>
          <p:nvPr>
            <p:ph type="ftr" sz="quarter" idx="12"/>
          </p:nvPr>
        </p:nvSpPr>
        <p:spPr/>
        <p:txBody>
          <a:bodyPr/>
          <a:lstStyle/>
          <a:p>
            <a:r>
              <a:rPr lang="en-AU" smtClean="0"/>
              <a:t>Accounting Standards Update Seminar                                                                                                               Organised by ACT Audit Office</a:t>
            </a:r>
            <a:endParaRPr lang="en-AU" dirty="0"/>
          </a:p>
        </p:txBody>
      </p:sp>
    </p:spTree>
    <p:extLst>
      <p:ext uri="{BB962C8B-B14F-4D97-AF65-F5344CB8AC3E}">
        <p14:creationId xmlns:p14="http://schemas.microsoft.com/office/powerpoint/2010/main" val="2148981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Too much detail in the slide,</a:t>
            </a:r>
            <a:r>
              <a:rPr lang="en-AU" baseline="0" dirty="0" smtClean="0"/>
              <a:t> can we reduce to dot points and include the detail in the guides? – updated 14/3</a:t>
            </a:r>
            <a:endParaRPr lang="en-US" dirty="0" smtClean="0"/>
          </a:p>
          <a:p>
            <a:endParaRPr lang="en-US" dirty="0"/>
          </a:p>
        </p:txBody>
      </p:sp>
      <p:sp>
        <p:nvSpPr>
          <p:cNvPr id="4" name="Slide Number Placeholder 3"/>
          <p:cNvSpPr>
            <a:spLocks noGrp="1"/>
          </p:cNvSpPr>
          <p:nvPr>
            <p:ph type="sldNum" sz="quarter" idx="10"/>
          </p:nvPr>
        </p:nvSpPr>
        <p:spPr/>
        <p:txBody>
          <a:bodyPr/>
          <a:lstStyle/>
          <a:p>
            <a:fld id="{41CA9E36-A574-49B9-B114-BA3CCBD36050}" type="slidenum">
              <a:rPr lang="en-AU" smtClean="0"/>
              <a:t>14</a:t>
            </a:fld>
            <a:endParaRPr lang="en-AU" dirty="0"/>
          </a:p>
        </p:txBody>
      </p:sp>
      <p:sp>
        <p:nvSpPr>
          <p:cNvPr id="5" name="Date Placeholder 4"/>
          <p:cNvSpPr>
            <a:spLocks noGrp="1"/>
          </p:cNvSpPr>
          <p:nvPr>
            <p:ph type="dt" idx="11"/>
          </p:nvPr>
        </p:nvSpPr>
        <p:spPr/>
        <p:txBody>
          <a:bodyPr/>
          <a:lstStyle/>
          <a:p>
            <a:r>
              <a:rPr lang="en-AU" smtClean="0"/>
              <a:t>23/10/2017</a:t>
            </a:r>
            <a:endParaRPr lang="en-AU"/>
          </a:p>
        </p:txBody>
      </p:sp>
      <p:sp>
        <p:nvSpPr>
          <p:cNvPr id="6" name="Footer Placeholder 5"/>
          <p:cNvSpPr>
            <a:spLocks noGrp="1"/>
          </p:cNvSpPr>
          <p:nvPr>
            <p:ph type="ftr" sz="quarter" idx="12"/>
          </p:nvPr>
        </p:nvSpPr>
        <p:spPr/>
        <p:txBody>
          <a:bodyPr/>
          <a:lstStyle/>
          <a:p>
            <a:r>
              <a:rPr lang="en-AU" smtClean="0"/>
              <a:t>Accounting Standards Update Seminar                                                                                                               Organised by ACT Audit Office</a:t>
            </a:r>
            <a:endParaRPr lang="en-AU" dirty="0"/>
          </a:p>
        </p:txBody>
      </p:sp>
    </p:spTree>
    <p:extLst>
      <p:ext uri="{BB962C8B-B14F-4D97-AF65-F5344CB8AC3E}">
        <p14:creationId xmlns:p14="http://schemas.microsoft.com/office/powerpoint/2010/main" val="2788882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If entities want to start matching</a:t>
            </a:r>
            <a:r>
              <a:rPr lang="en-AU" baseline="0" dirty="0"/>
              <a:t> income and expenses once the new standards come into effect, they need to start planning out the necessary conditions of their grant agreements that will allow them to defer revenue.</a:t>
            </a:r>
          </a:p>
          <a:p>
            <a:pPr marL="171450" indent="-171450">
              <a:buFont typeface="Arial" panose="020B0604020202020204" pitchFamily="34" charset="0"/>
              <a:buChar char="•"/>
            </a:pPr>
            <a:r>
              <a:rPr lang="en-AU" dirty="0"/>
              <a:t>E.g.</a:t>
            </a:r>
            <a:r>
              <a:rPr lang="en-AU" baseline="0" dirty="0"/>
              <a:t> if the entity is negotiating 3-year (or longer) grant that is due to start in 2016-17, the entities would need to consider now how they’d like the grant to be accounted for in 2019-20 onwards.</a:t>
            </a:r>
            <a:endParaRPr lang="en-AU" dirty="0"/>
          </a:p>
        </p:txBody>
      </p:sp>
      <p:sp>
        <p:nvSpPr>
          <p:cNvPr id="4" name="Slide Number Placeholder 3"/>
          <p:cNvSpPr>
            <a:spLocks noGrp="1"/>
          </p:cNvSpPr>
          <p:nvPr>
            <p:ph type="sldNum" sz="quarter" idx="10"/>
          </p:nvPr>
        </p:nvSpPr>
        <p:spPr/>
        <p:txBody>
          <a:bodyPr/>
          <a:lstStyle/>
          <a:p>
            <a:fld id="{41CA9E36-A574-49B9-B114-BA3CCBD36050}" type="slidenum">
              <a:rPr lang="en-AU" smtClean="0"/>
              <a:t>16</a:t>
            </a:fld>
            <a:endParaRPr lang="en-AU"/>
          </a:p>
        </p:txBody>
      </p:sp>
      <p:sp>
        <p:nvSpPr>
          <p:cNvPr id="5" name="Date Placeholder 4"/>
          <p:cNvSpPr>
            <a:spLocks noGrp="1"/>
          </p:cNvSpPr>
          <p:nvPr>
            <p:ph type="dt" idx="11"/>
          </p:nvPr>
        </p:nvSpPr>
        <p:spPr/>
        <p:txBody>
          <a:bodyPr/>
          <a:lstStyle/>
          <a:p>
            <a:r>
              <a:rPr lang="en-AU" smtClean="0"/>
              <a:t>23/10/2017</a:t>
            </a:r>
            <a:endParaRPr lang="en-AU"/>
          </a:p>
        </p:txBody>
      </p:sp>
      <p:sp>
        <p:nvSpPr>
          <p:cNvPr id="6" name="Footer Placeholder 5"/>
          <p:cNvSpPr>
            <a:spLocks noGrp="1"/>
          </p:cNvSpPr>
          <p:nvPr>
            <p:ph type="ftr" sz="quarter" idx="12"/>
          </p:nvPr>
        </p:nvSpPr>
        <p:spPr/>
        <p:txBody>
          <a:bodyPr/>
          <a:lstStyle/>
          <a:p>
            <a:r>
              <a:rPr lang="en-AU" smtClean="0"/>
              <a:t>Accounting Standards Update Seminar                                                                                                               Organised by ACT Audit Office</a:t>
            </a:r>
            <a:endParaRPr lang="en-AU" dirty="0"/>
          </a:p>
        </p:txBody>
      </p:sp>
    </p:spTree>
    <p:extLst>
      <p:ext uri="{BB962C8B-B14F-4D97-AF65-F5344CB8AC3E}">
        <p14:creationId xmlns:p14="http://schemas.microsoft.com/office/powerpoint/2010/main" val="193238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Enforceable agreement is usually a</a:t>
            </a:r>
            <a:r>
              <a:rPr lang="en-AU" baseline="0" dirty="0" smtClean="0"/>
              <a:t> legal contract</a:t>
            </a:r>
            <a:endParaRPr lang="en-AU" dirty="0" smtClean="0"/>
          </a:p>
          <a:p>
            <a:pPr marL="171450" indent="-171450">
              <a:buFont typeface="Arial" panose="020B0604020202020204" pitchFamily="34" charset="0"/>
              <a:buChar char="•"/>
            </a:pPr>
            <a:r>
              <a:rPr lang="en-AU" dirty="0" smtClean="0"/>
              <a:t>Enforcement mechanisms may also arise from administrative</a:t>
            </a:r>
            <a:r>
              <a:rPr lang="en-AU" baseline="0" dirty="0" smtClean="0"/>
              <a:t> arrangements or statutory provisions, e.g. minister’s directive to a department</a:t>
            </a:r>
            <a:endParaRPr lang="en-AU" dirty="0"/>
          </a:p>
        </p:txBody>
      </p:sp>
      <p:sp>
        <p:nvSpPr>
          <p:cNvPr id="4" name="Slide Number Placeholder 3"/>
          <p:cNvSpPr>
            <a:spLocks noGrp="1"/>
          </p:cNvSpPr>
          <p:nvPr>
            <p:ph type="sldNum" sz="quarter" idx="10"/>
          </p:nvPr>
        </p:nvSpPr>
        <p:spPr/>
        <p:txBody>
          <a:bodyPr/>
          <a:lstStyle/>
          <a:p>
            <a:fld id="{41CA9E36-A574-49B9-B114-BA3CCBD36050}" type="slidenum">
              <a:rPr lang="en-AU" smtClean="0"/>
              <a:t>25</a:t>
            </a:fld>
            <a:endParaRPr lang="en-AU"/>
          </a:p>
        </p:txBody>
      </p:sp>
      <p:sp>
        <p:nvSpPr>
          <p:cNvPr id="5" name="Date Placeholder 4"/>
          <p:cNvSpPr>
            <a:spLocks noGrp="1"/>
          </p:cNvSpPr>
          <p:nvPr>
            <p:ph type="dt" idx="11"/>
          </p:nvPr>
        </p:nvSpPr>
        <p:spPr/>
        <p:txBody>
          <a:bodyPr/>
          <a:lstStyle/>
          <a:p>
            <a:r>
              <a:rPr lang="en-AU" smtClean="0"/>
              <a:t>23/10/2017</a:t>
            </a:r>
            <a:endParaRPr lang="en-AU"/>
          </a:p>
        </p:txBody>
      </p:sp>
      <p:sp>
        <p:nvSpPr>
          <p:cNvPr id="6" name="Footer Placeholder 5"/>
          <p:cNvSpPr>
            <a:spLocks noGrp="1"/>
          </p:cNvSpPr>
          <p:nvPr>
            <p:ph type="ftr" sz="quarter" idx="12"/>
          </p:nvPr>
        </p:nvSpPr>
        <p:spPr/>
        <p:txBody>
          <a:bodyPr/>
          <a:lstStyle/>
          <a:p>
            <a:r>
              <a:rPr lang="en-AU" smtClean="0"/>
              <a:t>Accounting Standards Update Seminar                                                                                                               Organised by ACT Audit Office</a:t>
            </a:r>
            <a:endParaRPr lang="en-AU" dirty="0"/>
          </a:p>
        </p:txBody>
      </p:sp>
    </p:spTree>
    <p:extLst>
      <p:ext uri="{BB962C8B-B14F-4D97-AF65-F5344CB8AC3E}">
        <p14:creationId xmlns:p14="http://schemas.microsoft.com/office/powerpoint/2010/main" val="32529471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0254" y="1557102"/>
            <a:ext cx="7223045" cy="1208370"/>
          </a:xfrm>
          <a:prstGeom prst="rect">
            <a:avLst/>
          </a:prstGeom>
        </p:spPr>
        <p:txBody>
          <a:bodyPr>
            <a:normAutofit/>
          </a:bodyPr>
          <a:lstStyle>
            <a:lvl1pPr algn="l">
              <a:defRPr sz="3200" b="1" i="0" baseline="0">
                <a:solidFill>
                  <a:srgbClr val="99002E"/>
                </a:solidFill>
                <a:latin typeface="Arial"/>
                <a:cs typeface="Arial"/>
              </a:defRPr>
            </a:lvl1pPr>
          </a:lstStyle>
          <a:p>
            <a:r>
              <a:rPr lang="en-AU" dirty="0"/>
              <a:t>Main Presentation Header</a:t>
            </a:r>
            <a:endParaRPr lang="en-US" dirty="0"/>
          </a:p>
        </p:txBody>
      </p:sp>
      <p:sp>
        <p:nvSpPr>
          <p:cNvPr id="3" name="Subtitle 2"/>
          <p:cNvSpPr>
            <a:spLocks noGrp="1"/>
          </p:cNvSpPr>
          <p:nvPr>
            <p:ph type="subTitle" idx="1" hasCustomPrompt="1"/>
          </p:nvPr>
        </p:nvSpPr>
        <p:spPr>
          <a:xfrm>
            <a:off x="1010254" y="2765472"/>
            <a:ext cx="5484235" cy="1146046"/>
          </a:xfrm>
          <a:prstGeom prst="rect">
            <a:avLst/>
          </a:prstGeom>
        </p:spPr>
        <p:txBody>
          <a:bodyPr>
            <a:normAutofit/>
          </a:bodyPr>
          <a:lstStyle>
            <a:lvl1pPr marL="0" indent="0" algn="l">
              <a:buNone/>
              <a:defRPr sz="2800">
                <a:solidFill>
                  <a:srgbClr val="53535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27 January 2016</a:t>
            </a:r>
            <a:endParaRPr lang="en-US" dirty="0"/>
          </a:p>
        </p:txBody>
      </p:sp>
    </p:spTree>
    <p:extLst>
      <p:ext uri="{BB962C8B-B14F-4D97-AF65-F5344CB8AC3E}">
        <p14:creationId xmlns:p14="http://schemas.microsoft.com/office/powerpoint/2010/main" val="418264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Title 1"/>
          <p:cNvSpPr>
            <a:spLocks noGrp="1"/>
          </p:cNvSpPr>
          <p:nvPr>
            <p:ph type="title" hasCustomPrompt="1"/>
          </p:nvPr>
        </p:nvSpPr>
        <p:spPr>
          <a:xfrm>
            <a:off x="110828" y="86597"/>
            <a:ext cx="6123881" cy="798617"/>
          </a:xfrm>
          <a:prstGeom prst="rect">
            <a:avLst/>
          </a:prstGeom>
        </p:spPr>
        <p:txBody>
          <a:bodyPr>
            <a:normAutofit/>
          </a:bodyPr>
          <a:lstStyle>
            <a:lvl1pPr algn="l">
              <a:defRPr sz="3200" b="1" i="0" baseline="0">
                <a:solidFill>
                  <a:schemeClr val="bg1"/>
                </a:solidFill>
                <a:latin typeface="Arial"/>
                <a:cs typeface="Arial"/>
              </a:defRPr>
            </a:lvl1pPr>
          </a:lstStyle>
          <a:p>
            <a:r>
              <a:rPr lang="en-AU" dirty="0"/>
              <a:t>Presentation Header</a:t>
            </a:r>
            <a:endParaRPr lang="en-US" dirty="0"/>
          </a:p>
        </p:txBody>
      </p:sp>
    </p:spTree>
    <p:extLst>
      <p:ext uri="{BB962C8B-B14F-4D97-AF65-F5344CB8AC3E}">
        <p14:creationId xmlns:p14="http://schemas.microsoft.com/office/powerpoint/2010/main" val="4089444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Title 1"/>
          <p:cNvSpPr>
            <a:spLocks noGrp="1"/>
          </p:cNvSpPr>
          <p:nvPr>
            <p:ph type="title" hasCustomPrompt="1"/>
          </p:nvPr>
        </p:nvSpPr>
        <p:spPr>
          <a:xfrm>
            <a:off x="110828" y="86597"/>
            <a:ext cx="6123881" cy="798617"/>
          </a:xfrm>
          <a:prstGeom prst="rect">
            <a:avLst/>
          </a:prstGeom>
        </p:spPr>
        <p:txBody>
          <a:bodyPr>
            <a:normAutofit/>
          </a:bodyPr>
          <a:lstStyle>
            <a:lvl1pPr algn="l">
              <a:defRPr sz="3200" b="1" i="0" baseline="0">
                <a:solidFill>
                  <a:schemeClr val="bg1"/>
                </a:solidFill>
                <a:latin typeface="Arial"/>
                <a:cs typeface="Arial"/>
              </a:defRPr>
            </a:lvl1pPr>
          </a:lstStyle>
          <a:p>
            <a:r>
              <a:rPr lang="en-AU" dirty="0"/>
              <a:t>Presentation Header</a:t>
            </a:r>
            <a:endParaRPr lang="en-US" dirty="0"/>
          </a:p>
        </p:txBody>
      </p:sp>
      <p:sp>
        <p:nvSpPr>
          <p:cNvPr id="5" name="TextBox 4"/>
          <p:cNvSpPr txBox="1"/>
          <p:nvPr userDrawn="1"/>
        </p:nvSpPr>
        <p:spPr>
          <a:xfrm>
            <a:off x="615774" y="1270089"/>
            <a:ext cx="7918466" cy="2585323"/>
          </a:xfrm>
          <a:prstGeom prst="rect">
            <a:avLst/>
          </a:prstGeom>
          <a:noFill/>
        </p:spPr>
        <p:txBody>
          <a:bodyPr wrap="square" rtlCol="0">
            <a:spAutoFit/>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dirty="0">
                <a:solidFill>
                  <a:srgbClr val="535352"/>
                </a:solidFill>
              </a:rPr>
              <a:t>Enter</a:t>
            </a:r>
            <a:r>
              <a:rPr lang="en-US" baseline="0" dirty="0">
                <a:solidFill>
                  <a:srgbClr val="535352"/>
                </a:solidFill>
              </a:rPr>
              <a:t> Text Here</a:t>
            </a:r>
            <a:endParaRPr lang="en-US" dirty="0">
              <a:solidFill>
                <a:srgbClr val="535352"/>
              </a:solidFill>
            </a:endParaRPr>
          </a:p>
          <a:p>
            <a:pPr marL="285750" indent="-285750">
              <a:buFont typeface="Arial"/>
              <a:buChar char="•"/>
            </a:pPr>
            <a:endParaRPr lang="en-US" dirty="0">
              <a:solidFill>
                <a:srgbClr val="535352"/>
              </a:solidFill>
            </a:endParaRP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dirty="0">
                <a:solidFill>
                  <a:srgbClr val="535352"/>
                </a:solidFill>
              </a:rPr>
              <a:t>Enter</a:t>
            </a:r>
            <a:r>
              <a:rPr lang="en-US" baseline="0" dirty="0">
                <a:solidFill>
                  <a:srgbClr val="535352"/>
                </a:solidFill>
              </a:rPr>
              <a:t> Text Here</a:t>
            </a:r>
            <a:endParaRPr lang="en-US" dirty="0">
              <a:solidFill>
                <a:srgbClr val="535352"/>
              </a:solidFill>
            </a:endParaRPr>
          </a:p>
          <a:p>
            <a:pPr marL="285750" indent="-285750">
              <a:buFont typeface="Arial"/>
              <a:buChar char="•"/>
            </a:pPr>
            <a:endParaRPr lang="en-US" dirty="0">
              <a:solidFill>
                <a:srgbClr val="535352"/>
              </a:solidFill>
            </a:endParaRP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dirty="0">
                <a:solidFill>
                  <a:srgbClr val="535352"/>
                </a:solidFill>
              </a:rPr>
              <a:t>Enter</a:t>
            </a:r>
            <a:r>
              <a:rPr lang="en-US" baseline="0" dirty="0">
                <a:solidFill>
                  <a:srgbClr val="535352"/>
                </a:solidFill>
              </a:rPr>
              <a:t> Text Here</a:t>
            </a:r>
            <a:endParaRPr lang="en-US" dirty="0">
              <a:solidFill>
                <a:srgbClr val="535352"/>
              </a:solidFill>
            </a:endParaRPr>
          </a:p>
          <a:p>
            <a:pPr marL="285750" indent="-285750">
              <a:buFont typeface="Arial"/>
              <a:buChar char="•"/>
            </a:pPr>
            <a:endParaRPr lang="en-US" dirty="0">
              <a:solidFill>
                <a:srgbClr val="535352"/>
              </a:solidFill>
            </a:endParaRP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dirty="0">
                <a:solidFill>
                  <a:srgbClr val="535352"/>
                </a:solidFill>
              </a:rPr>
              <a:t>Enter</a:t>
            </a:r>
            <a:r>
              <a:rPr lang="en-US" baseline="0" dirty="0">
                <a:solidFill>
                  <a:srgbClr val="535352"/>
                </a:solidFill>
              </a:rPr>
              <a:t> Text Here</a:t>
            </a:r>
            <a:endParaRPr lang="en-US" dirty="0">
              <a:solidFill>
                <a:srgbClr val="535352"/>
              </a:solidFill>
            </a:endParaRPr>
          </a:p>
          <a:p>
            <a:pPr marL="285750" indent="-285750">
              <a:buFont typeface="Arial"/>
              <a:buChar char="•"/>
            </a:pPr>
            <a:endParaRPr lang="en-US" dirty="0">
              <a:solidFill>
                <a:srgbClr val="535352"/>
              </a:solidFill>
            </a:endParaRPr>
          </a:p>
          <a:p>
            <a:pPr marL="285750" indent="-285750">
              <a:buFont typeface="Arial"/>
              <a:buChar char="•"/>
            </a:pPr>
            <a:endParaRPr lang="en-US" dirty="0">
              <a:solidFill>
                <a:srgbClr val="535352"/>
              </a:solidFill>
            </a:endParaRPr>
          </a:p>
        </p:txBody>
      </p:sp>
    </p:spTree>
    <p:extLst>
      <p:ext uri="{BB962C8B-B14F-4D97-AF65-F5344CB8AC3E}">
        <p14:creationId xmlns:p14="http://schemas.microsoft.com/office/powerpoint/2010/main" val="1857081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0254" y="1557102"/>
            <a:ext cx="7223045" cy="1208370"/>
          </a:xfrm>
          <a:prstGeom prst="rect">
            <a:avLst/>
          </a:prstGeom>
        </p:spPr>
        <p:txBody>
          <a:bodyPr>
            <a:normAutofit/>
          </a:bodyPr>
          <a:lstStyle>
            <a:lvl1pPr algn="l">
              <a:defRPr sz="3200" b="1" i="0" baseline="0">
                <a:solidFill>
                  <a:srgbClr val="99002E"/>
                </a:solidFill>
                <a:latin typeface="Arial"/>
                <a:cs typeface="Arial"/>
              </a:defRPr>
            </a:lvl1pPr>
          </a:lstStyle>
          <a:p>
            <a:r>
              <a:rPr lang="en-AU" dirty="0"/>
              <a:t>Main Presentation Header</a:t>
            </a:r>
            <a:endParaRPr lang="en-US" dirty="0"/>
          </a:p>
        </p:txBody>
      </p:sp>
      <p:sp>
        <p:nvSpPr>
          <p:cNvPr id="3" name="Subtitle 2"/>
          <p:cNvSpPr>
            <a:spLocks noGrp="1"/>
          </p:cNvSpPr>
          <p:nvPr>
            <p:ph type="subTitle" idx="1" hasCustomPrompt="1"/>
          </p:nvPr>
        </p:nvSpPr>
        <p:spPr>
          <a:xfrm>
            <a:off x="1010254" y="2765472"/>
            <a:ext cx="5484235" cy="1146046"/>
          </a:xfrm>
          <a:prstGeom prst="rect">
            <a:avLst/>
          </a:prstGeom>
        </p:spPr>
        <p:txBody>
          <a:bodyPr>
            <a:normAutofit/>
          </a:bodyPr>
          <a:lstStyle>
            <a:lvl1pPr marL="0" indent="0" algn="l">
              <a:buNone/>
              <a:defRPr sz="2800">
                <a:solidFill>
                  <a:srgbClr val="53535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27 January 2016</a:t>
            </a:r>
            <a:endParaRPr lang="en-US" dirty="0"/>
          </a:p>
        </p:txBody>
      </p:sp>
    </p:spTree>
    <p:extLst>
      <p:ext uri="{BB962C8B-B14F-4D97-AF65-F5344CB8AC3E}">
        <p14:creationId xmlns:p14="http://schemas.microsoft.com/office/powerpoint/2010/main" val="4159900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Slid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8361" y="1516971"/>
            <a:ext cx="7223045" cy="1208370"/>
          </a:xfrm>
          <a:prstGeom prst="rect">
            <a:avLst/>
          </a:prstGeom>
        </p:spPr>
        <p:txBody>
          <a:bodyPr>
            <a:normAutofit/>
          </a:bodyPr>
          <a:lstStyle>
            <a:lvl1pPr algn="l">
              <a:defRPr sz="3200" b="1" i="0" baseline="0">
                <a:solidFill>
                  <a:srgbClr val="99002E"/>
                </a:solidFill>
                <a:latin typeface="Arial"/>
                <a:cs typeface="Arial"/>
              </a:defRPr>
            </a:lvl1pPr>
          </a:lstStyle>
          <a:p>
            <a:r>
              <a:rPr lang="en-AU" dirty="0"/>
              <a:t>Thank-You</a:t>
            </a:r>
            <a:endParaRPr lang="en-US" dirty="0"/>
          </a:p>
        </p:txBody>
      </p:sp>
    </p:spTree>
    <p:extLst>
      <p:ext uri="{BB962C8B-B14F-4D97-AF65-F5344CB8AC3E}">
        <p14:creationId xmlns:p14="http://schemas.microsoft.com/office/powerpoint/2010/main" val="2799947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05096" y="602889"/>
            <a:ext cx="7360060" cy="1098540"/>
          </a:xfrm>
          <a:prstGeom prst="rect">
            <a:avLst/>
          </a:prstGeom>
        </p:spPr>
        <p:txBody>
          <a:bodyPr>
            <a:normAutofit/>
          </a:bodyPr>
          <a:lstStyle>
            <a:lvl1pPr algn="l">
              <a:defRPr sz="3200" b="1" i="0" baseline="0">
                <a:solidFill>
                  <a:srgbClr val="99002E"/>
                </a:solidFill>
                <a:latin typeface="Arial"/>
                <a:cs typeface="Arial"/>
              </a:defRPr>
            </a:lvl1pPr>
          </a:lstStyle>
          <a:p>
            <a:r>
              <a:rPr lang="en-AU" dirty="0"/>
              <a:t>Main Presentation Header</a:t>
            </a:r>
            <a:endParaRPr lang="en-US" dirty="0"/>
          </a:p>
        </p:txBody>
      </p:sp>
      <p:sp>
        <p:nvSpPr>
          <p:cNvPr id="3" name="Subtitle 2"/>
          <p:cNvSpPr>
            <a:spLocks noGrp="1"/>
          </p:cNvSpPr>
          <p:nvPr>
            <p:ph type="subTitle" idx="1" hasCustomPrompt="1"/>
          </p:nvPr>
        </p:nvSpPr>
        <p:spPr>
          <a:xfrm>
            <a:off x="1405096" y="1701429"/>
            <a:ext cx="6400800" cy="1752600"/>
          </a:xfrm>
          <a:prstGeom prst="rect">
            <a:avLst/>
          </a:prstGeom>
        </p:spPr>
        <p:txBody>
          <a:bodyPr>
            <a:normAutofit/>
          </a:bodyPr>
          <a:lstStyle>
            <a:lvl1pPr marL="0" indent="0" algn="l">
              <a:buNone/>
              <a:defRPr sz="2800" baseline="0">
                <a:solidFill>
                  <a:srgbClr val="53535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z="2800" dirty="0"/>
              <a:t>27 January 2016</a:t>
            </a:r>
            <a:endParaRPr lang="en-US" dirty="0"/>
          </a:p>
        </p:txBody>
      </p:sp>
    </p:spTree>
    <p:extLst>
      <p:ext uri="{BB962C8B-B14F-4D97-AF65-F5344CB8AC3E}">
        <p14:creationId xmlns:p14="http://schemas.microsoft.com/office/powerpoint/2010/main" val="308854618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Slid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49418" y="747217"/>
            <a:ext cx="7360060" cy="1098540"/>
          </a:xfrm>
          <a:prstGeom prst="rect">
            <a:avLst/>
          </a:prstGeom>
        </p:spPr>
        <p:txBody>
          <a:bodyPr>
            <a:normAutofit/>
          </a:bodyPr>
          <a:lstStyle>
            <a:lvl1pPr algn="l">
              <a:defRPr sz="3200" b="1" i="0" baseline="0">
                <a:solidFill>
                  <a:srgbClr val="99002E"/>
                </a:solidFill>
                <a:latin typeface="Arial"/>
                <a:cs typeface="Arial"/>
              </a:defRPr>
            </a:lvl1pPr>
          </a:lstStyle>
          <a:p>
            <a:r>
              <a:rPr lang="en-AU" dirty="0"/>
              <a:t>Thank-You</a:t>
            </a:r>
            <a:endParaRPr lang="en-US" dirty="0"/>
          </a:p>
        </p:txBody>
      </p:sp>
    </p:spTree>
    <p:extLst>
      <p:ext uri="{BB962C8B-B14F-4D97-AF65-F5344CB8AC3E}">
        <p14:creationId xmlns:p14="http://schemas.microsoft.com/office/powerpoint/2010/main" val="1642526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Header &amp; Content Gre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0828" y="86597"/>
            <a:ext cx="6123881" cy="798617"/>
          </a:xfrm>
          <a:prstGeom prst="rect">
            <a:avLst/>
          </a:prstGeom>
        </p:spPr>
        <p:txBody>
          <a:bodyPr>
            <a:normAutofit/>
          </a:bodyPr>
          <a:lstStyle>
            <a:lvl1pPr algn="l">
              <a:defRPr sz="3200" b="1" i="0" baseline="0">
                <a:solidFill>
                  <a:schemeClr val="bg1"/>
                </a:solidFill>
                <a:latin typeface="Arial"/>
                <a:cs typeface="Arial"/>
              </a:defRPr>
            </a:lvl1pPr>
          </a:lstStyle>
          <a:p>
            <a:r>
              <a:rPr lang="en-AU" dirty="0"/>
              <a:t>Presentation Header</a:t>
            </a:r>
            <a:endParaRPr lang="en-US" dirty="0"/>
          </a:p>
        </p:txBody>
      </p:sp>
      <p:sp>
        <p:nvSpPr>
          <p:cNvPr id="3" name="Content Placeholder 2"/>
          <p:cNvSpPr>
            <a:spLocks noGrp="1"/>
          </p:cNvSpPr>
          <p:nvPr>
            <p:ph idx="1"/>
          </p:nvPr>
        </p:nvSpPr>
        <p:spPr>
          <a:xfrm>
            <a:off x="332121" y="1147971"/>
            <a:ext cx="8229600" cy="4525963"/>
          </a:xfrm>
          <a:prstGeom prst="rect">
            <a:avLst/>
          </a:prstGeom>
        </p:spPr>
        <p:txBody>
          <a:bodyPr/>
          <a:lstStyle>
            <a:lvl1pPr>
              <a:defRPr sz="2000">
                <a:solidFill>
                  <a:srgbClr val="535352"/>
                </a:solidFill>
                <a:latin typeface="Arial"/>
                <a:cs typeface="Arial"/>
              </a:defRPr>
            </a:lvl1pPr>
            <a:lvl2pPr>
              <a:defRPr sz="1800">
                <a:solidFill>
                  <a:srgbClr val="535352"/>
                </a:solidFill>
                <a:latin typeface="Arial"/>
                <a:cs typeface="Arial"/>
              </a:defRPr>
            </a:lvl2pPr>
            <a:lvl3pPr>
              <a:defRPr sz="1600">
                <a:solidFill>
                  <a:srgbClr val="535352"/>
                </a:solidFill>
                <a:latin typeface="Arial"/>
                <a:cs typeface="Arial"/>
              </a:defRPr>
            </a:lvl3pPr>
            <a:lvl4pPr>
              <a:defRPr sz="1400">
                <a:solidFill>
                  <a:srgbClr val="535352"/>
                </a:solidFill>
                <a:latin typeface="Arial"/>
                <a:cs typeface="Arial"/>
              </a:defRPr>
            </a:lvl4pPr>
            <a:lvl5pPr>
              <a:defRPr sz="1200">
                <a:solidFill>
                  <a:srgbClr val="535352"/>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Date Placeholder 3"/>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1826826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Header &amp; Content Maron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2122" y="230928"/>
            <a:ext cx="7951960" cy="538826"/>
          </a:xfrm>
          <a:prstGeom prst="rect">
            <a:avLst/>
          </a:prstGeom>
        </p:spPr>
        <p:txBody>
          <a:bodyPr>
            <a:normAutofit/>
          </a:bodyPr>
          <a:lstStyle>
            <a:lvl1pPr algn="l">
              <a:lnSpc>
                <a:spcPct val="100000"/>
              </a:lnSpc>
              <a:defRPr sz="3200" b="1" i="0" baseline="0">
                <a:solidFill>
                  <a:srgbClr val="535352"/>
                </a:solidFill>
                <a:latin typeface="Arial"/>
                <a:cs typeface="Arial"/>
              </a:defRPr>
            </a:lvl1pPr>
          </a:lstStyle>
          <a:p>
            <a:r>
              <a:rPr lang="en-AU" dirty="0"/>
              <a:t>Header</a:t>
            </a:r>
            <a:endParaRPr lang="en-US" dirty="0"/>
          </a:p>
        </p:txBody>
      </p:sp>
      <p:sp>
        <p:nvSpPr>
          <p:cNvPr id="3" name="Content Placeholder 2"/>
          <p:cNvSpPr>
            <a:spLocks noGrp="1"/>
          </p:cNvSpPr>
          <p:nvPr>
            <p:ph idx="1"/>
          </p:nvPr>
        </p:nvSpPr>
        <p:spPr>
          <a:xfrm>
            <a:off x="332121" y="1147971"/>
            <a:ext cx="8229600" cy="4525963"/>
          </a:xfrm>
          <a:prstGeom prst="rect">
            <a:avLst/>
          </a:prstGeom>
        </p:spPr>
        <p:txBody>
          <a:bodyPr/>
          <a:lstStyle>
            <a:lvl1pPr>
              <a:defRPr sz="2000">
                <a:solidFill>
                  <a:srgbClr val="535352"/>
                </a:solidFill>
                <a:latin typeface="Arial"/>
                <a:cs typeface="Arial"/>
              </a:defRPr>
            </a:lvl1pPr>
            <a:lvl2pPr>
              <a:defRPr sz="1800">
                <a:solidFill>
                  <a:srgbClr val="535352"/>
                </a:solidFill>
                <a:latin typeface="Arial"/>
                <a:cs typeface="Arial"/>
              </a:defRPr>
            </a:lvl2pPr>
            <a:lvl3pPr>
              <a:defRPr sz="1600">
                <a:solidFill>
                  <a:srgbClr val="535352"/>
                </a:solidFill>
                <a:latin typeface="Arial"/>
                <a:cs typeface="Arial"/>
              </a:defRPr>
            </a:lvl3pPr>
            <a:lvl4pPr>
              <a:defRPr sz="1400">
                <a:solidFill>
                  <a:srgbClr val="535352"/>
                </a:solidFill>
                <a:latin typeface="Arial"/>
                <a:cs typeface="Arial"/>
              </a:defRPr>
            </a:lvl4pPr>
            <a:lvl5pPr>
              <a:defRPr sz="1200">
                <a:solidFill>
                  <a:srgbClr val="535352"/>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Date Placeholder 3"/>
          <p:cNvSpPr>
            <a:spLocks noGrp="1"/>
          </p:cNvSpPr>
          <p:nvPr>
            <p:ph type="dt" sz="half" idx="10"/>
          </p:nvPr>
        </p:nvSpPr>
        <p:spPr/>
        <p:txBody>
          <a:bodyPr/>
          <a:lstStyle/>
          <a:p>
            <a:endParaRPr lang="en-US" dirty="0"/>
          </a:p>
        </p:txBody>
      </p:sp>
      <p:cxnSp>
        <p:nvCxnSpPr>
          <p:cNvPr id="6" name="Straight Connector 5"/>
          <p:cNvCxnSpPr/>
          <p:nvPr userDrawn="1"/>
        </p:nvCxnSpPr>
        <p:spPr>
          <a:xfrm>
            <a:off x="332121" y="942945"/>
            <a:ext cx="8229600" cy="0"/>
          </a:xfrm>
          <a:prstGeom prst="line">
            <a:avLst/>
          </a:prstGeom>
          <a:ln>
            <a:solidFill>
              <a:srgbClr val="99002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3644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Header &amp; Content Grey/Mar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2122" y="230928"/>
            <a:ext cx="7951960" cy="538826"/>
          </a:xfrm>
          <a:prstGeom prst="rect">
            <a:avLst/>
          </a:prstGeom>
        </p:spPr>
        <p:txBody>
          <a:bodyPr>
            <a:normAutofit/>
          </a:bodyPr>
          <a:lstStyle>
            <a:lvl1pPr algn="l">
              <a:lnSpc>
                <a:spcPct val="100000"/>
              </a:lnSpc>
              <a:defRPr sz="3200" b="1" i="0" baseline="0">
                <a:solidFill>
                  <a:schemeClr val="bg1"/>
                </a:solidFill>
                <a:latin typeface="Arial"/>
                <a:cs typeface="Arial"/>
              </a:defRPr>
            </a:lvl1pPr>
          </a:lstStyle>
          <a:p>
            <a:r>
              <a:rPr lang="en-AU" dirty="0">
                <a:solidFill>
                  <a:srgbClr val="99002E"/>
                </a:solidFill>
              </a:rPr>
              <a:t>Main Presentation: </a:t>
            </a:r>
            <a:r>
              <a:rPr lang="en-AU" dirty="0">
                <a:solidFill>
                  <a:srgbClr val="535352"/>
                </a:solidFill>
              </a:rPr>
              <a:t>Header</a:t>
            </a:r>
            <a:endParaRPr lang="en-US" dirty="0"/>
          </a:p>
        </p:txBody>
      </p:sp>
      <p:sp>
        <p:nvSpPr>
          <p:cNvPr id="3" name="Content Placeholder 2"/>
          <p:cNvSpPr>
            <a:spLocks noGrp="1"/>
          </p:cNvSpPr>
          <p:nvPr>
            <p:ph idx="1" hasCustomPrompt="1"/>
          </p:nvPr>
        </p:nvSpPr>
        <p:spPr>
          <a:xfrm>
            <a:off x="332121" y="1147971"/>
            <a:ext cx="8229600" cy="4525963"/>
          </a:xfrm>
          <a:prstGeom prst="rect">
            <a:avLst/>
          </a:prstGeo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000" baseline="0">
                <a:solidFill>
                  <a:srgbClr val="535352"/>
                </a:solidFill>
                <a:latin typeface="Arial"/>
                <a:cs typeface="Arial"/>
              </a:defRPr>
            </a:lvl1pPr>
            <a:lvl2pPr>
              <a:defRPr sz="1800">
                <a:solidFill>
                  <a:srgbClr val="99002E"/>
                </a:solidFill>
                <a:latin typeface="Arial"/>
                <a:cs typeface="Arial"/>
              </a:defRPr>
            </a:lvl2pPr>
            <a:lvl3pPr>
              <a:defRPr sz="1600">
                <a:solidFill>
                  <a:srgbClr val="99002E"/>
                </a:solidFill>
                <a:latin typeface="Arial"/>
                <a:cs typeface="Arial"/>
              </a:defRPr>
            </a:lvl3pPr>
            <a:lvl4pPr>
              <a:defRPr sz="1400">
                <a:solidFill>
                  <a:srgbClr val="99002E"/>
                </a:solidFill>
                <a:latin typeface="Arial"/>
                <a:cs typeface="Arial"/>
              </a:defRPr>
            </a:lvl4pPr>
            <a:lvl5pPr>
              <a:defRPr sz="1200">
                <a:solidFill>
                  <a:srgbClr val="99002E"/>
                </a:solidFill>
                <a:latin typeface="Arial"/>
                <a:cs typeface="Arial"/>
              </a:defRPr>
            </a:lvl5pPr>
          </a:lstStyle>
          <a:p>
            <a:pPr lvl="0"/>
            <a:r>
              <a:rPr lang="en-AU" dirty="0"/>
              <a:t>Enter Text here</a:t>
            </a:r>
          </a:p>
          <a:p>
            <a:pPr lvl="0"/>
            <a:endParaRPr lang="en-AU" dirty="0"/>
          </a:p>
          <a:p>
            <a:pPr lvl="0"/>
            <a:r>
              <a:rPr lang="en-AU" dirty="0"/>
              <a:t>Enter Text here</a:t>
            </a:r>
          </a:p>
          <a:p>
            <a:pPr lvl="0"/>
            <a:endParaRPr lang="en-AU" dirty="0"/>
          </a:p>
          <a:p>
            <a:pPr lvl="0"/>
            <a:r>
              <a:rPr lang="en-AU" dirty="0"/>
              <a:t>Enter Text here</a:t>
            </a:r>
          </a:p>
          <a:p>
            <a:pPr lvl="0"/>
            <a:endParaRPr lang="en-AU" dirty="0"/>
          </a:p>
        </p:txBody>
      </p:sp>
      <p:sp>
        <p:nvSpPr>
          <p:cNvPr id="4" name="Date Placeholder 3"/>
          <p:cNvSpPr>
            <a:spLocks noGrp="1"/>
          </p:cNvSpPr>
          <p:nvPr>
            <p:ph type="dt" sz="half" idx="10"/>
          </p:nvPr>
        </p:nvSpPr>
        <p:spPr/>
        <p:txBody>
          <a:bodyPr/>
          <a:lstStyle/>
          <a:p>
            <a:endParaRPr lang="en-US" dirty="0"/>
          </a:p>
        </p:txBody>
      </p:sp>
      <p:cxnSp>
        <p:nvCxnSpPr>
          <p:cNvPr id="6" name="Straight Connector 5"/>
          <p:cNvCxnSpPr/>
          <p:nvPr userDrawn="1"/>
        </p:nvCxnSpPr>
        <p:spPr>
          <a:xfrm>
            <a:off x="332121" y="942945"/>
            <a:ext cx="8229600" cy="0"/>
          </a:xfrm>
          <a:prstGeom prst="line">
            <a:avLst/>
          </a:prstGeom>
          <a:ln>
            <a:solidFill>
              <a:srgbClr val="99002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8901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line - Maron/Gre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1955480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Slid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8361" y="1516971"/>
            <a:ext cx="7223045" cy="1208370"/>
          </a:xfrm>
          <a:prstGeom prst="rect">
            <a:avLst/>
          </a:prstGeom>
        </p:spPr>
        <p:txBody>
          <a:bodyPr>
            <a:normAutofit/>
          </a:bodyPr>
          <a:lstStyle>
            <a:lvl1pPr algn="l">
              <a:defRPr sz="3200" b="1" i="0" baseline="0">
                <a:solidFill>
                  <a:srgbClr val="99002E"/>
                </a:solidFill>
                <a:latin typeface="Arial"/>
                <a:cs typeface="Arial"/>
              </a:defRPr>
            </a:lvl1pPr>
          </a:lstStyle>
          <a:p>
            <a:r>
              <a:rPr lang="en-AU" dirty="0"/>
              <a:t>Thank-You</a:t>
            </a:r>
            <a:endParaRPr lang="en-US" dirty="0"/>
          </a:p>
        </p:txBody>
      </p:sp>
    </p:spTree>
    <p:extLst>
      <p:ext uri="{BB962C8B-B14F-4D97-AF65-F5344CB8AC3E}">
        <p14:creationId xmlns:p14="http://schemas.microsoft.com/office/powerpoint/2010/main" val="178403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Q&amp;A - Maron/Gre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5" name="TextBox 4"/>
          <p:cNvSpPr txBox="1"/>
          <p:nvPr userDrawn="1"/>
        </p:nvSpPr>
        <p:spPr>
          <a:xfrm>
            <a:off x="1002437" y="3057603"/>
            <a:ext cx="3944801" cy="584776"/>
          </a:xfrm>
          <a:prstGeom prst="rect">
            <a:avLst/>
          </a:prstGeom>
          <a:noFill/>
        </p:spPr>
        <p:txBody>
          <a:bodyPr wrap="square" rtlCol="0">
            <a:spAutoFit/>
          </a:bodyPr>
          <a:lstStyle/>
          <a:p>
            <a:r>
              <a:rPr lang="en-US" sz="3200" b="1" i="0" dirty="0">
                <a:solidFill>
                  <a:srgbClr val="99002E"/>
                </a:solidFill>
                <a:latin typeface="Arial"/>
                <a:cs typeface="Arial"/>
              </a:rPr>
              <a:t>Q&amp;A</a:t>
            </a:r>
          </a:p>
        </p:txBody>
      </p:sp>
    </p:spTree>
    <p:extLst>
      <p:ext uri="{BB962C8B-B14F-4D97-AF65-F5344CB8AC3E}">
        <p14:creationId xmlns:p14="http://schemas.microsoft.com/office/powerpoint/2010/main" val="4131514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Q&amp;A - Whi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Rectangle 2"/>
          <p:cNvSpPr/>
          <p:nvPr userDrawn="1"/>
        </p:nvSpPr>
        <p:spPr>
          <a:xfrm>
            <a:off x="980752" y="3138494"/>
            <a:ext cx="1095172" cy="584776"/>
          </a:xfrm>
          <a:prstGeom prst="rect">
            <a:avLst/>
          </a:prstGeom>
        </p:spPr>
        <p:txBody>
          <a:bodyPr wrap="none">
            <a:spAutoFit/>
          </a:bodyPr>
          <a:lstStyle/>
          <a:p>
            <a:r>
              <a:rPr lang="en-US" sz="3200" b="1" i="0" dirty="0">
                <a:solidFill>
                  <a:srgbClr val="99002E"/>
                </a:solidFill>
                <a:latin typeface="Arial"/>
                <a:cs typeface="Arial"/>
              </a:rPr>
              <a:t>Q&amp;A</a:t>
            </a:r>
          </a:p>
        </p:txBody>
      </p:sp>
    </p:spTree>
    <p:extLst>
      <p:ext uri="{BB962C8B-B14F-4D97-AF65-F5344CB8AC3E}">
        <p14:creationId xmlns:p14="http://schemas.microsoft.com/office/powerpoint/2010/main" val="1314588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Title 1"/>
          <p:cNvSpPr>
            <a:spLocks noGrp="1"/>
          </p:cNvSpPr>
          <p:nvPr>
            <p:ph type="title" hasCustomPrompt="1"/>
          </p:nvPr>
        </p:nvSpPr>
        <p:spPr>
          <a:xfrm>
            <a:off x="110828" y="86597"/>
            <a:ext cx="6123881" cy="798617"/>
          </a:xfrm>
          <a:prstGeom prst="rect">
            <a:avLst/>
          </a:prstGeom>
        </p:spPr>
        <p:txBody>
          <a:bodyPr>
            <a:normAutofit/>
          </a:bodyPr>
          <a:lstStyle>
            <a:lvl1pPr algn="l">
              <a:defRPr sz="3200" b="1" i="0" baseline="0">
                <a:solidFill>
                  <a:schemeClr val="bg1"/>
                </a:solidFill>
                <a:latin typeface="Arial"/>
                <a:cs typeface="Arial"/>
              </a:defRPr>
            </a:lvl1pPr>
          </a:lstStyle>
          <a:p>
            <a:r>
              <a:rPr lang="en-AU" dirty="0"/>
              <a:t>Presentation Header</a:t>
            </a:r>
            <a:endParaRPr lang="en-US" dirty="0"/>
          </a:p>
        </p:txBody>
      </p:sp>
    </p:spTree>
    <p:extLst>
      <p:ext uri="{BB962C8B-B14F-4D97-AF65-F5344CB8AC3E}">
        <p14:creationId xmlns:p14="http://schemas.microsoft.com/office/powerpoint/2010/main" val="1045469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Title 1"/>
          <p:cNvSpPr>
            <a:spLocks noGrp="1"/>
          </p:cNvSpPr>
          <p:nvPr>
            <p:ph type="title" hasCustomPrompt="1"/>
          </p:nvPr>
        </p:nvSpPr>
        <p:spPr>
          <a:xfrm>
            <a:off x="110828" y="86597"/>
            <a:ext cx="6123881" cy="798617"/>
          </a:xfrm>
          <a:prstGeom prst="rect">
            <a:avLst/>
          </a:prstGeom>
        </p:spPr>
        <p:txBody>
          <a:bodyPr>
            <a:normAutofit/>
          </a:bodyPr>
          <a:lstStyle>
            <a:lvl1pPr algn="l">
              <a:defRPr sz="3200" b="1" i="0" baseline="0">
                <a:solidFill>
                  <a:schemeClr val="bg1"/>
                </a:solidFill>
                <a:latin typeface="Arial"/>
                <a:cs typeface="Arial"/>
              </a:defRPr>
            </a:lvl1pPr>
          </a:lstStyle>
          <a:p>
            <a:r>
              <a:rPr lang="en-AU" dirty="0"/>
              <a:t>Presentation Header</a:t>
            </a:r>
            <a:endParaRPr lang="en-US" dirty="0"/>
          </a:p>
        </p:txBody>
      </p:sp>
      <p:sp>
        <p:nvSpPr>
          <p:cNvPr id="5" name="TextBox 4"/>
          <p:cNvSpPr txBox="1"/>
          <p:nvPr userDrawn="1"/>
        </p:nvSpPr>
        <p:spPr>
          <a:xfrm>
            <a:off x="615774" y="1270089"/>
            <a:ext cx="7918466" cy="2585323"/>
          </a:xfrm>
          <a:prstGeom prst="rect">
            <a:avLst/>
          </a:prstGeom>
          <a:noFill/>
        </p:spPr>
        <p:txBody>
          <a:bodyPr wrap="square" rtlCol="0">
            <a:spAutoFit/>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dirty="0">
                <a:solidFill>
                  <a:srgbClr val="535352"/>
                </a:solidFill>
              </a:rPr>
              <a:t>Enter</a:t>
            </a:r>
            <a:r>
              <a:rPr lang="en-US" baseline="0" dirty="0">
                <a:solidFill>
                  <a:srgbClr val="535352"/>
                </a:solidFill>
              </a:rPr>
              <a:t> Text Here</a:t>
            </a:r>
            <a:endParaRPr lang="en-US" dirty="0">
              <a:solidFill>
                <a:srgbClr val="535352"/>
              </a:solidFill>
            </a:endParaRPr>
          </a:p>
          <a:p>
            <a:pPr marL="285750" indent="-285750">
              <a:buFont typeface="Arial"/>
              <a:buChar char="•"/>
            </a:pPr>
            <a:endParaRPr lang="en-US" dirty="0">
              <a:solidFill>
                <a:srgbClr val="535352"/>
              </a:solidFill>
            </a:endParaRP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dirty="0">
                <a:solidFill>
                  <a:srgbClr val="535352"/>
                </a:solidFill>
              </a:rPr>
              <a:t>Enter</a:t>
            </a:r>
            <a:r>
              <a:rPr lang="en-US" baseline="0" dirty="0">
                <a:solidFill>
                  <a:srgbClr val="535352"/>
                </a:solidFill>
              </a:rPr>
              <a:t> Text Here</a:t>
            </a:r>
            <a:endParaRPr lang="en-US" dirty="0">
              <a:solidFill>
                <a:srgbClr val="535352"/>
              </a:solidFill>
            </a:endParaRPr>
          </a:p>
          <a:p>
            <a:pPr marL="285750" indent="-285750">
              <a:buFont typeface="Arial"/>
              <a:buChar char="•"/>
            </a:pPr>
            <a:endParaRPr lang="en-US" dirty="0">
              <a:solidFill>
                <a:srgbClr val="535352"/>
              </a:solidFill>
            </a:endParaRP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dirty="0">
                <a:solidFill>
                  <a:srgbClr val="535352"/>
                </a:solidFill>
              </a:rPr>
              <a:t>Enter</a:t>
            </a:r>
            <a:r>
              <a:rPr lang="en-US" baseline="0" dirty="0">
                <a:solidFill>
                  <a:srgbClr val="535352"/>
                </a:solidFill>
              </a:rPr>
              <a:t> Text Here</a:t>
            </a:r>
            <a:endParaRPr lang="en-US" dirty="0">
              <a:solidFill>
                <a:srgbClr val="535352"/>
              </a:solidFill>
            </a:endParaRPr>
          </a:p>
          <a:p>
            <a:pPr marL="285750" indent="-285750">
              <a:buFont typeface="Arial"/>
              <a:buChar char="•"/>
            </a:pPr>
            <a:endParaRPr lang="en-US" dirty="0">
              <a:solidFill>
                <a:srgbClr val="535352"/>
              </a:solidFill>
            </a:endParaRP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dirty="0">
                <a:solidFill>
                  <a:srgbClr val="535352"/>
                </a:solidFill>
              </a:rPr>
              <a:t>Enter</a:t>
            </a:r>
            <a:r>
              <a:rPr lang="en-US" baseline="0" dirty="0">
                <a:solidFill>
                  <a:srgbClr val="535352"/>
                </a:solidFill>
              </a:rPr>
              <a:t> Text Here</a:t>
            </a:r>
            <a:endParaRPr lang="en-US" dirty="0">
              <a:solidFill>
                <a:srgbClr val="535352"/>
              </a:solidFill>
            </a:endParaRPr>
          </a:p>
          <a:p>
            <a:pPr marL="285750" indent="-285750">
              <a:buFont typeface="Arial"/>
              <a:buChar char="•"/>
            </a:pPr>
            <a:endParaRPr lang="en-US" dirty="0">
              <a:solidFill>
                <a:srgbClr val="535352"/>
              </a:solidFill>
            </a:endParaRPr>
          </a:p>
          <a:p>
            <a:pPr marL="285750" indent="-285750">
              <a:buFont typeface="Arial"/>
              <a:buChar char="•"/>
            </a:pPr>
            <a:endParaRPr lang="en-US" dirty="0">
              <a:solidFill>
                <a:srgbClr val="535352"/>
              </a:solidFill>
            </a:endParaRPr>
          </a:p>
        </p:txBody>
      </p:sp>
    </p:spTree>
    <p:extLst>
      <p:ext uri="{BB962C8B-B14F-4D97-AF65-F5344CB8AC3E}">
        <p14:creationId xmlns:p14="http://schemas.microsoft.com/office/powerpoint/2010/main" val="2947162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a:xfrm>
            <a:off x="508001" y="6041363"/>
            <a:ext cx="4723209"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42998" y="6041363"/>
            <a:ext cx="512504" cy="365125"/>
          </a:xfrm>
          <a:prstGeom prst="rect">
            <a:avLst/>
          </a:prstGeo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833860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a:prstGeom prst="rect">
            <a:avLst/>
          </a:prstGeo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860400"/>
          </a:xfrm>
          <a:prstGeom prst="rect">
            <a:avLst/>
          </a:prstGeo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508001" y="6041363"/>
            <a:ext cx="4723209"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42998" y="6041363"/>
            <a:ext cx="512504" cy="365125"/>
          </a:xfrm>
          <a:prstGeom prst="rect">
            <a:avLst/>
          </a:prstGeo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77384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2160589"/>
            <a:ext cx="3138026" cy="38807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2160590"/>
            <a:ext cx="3138026" cy="388077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a:xfrm>
            <a:off x="508001" y="6041363"/>
            <a:ext cx="4723209"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42998" y="6041363"/>
            <a:ext cx="512504" cy="365125"/>
          </a:xfrm>
          <a:prstGeom prst="rect">
            <a:avLst/>
          </a:prstGeom>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359854951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2" name="Picture 1" descr="Cover_backgroun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 y="99"/>
            <a:ext cx="9180001" cy="6903360"/>
          </a:xfrm>
          <a:prstGeom prst="rect">
            <a:avLst/>
          </a:prstGeom>
        </p:spPr>
      </p:pic>
      <p:pic>
        <p:nvPicPr>
          <p:cNvPr id="3" name="Picture 2" descr="log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6251" y="648001"/>
            <a:ext cx="2937600" cy="629599"/>
          </a:xfrm>
          <a:prstGeom prst="rect">
            <a:avLst/>
          </a:prstGeom>
        </p:spPr>
      </p:pic>
      <p:pic>
        <p:nvPicPr>
          <p:cNvPr id="4" name="Picture 3" descr="Logo_sub.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47749" y="905516"/>
            <a:ext cx="1976400" cy="235922"/>
          </a:xfrm>
          <a:prstGeom prst="rect">
            <a:avLst/>
          </a:prstGeom>
        </p:spPr>
      </p:pic>
      <p:sp>
        <p:nvSpPr>
          <p:cNvPr id="5" name="Slide Number Placeholder 4"/>
          <p:cNvSpPr>
            <a:spLocks noGrp="1"/>
          </p:cNvSpPr>
          <p:nvPr>
            <p:ph type="sldNum" sz="quarter" idx="10"/>
          </p:nvPr>
        </p:nvSpPr>
        <p:spPr/>
        <p:txBody>
          <a:bodyPr/>
          <a:lstStyle/>
          <a:p>
            <a:fld id="{F20B0F91-48EB-4459-AF6F-DD84B76E649D}" type="slidenum">
              <a:rPr lang="en-AU" smtClean="0"/>
              <a:pPr/>
              <a:t>‹#›</a:t>
            </a:fld>
            <a:endParaRPr lang="en-AU" dirty="0"/>
          </a:p>
        </p:txBody>
      </p:sp>
      <p:grpSp>
        <p:nvGrpSpPr>
          <p:cNvPr id="9" name="Group 8"/>
          <p:cNvGrpSpPr/>
          <p:nvPr userDrawn="1"/>
        </p:nvGrpSpPr>
        <p:grpSpPr>
          <a:xfrm>
            <a:off x="4006921" y="6098555"/>
            <a:ext cx="5126688" cy="783508"/>
            <a:chOff x="4017312" y="6098555"/>
            <a:chExt cx="5126688" cy="783508"/>
          </a:xfrm>
        </p:grpSpPr>
        <p:sp>
          <p:nvSpPr>
            <p:cNvPr id="10" name="TextBox 9"/>
            <p:cNvSpPr txBox="1"/>
            <p:nvPr/>
          </p:nvSpPr>
          <p:spPr>
            <a:xfrm>
              <a:off x="4017312" y="6358843"/>
              <a:ext cx="3771323" cy="523220"/>
            </a:xfrm>
            <a:prstGeom prst="rect">
              <a:avLst/>
            </a:prstGeom>
            <a:noFill/>
          </p:spPr>
          <p:txBody>
            <a:bodyPr wrap="square" rtlCol="0">
              <a:spAutoFit/>
            </a:bodyPr>
            <a:lstStyle/>
            <a:p>
              <a:pPr algn="r"/>
              <a:r>
                <a:rPr lang="en-AU" sz="1400" dirty="0" smtClean="0">
                  <a:solidFill>
                    <a:schemeClr val="bg1"/>
                  </a:solidFill>
                </a:rPr>
                <a:t>Resource materials</a:t>
              </a:r>
            </a:p>
            <a:p>
              <a:pPr algn="r"/>
              <a:r>
                <a:rPr lang="en-AU" sz="1400" dirty="0" smtClean="0">
                  <a:solidFill>
                    <a:schemeClr val="bg1"/>
                  </a:solidFill>
                </a:rPr>
                <a:t>provided by the Queensland Audit Office</a:t>
              </a:r>
              <a:endParaRPr lang="en-AU" sz="1400" dirty="0">
                <a:solidFill>
                  <a:schemeClr val="bg1"/>
                </a:solidFill>
              </a:endParaRPr>
            </a:p>
          </p:txBody>
        </p:sp>
        <p:pic>
          <p:nvPicPr>
            <p:cNvPr id="11" name="Picture 10"/>
            <p:cNvPicPr>
              <a:picLocks noChangeAspect="1"/>
            </p:cNvPicPr>
            <p:nvPr/>
          </p:nvPicPr>
          <p:blipFill>
            <a:blip r:embed="rId5"/>
            <a:stretch>
              <a:fillRect/>
            </a:stretch>
          </p:blipFill>
          <p:spPr>
            <a:xfrm>
              <a:off x="7747539" y="6098555"/>
              <a:ext cx="1396461" cy="749011"/>
            </a:xfrm>
            <a:prstGeom prst="rect">
              <a:avLst/>
            </a:prstGeom>
          </p:spPr>
        </p:pic>
      </p:grpSp>
    </p:spTree>
    <p:extLst>
      <p:ext uri="{BB962C8B-B14F-4D97-AF65-F5344CB8AC3E}">
        <p14:creationId xmlns:p14="http://schemas.microsoft.com/office/powerpoint/2010/main" val="316193096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Chapter Title">
    <p:spTree>
      <p:nvGrpSpPr>
        <p:cNvPr id="1" name=""/>
        <p:cNvGrpSpPr/>
        <p:nvPr/>
      </p:nvGrpSpPr>
      <p:grpSpPr>
        <a:xfrm>
          <a:off x="0" y="0"/>
          <a:ext cx="0" cy="0"/>
          <a:chOff x="0" y="0"/>
          <a:chExt cx="0" cy="0"/>
        </a:xfrm>
      </p:grpSpPr>
      <p:pic>
        <p:nvPicPr>
          <p:cNvPr id="2" name="Picture 1" descr="Section_backgroun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 y="99"/>
            <a:ext cx="9180001" cy="6903360"/>
          </a:xfrm>
          <a:prstGeom prst="rect">
            <a:avLst/>
          </a:prstGeom>
        </p:spPr>
      </p:pic>
      <p:sp>
        <p:nvSpPr>
          <p:cNvPr id="3" name="Slide Number Placeholder 2"/>
          <p:cNvSpPr>
            <a:spLocks noGrp="1"/>
          </p:cNvSpPr>
          <p:nvPr>
            <p:ph type="sldNum" sz="quarter" idx="10"/>
          </p:nvPr>
        </p:nvSpPr>
        <p:spPr/>
        <p:txBody>
          <a:bodyPr/>
          <a:lstStyle/>
          <a:p>
            <a:fld id="{F20B0F91-48EB-4459-AF6F-DD84B76E649D}" type="slidenum">
              <a:rPr lang="en-AU" smtClean="0"/>
              <a:pPr/>
              <a:t>‹#›</a:t>
            </a:fld>
            <a:endParaRPr lang="en-AU" dirty="0"/>
          </a:p>
        </p:txBody>
      </p:sp>
      <p:grpSp>
        <p:nvGrpSpPr>
          <p:cNvPr id="7" name="Group 6"/>
          <p:cNvGrpSpPr/>
          <p:nvPr userDrawn="1"/>
        </p:nvGrpSpPr>
        <p:grpSpPr>
          <a:xfrm>
            <a:off x="4006921" y="6098555"/>
            <a:ext cx="5126688" cy="783508"/>
            <a:chOff x="4017312" y="6098555"/>
            <a:chExt cx="5126688" cy="783508"/>
          </a:xfrm>
        </p:grpSpPr>
        <p:sp>
          <p:nvSpPr>
            <p:cNvPr id="8" name="TextBox 7"/>
            <p:cNvSpPr txBox="1"/>
            <p:nvPr/>
          </p:nvSpPr>
          <p:spPr>
            <a:xfrm>
              <a:off x="4017312" y="6358843"/>
              <a:ext cx="3771323" cy="523220"/>
            </a:xfrm>
            <a:prstGeom prst="rect">
              <a:avLst/>
            </a:prstGeom>
            <a:noFill/>
          </p:spPr>
          <p:txBody>
            <a:bodyPr wrap="square" rtlCol="0">
              <a:spAutoFit/>
            </a:bodyPr>
            <a:lstStyle/>
            <a:p>
              <a:pPr algn="r"/>
              <a:r>
                <a:rPr lang="en-AU" sz="1400" baseline="0" dirty="0" smtClean="0">
                  <a:solidFill>
                    <a:schemeClr val="tx1"/>
                  </a:solidFill>
                </a:rPr>
                <a:t>Resource materials </a:t>
              </a:r>
            </a:p>
            <a:p>
              <a:pPr algn="r"/>
              <a:r>
                <a:rPr lang="en-AU" sz="1400" baseline="0" dirty="0" smtClean="0">
                  <a:solidFill>
                    <a:schemeClr val="tx1"/>
                  </a:solidFill>
                </a:rPr>
                <a:t>provided by the Queensland Audit Office</a:t>
              </a:r>
              <a:endParaRPr lang="en-AU" sz="1400" baseline="0" dirty="0">
                <a:solidFill>
                  <a:schemeClr val="tx1"/>
                </a:solidFill>
              </a:endParaRPr>
            </a:p>
          </p:txBody>
        </p:sp>
        <p:pic>
          <p:nvPicPr>
            <p:cNvPr id="9" name="Picture 8"/>
            <p:cNvPicPr>
              <a:picLocks noChangeAspect="1"/>
            </p:cNvPicPr>
            <p:nvPr/>
          </p:nvPicPr>
          <p:blipFill>
            <a:blip r:embed="rId3"/>
            <a:stretch>
              <a:fillRect/>
            </a:stretch>
          </p:blipFill>
          <p:spPr>
            <a:xfrm>
              <a:off x="7747539" y="6098555"/>
              <a:ext cx="1396461" cy="749011"/>
            </a:xfrm>
            <a:prstGeom prst="rect">
              <a:avLst/>
            </a:prstGeom>
          </p:spPr>
        </p:pic>
      </p:grpSp>
    </p:spTree>
    <p:extLst>
      <p:ext uri="{BB962C8B-B14F-4D97-AF65-F5344CB8AC3E}">
        <p14:creationId xmlns:p14="http://schemas.microsoft.com/office/powerpoint/2010/main" val="308507452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Chapter Title">
    <p:spTree>
      <p:nvGrpSpPr>
        <p:cNvPr id="1" name=""/>
        <p:cNvGrpSpPr/>
        <p:nvPr/>
      </p:nvGrpSpPr>
      <p:grpSpPr>
        <a:xfrm>
          <a:off x="0" y="0"/>
          <a:ext cx="0" cy="0"/>
          <a:chOff x="0" y="0"/>
          <a:chExt cx="0" cy="0"/>
        </a:xfrm>
      </p:grpSpPr>
      <p:pic>
        <p:nvPicPr>
          <p:cNvPr id="2" name="Picture 1" descr="Section_backgroun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 y="99"/>
            <a:ext cx="9180001" cy="6903360"/>
          </a:xfrm>
          <a:prstGeom prst="rect">
            <a:avLst/>
          </a:prstGeom>
        </p:spPr>
      </p:pic>
      <p:sp>
        <p:nvSpPr>
          <p:cNvPr id="3" name="Slide Number Placeholder 2"/>
          <p:cNvSpPr>
            <a:spLocks noGrp="1"/>
          </p:cNvSpPr>
          <p:nvPr>
            <p:ph type="sldNum" sz="quarter" idx="10"/>
          </p:nvPr>
        </p:nvSpPr>
        <p:spPr/>
        <p:txBody>
          <a:bodyPr/>
          <a:lstStyle/>
          <a:p>
            <a:fld id="{F20B0F91-48EB-4459-AF6F-DD84B76E649D}" type="slidenum">
              <a:rPr lang="en-AU" smtClean="0"/>
              <a:pPr/>
              <a:t>‹#›</a:t>
            </a:fld>
            <a:endParaRPr lang="en-AU" dirty="0"/>
          </a:p>
        </p:txBody>
      </p:sp>
    </p:spTree>
    <p:extLst>
      <p:ext uri="{BB962C8B-B14F-4D97-AF65-F5344CB8AC3E}">
        <p14:creationId xmlns:p14="http://schemas.microsoft.com/office/powerpoint/2010/main" val="43341145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05096" y="602889"/>
            <a:ext cx="7360060" cy="1098540"/>
          </a:xfrm>
          <a:prstGeom prst="rect">
            <a:avLst/>
          </a:prstGeom>
        </p:spPr>
        <p:txBody>
          <a:bodyPr>
            <a:normAutofit/>
          </a:bodyPr>
          <a:lstStyle>
            <a:lvl1pPr algn="l">
              <a:defRPr sz="3200" b="1" i="0" baseline="0">
                <a:solidFill>
                  <a:srgbClr val="99002E"/>
                </a:solidFill>
                <a:latin typeface="Arial"/>
                <a:cs typeface="Arial"/>
              </a:defRPr>
            </a:lvl1pPr>
          </a:lstStyle>
          <a:p>
            <a:r>
              <a:rPr lang="en-AU" dirty="0"/>
              <a:t>Main Presentation Header</a:t>
            </a:r>
            <a:endParaRPr lang="en-US" dirty="0"/>
          </a:p>
        </p:txBody>
      </p:sp>
      <p:sp>
        <p:nvSpPr>
          <p:cNvPr id="3" name="Subtitle 2"/>
          <p:cNvSpPr>
            <a:spLocks noGrp="1"/>
          </p:cNvSpPr>
          <p:nvPr>
            <p:ph type="subTitle" idx="1" hasCustomPrompt="1"/>
          </p:nvPr>
        </p:nvSpPr>
        <p:spPr>
          <a:xfrm>
            <a:off x="1405096" y="1701429"/>
            <a:ext cx="6400800" cy="1752600"/>
          </a:xfrm>
          <a:prstGeom prst="rect">
            <a:avLst/>
          </a:prstGeom>
        </p:spPr>
        <p:txBody>
          <a:bodyPr>
            <a:normAutofit/>
          </a:bodyPr>
          <a:lstStyle>
            <a:lvl1pPr marL="0" indent="0" algn="l">
              <a:buNone/>
              <a:defRPr sz="2800" baseline="0">
                <a:solidFill>
                  <a:srgbClr val="53535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z="2800" dirty="0"/>
              <a:t>27 January 2016</a:t>
            </a:r>
            <a:endParaRPr lang="en-US" dirty="0"/>
          </a:p>
        </p:txBody>
      </p:sp>
    </p:spTree>
    <p:extLst>
      <p:ext uri="{BB962C8B-B14F-4D97-AF65-F5344CB8AC3E}">
        <p14:creationId xmlns:p14="http://schemas.microsoft.com/office/powerpoint/2010/main" val="23696560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4" name="Picture 3" descr="Interior_backgroun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 y="99"/>
            <a:ext cx="9180001" cy="6903360"/>
          </a:xfrm>
          <a:prstGeom prst="rect">
            <a:avLst/>
          </a:prstGeom>
        </p:spPr>
      </p:pic>
      <p:sp>
        <p:nvSpPr>
          <p:cNvPr id="2" name="Slide Number Placeholder 1"/>
          <p:cNvSpPr>
            <a:spLocks noGrp="1"/>
          </p:cNvSpPr>
          <p:nvPr>
            <p:ph type="sldNum" sz="quarter" idx="10"/>
          </p:nvPr>
        </p:nvSpPr>
        <p:spPr/>
        <p:txBody>
          <a:bodyPr/>
          <a:lstStyle/>
          <a:p>
            <a:fld id="{F20B0F91-48EB-4459-AF6F-DD84B76E649D}" type="slidenum">
              <a:rPr lang="en-AU" smtClean="0"/>
              <a:pPr/>
              <a:t>‹#›</a:t>
            </a:fld>
            <a:endParaRPr lang="en-AU" dirty="0"/>
          </a:p>
        </p:txBody>
      </p:sp>
      <p:grpSp>
        <p:nvGrpSpPr>
          <p:cNvPr id="5" name="Group 4"/>
          <p:cNvGrpSpPr/>
          <p:nvPr userDrawn="1"/>
        </p:nvGrpSpPr>
        <p:grpSpPr>
          <a:xfrm>
            <a:off x="4006921" y="6098555"/>
            <a:ext cx="5126688" cy="783508"/>
            <a:chOff x="4017312" y="6098555"/>
            <a:chExt cx="5126688" cy="783508"/>
          </a:xfrm>
        </p:grpSpPr>
        <p:sp>
          <p:nvSpPr>
            <p:cNvPr id="6" name="TextBox 5"/>
            <p:cNvSpPr txBox="1"/>
            <p:nvPr/>
          </p:nvSpPr>
          <p:spPr>
            <a:xfrm>
              <a:off x="4017312" y="6358843"/>
              <a:ext cx="3771323" cy="523220"/>
            </a:xfrm>
            <a:prstGeom prst="rect">
              <a:avLst/>
            </a:prstGeom>
            <a:noFill/>
          </p:spPr>
          <p:txBody>
            <a:bodyPr wrap="square" rtlCol="0">
              <a:spAutoFit/>
            </a:bodyPr>
            <a:lstStyle/>
            <a:p>
              <a:pPr algn="r"/>
              <a:r>
                <a:rPr lang="en-AU" sz="1400" dirty="0" smtClean="0">
                  <a:solidFill>
                    <a:schemeClr val="bg1"/>
                  </a:solidFill>
                </a:rPr>
                <a:t>Resource materials </a:t>
              </a:r>
            </a:p>
            <a:p>
              <a:pPr algn="r"/>
              <a:r>
                <a:rPr lang="en-AU" sz="1400" dirty="0" smtClean="0">
                  <a:solidFill>
                    <a:schemeClr val="bg1"/>
                  </a:solidFill>
                </a:rPr>
                <a:t>provided by the Queensland Audit Office</a:t>
              </a:r>
              <a:endParaRPr lang="en-AU" sz="1400" dirty="0">
                <a:solidFill>
                  <a:schemeClr val="bg1"/>
                </a:solidFill>
              </a:endParaRPr>
            </a:p>
          </p:txBody>
        </p:sp>
        <p:pic>
          <p:nvPicPr>
            <p:cNvPr id="7" name="Picture 6"/>
            <p:cNvPicPr>
              <a:picLocks noChangeAspect="1"/>
            </p:cNvPicPr>
            <p:nvPr/>
          </p:nvPicPr>
          <p:blipFill>
            <a:blip r:embed="rId3"/>
            <a:stretch>
              <a:fillRect/>
            </a:stretch>
          </p:blipFill>
          <p:spPr>
            <a:xfrm>
              <a:off x="7747539" y="6098555"/>
              <a:ext cx="1396461" cy="749011"/>
            </a:xfrm>
            <a:prstGeom prst="rect">
              <a:avLst/>
            </a:prstGeom>
          </p:spPr>
        </p:pic>
      </p:grpSp>
    </p:spTree>
    <p:extLst>
      <p:ext uri="{BB962C8B-B14F-4D97-AF65-F5344CB8AC3E}">
        <p14:creationId xmlns:p14="http://schemas.microsoft.com/office/powerpoint/2010/main" val="232455137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20B0F91-48EB-4459-AF6F-DD84B76E649D}" type="slidenum">
              <a:rPr lang="en-AU" smtClean="0"/>
              <a:pPr/>
              <a:t>‹#›</a:t>
            </a:fld>
            <a:endParaRPr lang="en-AU" dirty="0"/>
          </a:p>
        </p:txBody>
      </p:sp>
      <p:grpSp>
        <p:nvGrpSpPr>
          <p:cNvPr id="3" name="Group 2"/>
          <p:cNvGrpSpPr/>
          <p:nvPr userDrawn="1"/>
        </p:nvGrpSpPr>
        <p:grpSpPr>
          <a:xfrm>
            <a:off x="4006921" y="6098555"/>
            <a:ext cx="5126688" cy="783508"/>
            <a:chOff x="4017312" y="6098555"/>
            <a:chExt cx="5126688" cy="783508"/>
          </a:xfrm>
        </p:grpSpPr>
        <p:sp>
          <p:nvSpPr>
            <p:cNvPr id="4" name="TextBox 3"/>
            <p:cNvSpPr txBox="1"/>
            <p:nvPr/>
          </p:nvSpPr>
          <p:spPr>
            <a:xfrm>
              <a:off x="4017312" y="6358843"/>
              <a:ext cx="3771323" cy="523220"/>
            </a:xfrm>
            <a:prstGeom prst="rect">
              <a:avLst/>
            </a:prstGeom>
            <a:noFill/>
          </p:spPr>
          <p:txBody>
            <a:bodyPr wrap="square" rtlCol="0">
              <a:spAutoFit/>
            </a:bodyPr>
            <a:lstStyle/>
            <a:p>
              <a:pPr algn="r"/>
              <a:r>
                <a:rPr lang="en-AU" sz="1400" dirty="0" smtClean="0">
                  <a:solidFill>
                    <a:schemeClr val="bg1"/>
                  </a:solidFill>
                </a:rPr>
                <a:t>Resource materials </a:t>
              </a:r>
            </a:p>
            <a:p>
              <a:pPr algn="r"/>
              <a:r>
                <a:rPr lang="en-AU" sz="1400" dirty="0" smtClean="0">
                  <a:solidFill>
                    <a:schemeClr val="bg1"/>
                  </a:solidFill>
                </a:rPr>
                <a:t>provided by the Queensland Audit Office</a:t>
              </a:r>
              <a:endParaRPr lang="en-AU" sz="1400" dirty="0">
                <a:solidFill>
                  <a:schemeClr val="bg1"/>
                </a:solidFill>
              </a:endParaRPr>
            </a:p>
          </p:txBody>
        </p:sp>
        <p:pic>
          <p:nvPicPr>
            <p:cNvPr id="5" name="Picture 4"/>
            <p:cNvPicPr>
              <a:picLocks noChangeAspect="1"/>
            </p:cNvPicPr>
            <p:nvPr/>
          </p:nvPicPr>
          <p:blipFill>
            <a:blip r:embed="rId2"/>
            <a:stretch>
              <a:fillRect/>
            </a:stretch>
          </p:blipFill>
          <p:spPr>
            <a:xfrm>
              <a:off x="7747539" y="6098555"/>
              <a:ext cx="1396461" cy="749011"/>
            </a:xfrm>
            <a:prstGeom prst="rect">
              <a:avLst/>
            </a:prstGeom>
          </p:spPr>
        </p:pic>
      </p:grpSp>
    </p:spTree>
    <p:extLst>
      <p:ext uri="{BB962C8B-B14F-4D97-AF65-F5344CB8AC3E}">
        <p14:creationId xmlns:p14="http://schemas.microsoft.com/office/powerpoint/2010/main" val="48832538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948" y="274638"/>
            <a:ext cx="8229601" cy="1143000"/>
          </a:xfrm>
          <a:prstGeom prst="rect">
            <a:avLst/>
          </a:prstGeom>
        </p:spPr>
        <p:txBody>
          <a:bodyPr lIns="83980" tIns="42022" rIns="83980" bIns="42022"/>
          <a:lstStyle/>
          <a:p>
            <a:r>
              <a:rPr lang="en-US" smtClean="0"/>
              <a:t>Click to edit Master title style</a:t>
            </a:r>
            <a:endParaRPr lang="en-AU"/>
          </a:p>
        </p:txBody>
      </p:sp>
      <p:sp>
        <p:nvSpPr>
          <p:cNvPr id="3" name="Content Placeholder 2"/>
          <p:cNvSpPr>
            <a:spLocks noGrp="1"/>
          </p:cNvSpPr>
          <p:nvPr>
            <p:ph idx="1"/>
          </p:nvPr>
        </p:nvSpPr>
        <p:spPr>
          <a:xfrm>
            <a:off x="457948" y="1600939"/>
            <a:ext cx="8229601" cy="4525963"/>
          </a:xfrm>
          <a:prstGeom prst="rect">
            <a:avLst/>
          </a:prstGeom>
        </p:spPr>
        <p:txBody>
          <a:bodyPr lIns="83980" tIns="42022" rIns="83980" bIns="4202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Slide Number Placeholder 6"/>
          <p:cNvSpPr>
            <a:spLocks noGrp="1"/>
          </p:cNvSpPr>
          <p:nvPr>
            <p:ph type="sldNum" sz="quarter" idx="10"/>
          </p:nvPr>
        </p:nvSpPr>
        <p:spPr/>
        <p:txBody>
          <a:bodyPr/>
          <a:lstStyle/>
          <a:p>
            <a:fld id="{F20B0F91-48EB-4459-AF6F-DD84B76E649D}" type="slidenum">
              <a:rPr lang="en-AU" smtClean="0"/>
              <a:pPr/>
              <a:t>‹#›</a:t>
            </a:fld>
            <a:endParaRPr lang="en-AU" dirty="0"/>
          </a:p>
        </p:txBody>
      </p:sp>
      <p:grpSp>
        <p:nvGrpSpPr>
          <p:cNvPr id="8" name="Group 7"/>
          <p:cNvGrpSpPr/>
          <p:nvPr userDrawn="1"/>
        </p:nvGrpSpPr>
        <p:grpSpPr>
          <a:xfrm>
            <a:off x="4006921" y="6098555"/>
            <a:ext cx="5126688" cy="783508"/>
            <a:chOff x="4017312" y="6098555"/>
            <a:chExt cx="5126688" cy="783508"/>
          </a:xfrm>
        </p:grpSpPr>
        <p:sp>
          <p:nvSpPr>
            <p:cNvPr id="9" name="TextBox 8"/>
            <p:cNvSpPr txBox="1"/>
            <p:nvPr/>
          </p:nvSpPr>
          <p:spPr>
            <a:xfrm>
              <a:off x="4017312" y="6358843"/>
              <a:ext cx="3771323" cy="523220"/>
            </a:xfrm>
            <a:prstGeom prst="rect">
              <a:avLst/>
            </a:prstGeom>
            <a:noFill/>
          </p:spPr>
          <p:txBody>
            <a:bodyPr wrap="square" rtlCol="0">
              <a:spAutoFit/>
            </a:bodyPr>
            <a:lstStyle/>
            <a:p>
              <a:pPr algn="r"/>
              <a:r>
                <a:rPr lang="en-AU" sz="1400" dirty="0" smtClean="0">
                  <a:solidFill>
                    <a:schemeClr val="bg1"/>
                  </a:solidFill>
                </a:rPr>
                <a:t>Resource materials </a:t>
              </a:r>
            </a:p>
            <a:p>
              <a:pPr algn="r"/>
              <a:r>
                <a:rPr lang="en-AU" sz="1400" dirty="0" smtClean="0">
                  <a:solidFill>
                    <a:schemeClr val="bg1"/>
                  </a:solidFill>
                </a:rPr>
                <a:t>provided by the Queensland Audit Office</a:t>
              </a:r>
              <a:endParaRPr lang="en-AU" sz="1400" dirty="0">
                <a:solidFill>
                  <a:schemeClr val="bg1"/>
                </a:solidFill>
              </a:endParaRPr>
            </a:p>
          </p:txBody>
        </p:sp>
        <p:pic>
          <p:nvPicPr>
            <p:cNvPr id="10" name="Picture 9"/>
            <p:cNvPicPr>
              <a:picLocks noChangeAspect="1"/>
            </p:cNvPicPr>
            <p:nvPr/>
          </p:nvPicPr>
          <p:blipFill>
            <a:blip r:embed="rId2"/>
            <a:stretch>
              <a:fillRect/>
            </a:stretch>
          </p:blipFill>
          <p:spPr>
            <a:xfrm>
              <a:off x="7747539" y="6098555"/>
              <a:ext cx="1396461" cy="749011"/>
            </a:xfrm>
            <a:prstGeom prst="rect">
              <a:avLst/>
            </a:prstGeom>
          </p:spPr>
        </p:pic>
      </p:grpSp>
    </p:spTree>
    <p:extLst>
      <p:ext uri="{BB962C8B-B14F-4D97-AF65-F5344CB8AC3E}">
        <p14:creationId xmlns:p14="http://schemas.microsoft.com/office/powerpoint/2010/main" val="289380075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Headline - Maron/Grey">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F20B0F91-48EB-4459-AF6F-DD84B76E649D}" type="slidenum">
              <a:rPr lang="en-AU" smtClean="0"/>
              <a:pPr/>
              <a:t>‹#›</a:t>
            </a:fld>
            <a:endParaRPr lang="en-AU" dirty="0"/>
          </a:p>
        </p:txBody>
      </p:sp>
      <p:grpSp>
        <p:nvGrpSpPr>
          <p:cNvPr id="4" name="Group 3"/>
          <p:cNvGrpSpPr/>
          <p:nvPr userDrawn="1"/>
        </p:nvGrpSpPr>
        <p:grpSpPr>
          <a:xfrm>
            <a:off x="4006921" y="6098555"/>
            <a:ext cx="5126688" cy="783508"/>
            <a:chOff x="4017312" y="6098555"/>
            <a:chExt cx="5126688" cy="783508"/>
          </a:xfrm>
        </p:grpSpPr>
        <p:sp>
          <p:nvSpPr>
            <p:cNvPr id="5" name="TextBox 4"/>
            <p:cNvSpPr txBox="1"/>
            <p:nvPr/>
          </p:nvSpPr>
          <p:spPr>
            <a:xfrm>
              <a:off x="4017312" y="6358843"/>
              <a:ext cx="3771323" cy="523220"/>
            </a:xfrm>
            <a:prstGeom prst="rect">
              <a:avLst/>
            </a:prstGeom>
            <a:noFill/>
          </p:spPr>
          <p:txBody>
            <a:bodyPr wrap="square" rtlCol="0">
              <a:spAutoFit/>
            </a:bodyPr>
            <a:lstStyle/>
            <a:p>
              <a:pPr algn="r"/>
              <a:r>
                <a:rPr lang="en-AU" sz="1400" dirty="0" smtClean="0">
                  <a:solidFill>
                    <a:schemeClr val="bg1"/>
                  </a:solidFill>
                </a:rPr>
                <a:t>Resource materials </a:t>
              </a:r>
            </a:p>
            <a:p>
              <a:pPr algn="r"/>
              <a:r>
                <a:rPr lang="en-AU" sz="1400" dirty="0" smtClean="0">
                  <a:solidFill>
                    <a:schemeClr val="bg1"/>
                  </a:solidFill>
                </a:rPr>
                <a:t>provided by the Queensland Audit Office</a:t>
              </a:r>
              <a:endParaRPr lang="en-AU" sz="1400" dirty="0">
                <a:solidFill>
                  <a:schemeClr val="bg1"/>
                </a:solidFill>
              </a:endParaRPr>
            </a:p>
          </p:txBody>
        </p:sp>
        <p:pic>
          <p:nvPicPr>
            <p:cNvPr id="6" name="Picture 5"/>
            <p:cNvPicPr>
              <a:picLocks noChangeAspect="1"/>
            </p:cNvPicPr>
            <p:nvPr/>
          </p:nvPicPr>
          <p:blipFill>
            <a:blip r:embed="rId3"/>
            <a:stretch>
              <a:fillRect/>
            </a:stretch>
          </p:blipFill>
          <p:spPr>
            <a:xfrm>
              <a:off x="7747539" y="6098555"/>
              <a:ext cx="1396461" cy="749011"/>
            </a:xfrm>
            <a:prstGeom prst="rect">
              <a:avLst/>
            </a:prstGeom>
          </p:spPr>
        </p:pic>
      </p:grpSp>
    </p:spTree>
    <p:extLst>
      <p:ext uri="{BB962C8B-B14F-4D97-AF65-F5344CB8AC3E}">
        <p14:creationId xmlns:p14="http://schemas.microsoft.com/office/powerpoint/2010/main" val="28670208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F20B0F91-48EB-4459-AF6F-DD84B76E649D}" type="slidenum">
              <a:rPr lang="en-AU" smtClean="0"/>
              <a:pPr/>
              <a:t>‹#›</a:t>
            </a:fld>
            <a:endParaRPr lang="en-AU" dirty="0"/>
          </a:p>
        </p:txBody>
      </p:sp>
      <p:grpSp>
        <p:nvGrpSpPr>
          <p:cNvPr id="6" name="Group 5"/>
          <p:cNvGrpSpPr/>
          <p:nvPr userDrawn="1"/>
        </p:nvGrpSpPr>
        <p:grpSpPr>
          <a:xfrm>
            <a:off x="4006921" y="6098555"/>
            <a:ext cx="5126688" cy="783508"/>
            <a:chOff x="4017312" y="6098555"/>
            <a:chExt cx="5126688" cy="783508"/>
          </a:xfrm>
        </p:grpSpPr>
        <p:sp>
          <p:nvSpPr>
            <p:cNvPr id="7" name="TextBox 6"/>
            <p:cNvSpPr txBox="1"/>
            <p:nvPr/>
          </p:nvSpPr>
          <p:spPr>
            <a:xfrm>
              <a:off x="4017312" y="6358843"/>
              <a:ext cx="3771323" cy="523220"/>
            </a:xfrm>
            <a:prstGeom prst="rect">
              <a:avLst/>
            </a:prstGeom>
            <a:noFill/>
          </p:spPr>
          <p:txBody>
            <a:bodyPr wrap="square" rtlCol="0">
              <a:spAutoFit/>
            </a:bodyPr>
            <a:lstStyle/>
            <a:p>
              <a:pPr algn="r"/>
              <a:r>
                <a:rPr lang="en-AU" sz="1400" dirty="0" smtClean="0">
                  <a:solidFill>
                    <a:schemeClr val="bg1"/>
                  </a:solidFill>
                </a:rPr>
                <a:t>Resource materials </a:t>
              </a:r>
            </a:p>
            <a:p>
              <a:pPr algn="r"/>
              <a:r>
                <a:rPr lang="en-AU" sz="1400" dirty="0" smtClean="0">
                  <a:solidFill>
                    <a:schemeClr val="bg1"/>
                  </a:solidFill>
                </a:rPr>
                <a:t>provided by the Queensland Audit Office</a:t>
              </a:r>
              <a:endParaRPr lang="en-AU" sz="1400" dirty="0">
                <a:solidFill>
                  <a:schemeClr val="bg1"/>
                </a:solidFill>
              </a:endParaRPr>
            </a:p>
          </p:txBody>
        </p:sp>
        <p:pic>
          <p:nvPicPr>
            <p:cNvPr id="8" name="Picture 7"/>
            <p:cNvPicPr>
              <a:picLocks noChangeAspect="1"/>
            </p:cNvPicPr>
            <p:nvPr/>
          </p:nvPicPr>
          <p:blipFill>
            <a:blip r:embed="rId3"/>
            <a:stretch>
              <a:fillRect/>
            </a:stretch>
          </p:blipFill>
          <p:spPr>
            <a:xfrm>
              <a:off x="7747539" y="6098555"/>
              <a:ext cx="1396461" cy="749011"/>
            </a:xfrm>
            <a:prstGeom prst="rect">
              <a:avLst/>
            </a:prstGeom>
          </p:spPr>
        </p:pic>
      </p:grpSp>
    </p:spTree>
    <p:extLst>
      <p:ext uri="{BB962C8B-B14F-4D97-AF65-F5344CB8AC3E}">
        <p14:creationId xmlns:p14="http://schemas.microsoft.com/office/powerpoint/2010/main" val="6778256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Header &amp; Content Mar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TextBox 4"/>
          <p:cNvSpPr txBox="1"/>
          <p:nvPr userDrawn="1"/>
        </p:nvSpPr>
        <p:spPr>
          <a:xfrm>
            <a:off x="6234710" y="6140906"/>
            <a:ext cx="2270665" cy="215444"/>
          </a:xfrm>
          <a:prstGeom prst="rect">
            <a:avLst/>
          </a:prstGeom>
          <a:noFill/>
        </p:spPr>
        <p:txBody>
          <a:bodyPr wrap="square" rtlCol="0">
            <a:spAutoFit/>
          </a:bodyPr>
          <a:lstStyle/>
          <a:p>
            <a:r>
              <a:rPr lang="en-US" sz="800" dirty="0">
                <a:solidFill>
                  <a:srgbClr val="535352"/>
                </a:solidFill>
                <a:latin typeface="Arial"/>
                <a:cs typeface="Arial"/>
              </a:rPr>
              <a:t>*This</a:t>
            </a:r>
            <a:r>
              <a:rPr lang="en-US" sz="800" baseline="0" dirty="0">
                <a:solidFill>
                  <a:srgbClr val="535352"/>
                </a:solidFill>
                <a:latin typeface="Arial"/>
                <a:cs typeface="Arial"/>
              </a:rPr>
              <a:t> chart is property of QAO. (example only)</a:t>
            </a:r>
            <a:endParaRPr lang="en-US" sz="800" dirty="0">
              <a:solidFill>
                <a:srgbClr val="535352"/>
              </a:solidFill>
              <a:latin typeface="Arial"/>
              <a:cs typeface="Arial"/>
            </a:endParaRPr>
          </a:p>
        </p:txBody>
      </p:sp>
    </p:spTree>
    <p:extLst>
      <p:ext uri="{BB962C8B-B14F-4D97-AF65-F5344CB8AC3E}">
        <p14:creationId xmlns:p14="http://schemas.microsoft.com/office/powerpoint/2010/main" val="2988018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Header &amp; Content Maron">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0363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Header &amp; Content Mar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37560363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Header &amp; Content Mar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3" name="TextBox 2"/>
          <p:cNvSpPr txBox="1"/>
          <p:nvPr userDrawn="1"/>
        </p:nvSpPr>
        <p:spPr>
          <a:xfrm>
            <a:off x="6234710" y="5226826"/>
            <a:ext cx="2270665" cy="215444"/>
          </a:xfrm>
          <a:prstGeom prst="rect">
            <a:avLst/>
          </a:prstGeom>
          <a:noFill/>
        </p:spPr>
        <p:txBody>
          <a:bodyPr wrap="square" rtlCol="0">
            <a:spAutoFit/>
          </a:bodyPr>
          <a:lstStyle/>
          <a:p>
            <a:r>
              <a:rPr lang="en-US" sz="800" dirty="0">
                <a:solidFill>
                  <a:srgbClr val="535352"/>
                </a:solidFill>
                <a:latin typeface="Arial"/>
                <a:cs typeface="Arial"/>
              </a:rPr>
              <a:t>*This</a:t>
            </a:r>
            <a:r>
              <a:rPr lang="en-US" sz="800" baseline="0" dirty="0">
                <a:solidFill>
                  <a:srgbClr val="535352"/>
                </a:solidFill>
                <a:latin typeface="Arial"/>
                <a:cs typeface="Arial"/>
              </a:rPr>
              <a:t> chart is property of QAO. (example only)</a:t>
            </a:r>
            <a:endParaRPr lang="en-US" sz="800" dirty="0">
              <a:solidFill>
                <a:srgbClr val="535352"/>
              </a:solidFill>
              <a:latin typeface="Arial"/>
              <a:cs typeface="Arial"/>
            </a:endParaRPr>
          </a:p>
        </p:txBody>
      </p:sp>
    </p:spTree>
    <p:extLst>
      <p:ext uri="{BB962C8B-B14F-4D97-AF65-F5344CB8AC3E}">
        <p14:creationId xmlns:p14="http://schemas.microsoft.com/office/powerpoint/2010/main" val="37560363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Header &amp; Content Mar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3" name="TextBox 2"/>
          <p:cNvSpPr txBox="1"/>
          <p:nvPr userDrawn="1"/>
        </p:nvSpPr>
        <p:spPr>
          <a:xfrm>
            <a:off x="6379032" y="6123804"/>
            <a:ext cx="2270665" cy="215444"/>
          </a:xfrm>
          <a:prstGeom prst="rect">
            <a:avLst/>
          </a:prstGeom>
          <a:noFill/>
        </p:spPr>
        <p:txBody>
          <a:bodyPr wrap="square" rtlCol="0">
            <a:spAutoFit/>
          </a:bodyPr>
          <a:lstStyle/>
          <a:p>
            <a:r>
              <a:rPr lang="en-US" sz="800" dirty="0">
                <a:solidFill>
                  <a:srgbClr val="535352"/>
                </a:solidFill>
                <a:latin typeface="Arial"/>
                <a:cs typeface="Arial"/>
              </a:rPr>
              <a:t>*This</a:t>
            </a:r>
            <a:r>
              <a:rPr lang="en-US" sz="800" baseline="0" dirty="0">
                <a:solidFill>
                  <a:srgbClr val="535352"/>
                </a:solidFill>
                <a:latin typeface="Arial"/>
                <a:cs typeface="Arial"/>
              </a:rPr>
              <a:t> chart is property of QAO. (example only)</a:t>
            </a:r>
            <a:endParaRPr lang="en-US" sz="800" dirty="0">
              <a:solidFill>
                <a:srgbClr val="535352"/>
              </a:solidFill>
              <a:latin typeface="Arial"/>
              <a:cs typeface="Arial"/>
            </a:endParaRPr>
          </a:p>
        </p:txBody>
      </p:sp>
    </p:spTree>
    <p:extLst>
      <p:ext uri="{BB962C8B-B14F-4D97-AF65-F5344CB8AC3E}">
        <p14:creationId xmlns:p14="http://schemas.microsoft.com/office/powerpoint/2010/main" val="2517163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OC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6080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Header &amp; Content Mar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3" name="TextBox 2"/>
          <p:cNvSpPr txBox="1"/>
          <p:nvPr userDrawn="1"/>
        </p:nvSpPr>
        <p:spPr>
          <a:xfrm>
            <a:off x="6359789" y="6140906"/>
            <a:ext cx="2270665" cy="215444"/>
          </a:xfrm>
          <a:prstGeom prst="rect">
            <a:avLst/>
          </a:prstGeom>
          <a:noFill/>
        </p:spPr>
        <p:txBody>
          <a:bodyPr wrap="square" rtlCol="0">
            <a:spAutoFit/>
          </a:bodyPr>
          <a:lstStyle/>
          <a:p>
            <a:r>
              <a:rPr lang="en-US" sz="800" dirty="0">
                <a:solidFill>
                  <a:srgbClr val="535352"/>
                </a:solidFill>
                <a:latin typeface="Arial"/>
                <a:cs typeface="Arial"/>
              </a:rPr>
              <a:t>*This</a:t>
            </a:r>
            <a:r>
              <a:rPr lang="en-US" sz="800" baseline="0" dirty="0">
                <a:solidFill>
                  <a:srgbClr val="535352"/>
                </a:solidFill>
                <a:latin typeface="Arial"/>
                <a:cs typeface="Arial"/>
              </a:rPr>
              <a:t> chart is property of QAO. (example only)</a:t>
            </a:r>
            <a:endParaRPr lang="en-US" sz="800" dirty="0">
              <a:solidFill>
                <a:srgbClr val="535352"/>
              </a:solidFill>
              <a:latin typeface="Arial"/>
              <a:cs typeface="Arial"/>
            </a:endParaRPr>
          </a:p>
        </p:txBody>
      </p:sp>
    </p:spTree>
    <p:extLst>
      <p:ext uri="{BB962C8B-B14F-4D97-AF65-F5344CB8AC3E}">
        <p14:creationId xmlns:p14="http://schemas.microsoft.com/office/powerpoint/2010/main" val="25171639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Header &amp; Content Mar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3" name="TextBox 2"/>
          <p:cNvSpPr txBox="1"/>
          <p:nvPr userDrawn="1"/>
        </p:nvSpPr>
        <p:spPr>
          <a:xfrm>
            <a:off x="5503479" y="4664734"/>
            <a:ext cx="2270665" cy="215444"/>
          </a:xfrm>
          <a:prstGeom prst="rect">
            <a:avLst/>
          </a:prstGeom>
          <a:noFill/>
        </p:spPr>
        <p:txBody>
          <a:bodyPr wrap="square" rtlCol="0">
            <a:spAutoFit/>
          </a:bodyPr>
          <a:lstStyle/>
          <a:p>
            <a:r>
              <a:rPr lang="en-US" sz="800" dirty="0">
                <a:solidFill>
                  <a:srgbClr val="535352"/>
                </a:solidFill>
                <a:latin typeface="Arial"/>
                <a:cs typeface="Arial"/>
              </a:rPr>
              <a:t>*This</a:t>
            </a:r>
            <a:r>
              <a:rPr lang="en-US" sz="800" baseline="0" dirty="0">
                <a:solidFill>
                  <a:srgbClr val="535352"/>
                </a:solidFill>
                <a:latin typeface="Arial"/>
                <a:cs typeface="Arial"/>
              </a:rPr>
              <a:t> chart is property of QAO. (example only)</a:t>
            </a:r>
            <a:endParaRPr lang="en-US" sz="800" dirty="0">
              <a:solidFill>
                <a:srgbClr val="535352"/>
              </a:solidFill>
              <a:latin typeface="Arial"/>
              <a:cs typeface="Arial"/>
            </a:endParaRPr>
          </a:p>
        </p:txBody>
      </p:sp>
    </p:spTree>
    <p:extLst>
      <p:ext uri="{BB962C8B-B14F-4D97-AF65-F5344CB8AC3E}">
        <p14:creationId xmlns:p14="http://schemas.microsoft.com/office/powerpoint/2010/main" val="25171639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Header &amp; Content Mar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2517163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Header &amp; Content Maron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2122" y="230928"/>
            <a:ext cx="7951960" cy="538826"/>
          </a:xfrm>
          <a:prstGeom prst="rect">
            <a:avLst/>
          </a:prstGeom>
        </p:spPr>
        <p:txBody>
          <a:bodyPr>
            <a:normAutofit/>
          </a:bodyPr>
          <a:lstStyle>
            <a:lvl1pPr algn="l">
              <a:lnSpc>
                <a:spcPct val="100000"/>
              </a:lnSpc>
              <a:defRPr sz="3200" b="1" i="0" baseline="0">
                <a:solidFill>
                  <a:schemeClr val="bg1"/>
                </a:solidFill>
                <a:latin typeface="Arial"/>
                <a:cs typeface="Arial"/>
              </a:defRPr>
            </a:lvl1pPr>
          </a:lstStyle>
          <a:p>
            <a:r>
              <a:rPr lang="en-AU" dirty="0">
                <a:solidFill>
                  <a:srgbClr val="99002E"/>
                </a:solidFill>
              </a:rPr>
              <a:t>Main Presentation Header</a:t>
            </a:r>
            <a:r>
              <a:rPr lang="en-AU" dirty="0"/>
              <a:t> Header</a:t>
            </a:r>
            <a:endParaRPr lang="en-US" dirty="0"/>
          </a:p>
        </p:txBody>
      </p:sp>
      <p:sp>
        <p:nvSpPr>
          <p:cNvPr id="3" name="Content Placeholder 2"/>
          <p:cNvSpPr>
            <a:spLocks noGrp="1"/>
          </p:cNvSpPr>
          <p:nvPr>
            <p:ph idx="1"/>
          </p:nvPr>
        </p:nvSpPr>
        <p:spPr>
          <a:xfrm>
            <a:off x="332121" y="1147971"/>
            <a:ext cx="8229600" cy="4525963"/>
          </a:xfrm>
          <a:prstGeom prst="rect">
            <a:avLst/>
          </a:prstGeom>
        </p:spPr>
        <p:txBody>
          <a:bodyPr/>
          <a:lstStyle>
            <a:lvl1pPr>
              <a:defRPr sz="2000">
                <a:solidFill>
                  <a:srgbClr val="99002E"/>
                </a:solidFill>
                <a:latin typeface="Arial"/>
                <a:cs typeface="Arial"/>
              </a:defRPr>
            </a:lvl1pPr>
            <a:lvl2pPr>
              <a:defRPr sz="1800">
                <a:solidFill>
                  <a:srgbClr val="99002E"/>
                </a:solidFill>
                <a:latin typeface="Arial"/>
                <a:cs typeface="Arial"/>
              </a:defRPr>
            </a:lvl2pPr>
            <a:lvl3pPr>
              <a:defRPr sz="1600">
                <a:solidFill>
                  <a:srgbClr val="99002E"/>
                </a:solidFill>
                <a:latin typeface="Arial"/>
                <a:cs typeface="Arial"/>
              </a:defRPr>
            </a:lvl3pPr>
            <a:lvl4pPr>
              <a:defRPr sz="1400">
                <a:solidFill>
                  <a:srgbClr val="99002E"/>
                </a:solidFill>
                <a:latin typeface="Arial"/>
                <a:cs typeface="Arial"/>
              </a:defRPr>
            </a:lvl4pPr>
            <a:lvl5pPr>
              <a:defRPr sz="1200">
                <a:solidFill>
                  <a:srgbClr val="99002E"/>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cxnSp>
        <p:nvCxnSpPr>
          <p:cNvPr id="6" name="Straight Connector 5"/>
          <p:cNvCxnSpPr/>
          <p:nvPr userDrawn="1"/>
        </p:nvCxnSpPr>
        <p:spPr>
          <a:xfrm>
            <a:off x="332121" y="942945"/>
            <a:ext cx="8229600" cy="0"/>
          </a:xfrm>
          <a:prstGeom prst="line">
            <a:avLst/>
          </a:prstGeom>
          <a:ln>
            <a:solidFill>
              <a:srgbClr val="99002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7097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Header &amp; Content Grey/Mar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2122" y="230928"/>
            <a:ext cx="7951960" cy="538826"/>
          </a:xfrm>
          <a:prstGeom prst="rect">
            <a:avLst/>
          </a:prstGeom>
        </p:spPr>
        <p:txBody>
          <a:bodyPr>
            <a:normAutofit/>
          </a:bodyPr>
          <a:lstStyle>
            <a:lvl1pPr algn="l">
              <a:lnSpc>
                <a:spcPct val="100000"/>
              </a:lnSpc>
              <a:defRPr sz="3200" b="1" i="0" baseline="0">
                <a:solidFill>
                  <a:schemeClr val="bg1"/>
                </a:solidFill>
                <a:latin typeface="Arial"/>
                <a:cs typeface="Arial"/>
              </a:defRPr>
            </a:lvl1pPr>
          </a:lstStyle>
          <a:p>
            <a:r>
              <a:rPr lang="en-AU" dirty="0">
                <a:solidFill>
                  <a:srgbClr val="99002E"/>
                </a:solidFill>
              </a:rPr>
              <a:t>Main Presentation: </a:t>
            </a:r>
            <a:r>
              <a:rPr lang="en-AU" dirty="0">
                <a:solidFill>
                  <a:srgbClr val="535352"/>
                </a:solidFill>
              </a:rPr>
              <a:t>Header</a:t>
            </a:r>
            <a:endParaRPr lang="en-US" dirty="0"/>
          </a:p>
        </p:txBody>
      </p:sp>
      <p:sp>
        <p:nvSpPr>
          <p:cNvPr id="3" name="Content Placeholder 2"/>
          <p:cNvSpPr>
            <a:spLocks noGrp="1"/>
          </p:cNvSpPr>
          <p:nvPr>
            <p:ph idx="1" hasCustomPrompt="1"/>
          </p:nvPr>
        </p:nvSpPr>
        <p:spPr>
          <a:xfrm>
            <a:off x="332121" y="1147971"/>
            <a:ext cx="8229600" cy="4525963"/>
          </a:xfrm>
          <a:prstGeom prst="rect">
            <a:avLst/>
          </a:prstGeo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000" baseline="0">
                <a:solidFill>
                  <a:srgbClr val="535352"/>
                </a:solidFill>
                <a:latin typeface="Arial"/>
                <a:cs typeface="Arial"/>
              </a:defRPr>
            </a:lvl1pPr>
            <a:lvl2pPr>
              <a:defRPr sz="1800">
                <a:solidFill>
                  <a:srgbClr val="99002E"/>
                </a:solidFill>
                <a:latin typeface="Arial"/>
                <a:cs typeface="Arial"/>
              </a:defRPr>
            </a:lvl2pPr>
            <a:lvl3pPr>
              <a:defRPr sz="1600">
                <a:solidFill>
                  <a:srgbClr val="99002E"/>
                </a:solidFill>
                <a:latin typeface="Arial"/>
                <a:cs typeface="Arial"/>
              </a:defRPr>
            </a:lvl3pPr>
            <a:lvl4pPr>
              <a:defRPr sz="1400">
                <a:solidFill>
                  <a:srgbClr val="99002E"/>
                </a:solidFill>
                <a:latin typeface="Arial"/>
                <a:cs typeface="Arial"/>
              </a:defRPr>
            </a:lvl4pPr>
            <a:lvl5pPr>
              <a:defRPr sz="1200">
                <a:solidFill>
                  <a:srgbClr val="99002E"/>
                </a:solidFill>
                <a:latin typeface="Arial"/>
                <a:cs typeface="Arial"/>
              </a:defRPr>
            </a:lvl5pPr>
          </a:lstStyle>
          <a:p>
            <a:pPr lvl="0"/>
            <a:r>
              <a:rPr lang="en-AU" dirty="0"/>
              <a:t>Enter Text here</a:t>
            </a:r>
          </a:p>
          <a:p>
            <a:pPr lvl="0"/>
            <a:endParaRPr lang="en-AU" dirty="0"/>
          </a:p>
          <a:p>
            <a:pPr lvl="0"/>
            <a:r>
              <a:rPr lang="en-AU" dirty="0"/>
              <a:t>Enter Text here</a:t>
            </a:r>
          </a:p>
          <a:p>
            <a:pPr lvl="0"/>
            <a:endParaRPr lang="en-AU" dirty="0"/>
          </a:p>
          <a:p>
            <a:pPr lvl="0"/>
            <a:r>
              <a:rPr lang="en-AU" dirty="0"/>
              <a:t>Enter Text here</a:t>
            </a:r>
          </a:p>
          <a:p>
            <a:pPr lvl="0"/>
            <a:endParaRPr lang="en-AU" dirty="0"/>
          </a:p>
        </p:txBody>
      </p:sp>
      <p:sp>
        <p:nvSpPr>
          <p:cNvPr id="4" name="Date Placeholder 3"/>
          <p:cNvSpPr>
            <a:spLocks noGrp="1"/>
          </p:cNvSpPr>
          <p:nvPr>
            <p:ph type="dt" sz="half" idx="10"/>
          </p:nvPr>
        </p:nvSpPr>
        <p:spPr/>
        <p:txBody>
          <a:bodyPr/>
          <a:lstStyle/>
          <a:p>
            <a:endParaRPr lang="en-US" dirty="0"/>
          </a:p>
        </p:txBody>
      </p:sp>
      <p:cxnSp>
        <p:nvCxnSpPr>
          <p:cNvPr id="6" name="Straight Connector 5"/>
          <p:cNvCxnSpPr/>
          <p:nvPr userDrawn="1"/>
        </p:nvCxnSpPr>
        <p:spPr>
          <a:xfrm>
            <a:off x="332121" y="942945"/>
            <a:ext cx="8229600" cy="0"/>
          </a:xfrm>
          <a:prstGeom prst="line">
            <a:avLst/>
          </a:prstGeom>
          <a:ln>
            <a:solidFill>
              <a:srgbClr val="99002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960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Headline - Maron/Gre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5" name="TextBox 4"/>
          <p:cNvSpPr txBox="1"/>
          <p:nvPr userDrawn="1"/>
        </p:nvSpPr>
        <p:spPr>
          <a:xfrm>
            <a:off x="1002437" y="2053196"/>
            <a:ext cx="3944801" cy="584776"/>
          </a:xfrm>
          <a:prstGeom prst="rect">
            <a:avLst/>
          </a:prstGeom>
          <a:noFill/>
        </p:spPr>
        <p:txBody>
          <a:bodyPr wrap="square" rtlCol="0">
            <a:spAutoFit/>
          </a:bodyPr>
          <a:lstStyle/>
          <a:p>
            <a:r>
              <a:rPr lang="en-US" sz="3200" b="1" i="0" dirty="0">
                <a:solidFill>
                  <a:srgbClr val="99002E"/>
                </a:solidFill>
                <a:latin typeface="Arial"/>
                <a:cs typeface="Arial"/>
              </a:rPr>
              <a:t>Headline</a:t>
            </a:r>
          </a:p>
        </p:txBody>
      </p:sp>
      <p:sp>
        <p:nvSpPr>
          <p:cNvPr id="3" name="TextBox 2"/>
          <p:cNvSpPr txBox="1"/>
          <p:nvPr userDrawn="1"/>
        </p:nvSpPr>
        <p:spPr>
          <a:xfrm>
            <a:off x="1002437" y="2925054"/>
            <a:ext cx="3636914" cy="923330"/>
          </a:xfrm>
          <a:prstGeom prst="rect">
            <a:avLst/>
          </a:prstGeom>
          <a:noFill/>
        </p:spPr>
        <p:txBody>
          <a:bodyPr wrap="square" rtlCol="0">
            <a:spAutoFit/>
          </a:bodyPr>
          <a:lstStyle/>
          <a:p>
            <a:pPr marL="285750" indent="-285750">
              <a:buFont typeface="Arial"/>
              <a:buChar char="•"/>
            </a:pPr>
            <a:r>
              <a:rPr lang="en-US" baseline="0" dirty="0">
                <a:solidFill>
                  <a:srgbClr val="535352"/>
                </a:solidFill>
                <a:latin typeface="Arial"/>
                <a:cs typeface="Arial"/>
              </a:rPr>
              <a:t>Enter Text Here</a:t>
            </a:r>
            <a:endParaRPr lang="en-US" dirty="0">
              <a:solidFill>
                <a:srgbClr val="535352"/>
              </a:solidFill>
              <a:latin typeface="Arial"/>
              <a:cs typeface="Arial"/>
            </a:endParaRPr>
          </a:p>
          <a:p>
            <a:pPr marL="285750" indent="-285750">
              <a:buFont typeface="Arial"/>
              <a:buChar char="•"/>
            </a:pPr>
            <a:endParaRPr lang="en-US" baseline="0" dirty="0">
              <a:solidFill>
                <a:srgbClr val="535352"/>
              </a:solidFill>
              <a:latin typeface="Arial"/>
              <a:cs typeface="Arial"/>
            </a:endParaRPr>
          </a:p>
          <a:p>
            <a:pPr marL="285750" indent="-285750">
              <a:buFont typeface="Arial"/>
              <a:buChar char="•"/>
            </a:pPr>
            <a:r>
              <a:rPr lang="en-US" baseline="0" dirty="0">
                <a:solidFill>
                  <a:srgbClr val="535352"/>
                </a:solidFill>
                <a:latin typeface="Arial"/>
                <a:cs typeface="Arial"/>
              </a:rPr>
              <a:t>Enter Text Here</a:t>
            </a:r>
            <a:endParaRPr lang="en-US" dirty="0">
              <a:solidFill>
                <a:srgbClr val="535352"/>
              </a:solidFill>
              <a:latin typeface="Arial"/>
              <a:cs typeface="Arial"/>
            </a:endParaRPr>
          </a:p>
        </p:txBody>
      </p:sp>
    </p:spTree>
    <p:extLst>
      <p:ext uri="{BB962C8B-B14F-4D97-AF65-F5344CB8AC3E}">
        <p14:creationId xmlns:p14="http://schemas.microsoft.com/office/powerpoint/2010/main" val="3756870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Q&amp;A - Maron/Gre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5" name="TextBox 4"/>
          <p:cNvSpPr txBox="1"/>
          <p:nvPr userDrawn="1"/>
        </p:nvSpPr>
        <p:spPr>
          <a:xfrm>
            <a:off x="1002437" y="3057603"/>
            <a:ext cx="3944801" cy="584776"/>
          </a:xfrm>
          <a:prstGeom prst="rect">
            <a:avLst/>
          </a:prstGeom>
          <a:noFill/>
        </p:spPr>
        <p:txBody>
          <a:bodyPr wrap="square" rtlCol="0">
            <a:spAutoFit/>
          </a:bodyPr>
          <a:lstStyle/>
          <a:p>
            <a:r>
              <a:rPr lang="en-US" sz="3200" b="1" i="0" dirty="0">
                <a:solidFill>
                  <a:srgbClr val="99002E"/>
                </a:solidFill>
                <a:latin typeface="Arial"/>
                <a:cs typeface="Arial"/>
              </a:rPr>
              <a:t>Q&amp;A</a:t>
            </a:r>
          </a:p>
        </p:txBody>
      </p:sp>
    </p:spTree>
    <p:extLst>
      <p:ext uri="{BB962C8B-B14F-4D97-AF65-F5344CB8AC3E}">
        <p14:creationId xmlns:p14="http://schemas.microsoft.com/office/powerpoint/2010/main" val="2612364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Q&amp;A - Whi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Rectangle 2"/>
          <p:cNvSpPr/>
          <p:nvPr userDrawn="1"/>
        </p:nvSpPr>
        <p:spPr>
          <a:xfrm>
            <a:off x="980752" y="3138494"/>
            <a:ext cx="1095172" cy="584776"/>
          </a:xfrm>
          <a:prstGeom prst="rect">
            <a:avLst/>
          </a:prstGeom>
        </p:spPr>
        <p:txBody>
          <a:bodyPr wrap="none">
            <a:spAutoFit/>
          </a:bodyPr>
          <a:lstStyle/>
          <a:p>
            <a:r>
              <a:rPr lang="en-US" sz="3200" b="1" i="0" dirty="0">
                <a:solidFill>
                  <a:srgbClr val="99002E"/>
                </a:solidFill>
                <a:latin typeface="Arial"/>
                <a:cs typeface="Arial"/>
              </a:rPr>
              <a:t>Q&amp;A</a:t>
            </a:r>
          </a:p>
        </p:txBody>
      </p:sp>
    </p:spTree>
    <p:extLst>
      <p:ext uri="{BB962C8B-B14F-4D97-AF65-F5344CB8AC3E}">
        <p14:creationId xmlns:p14="http://schemas.microsoft.com/office/powerpoint/2010/main" val="3657511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image" Target="../media/image14.jpeg"/><Relationship Id="rId4" Type="http://schemas.openxmlformats.org/officeDocument/2006/relationships/slideLayout" Target="../slideLayouts/slideLayout3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821"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3703744657"/>
      </p:ext>
    </p:extLst>
  </p:cSld>
  <p:clrMap bg1="lt1" tx1="dk1" bg2="lt2" tx2="dk2" accent1="accent1" accent2="accent2" accent3="accent3" accent4="accent4" accent5="accent5" accent6="accent6" hlink="hlink" folHlink="folHlink"/>
  <p:sldLayoutIdLst>
    <p:sldLayoutId id="2147483789" r:id="rId1"/>
    <p:sldLayoutId id="2147483825" r:id="rId2"/>
    <p:sldLayoutId id="2147483790" r:id="rId3"/>
    <p:sldLayoutId id="2147483824" r:id="rId4"/>
    <p:sldLayoutId id="2147483809" r:id="rId5"/>
    <p:sldLayoutId id="2147483810" r:id="rId6"/>
    <p:sldLayoutId id="2147483811" r:id="rId7"/>
    <p:sldLayoutId id="2147483815" r:id="rId8"/>
    <p:sldLayoutId id="2147483813" r:id="rId9"/>
    <p:sldLayoutId id="2147483823" r:id="rId10"/>
    <p:sldLayoutId id="214748382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821"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1249199795"/>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5" r:id="rId5"/>
    <p:sldLayoutId id="2147483836" r:id="rId6"/>
    <p:sldLayoutId id="2147483837" r:id="rId7"/>
    <p:sldLayoutId id="2147483838" r:id="rId8"/>
    <p:sldLayoutId id="2147483839" r:id="rId9"/>
    <p:sldLayoutId id="2147483842" r:id="rId10"/>
    <p:sldLayoutId id="2147483848" r:id="rId11"/>
    <p:sldLayoutId id="2147483849" r:id="rId12"/>
    <p:sldLayoutId id="2147483886" r:id="rId13"/>
    <p:sldLayoutId id="2147483887" r:id="rId14"/>
    <p:sldLayoutId id="2147483888" r:id="rId1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Interior_background.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1" y="99"/>
            <a:ext cx="9180001" cy="6903360"/>
          </a:xfrm>
          <a:prstGeom prst="rect">
            <a:avLst/>
          </a:prstGeom>
        </p:spPr>
      </p:pic>
      <p:sp>
        <p:nvSpPr>
          <p:cNvPr id="3" name="Slide Number Placeholder 2"/>
          <p:cNvSpPr>
            <a:spLocks noGrp="1"/>
          </p:cNvSpPr>
          <p:nvPr>
            <p:ph type="sldNum" sz="quarter" idx="4"/>
          </p:nvPr>
        </p:nvSpPr>
        <p:spPr>
          <a:xfrm>
            <a:off x="139343" y="6301626"/>
            <a:ext cx="2057400" cy="365125"/>
          </a:xfrm>
          <a:prstGeom prst="rect">
            <a:avLst/>
          </a:prstGeom>
        </p:spPr>
        <p:txBody>
          <a:bodyPr vert="horz" lIns="91440" tIns="45720" rIns="91440" bIns="45720" rtlCol="0" anchor="ctr"/>
          <a:lstStyle>
            <a:lvl1pPr algn="l">
              <a:defRPr sz="1200" b="0">
                <a:solidFill>
                  <a:schemeClr val="tx1"/>
                </a:solidFill>
              </a:defRPr>
            </a:lvl1pPr>
          </a:lstStyle>
          <a:p>
            <a:fld id="{F20B0F91-48EB-4459-AF6F-DD84B76E649D}" type="slidenum">
              <a:rPr lang="en-AU" smtClean="0"/>
              <a:pPr/>
              <a:t>‹#›</a:t>
            </a:fld>
            <a:endParaRPr lang="en-AU" dirty="0"/>
          </a:p>
        </p:txBody>
      </p:sp>
    </p:spTree>
    <p:extLst>
      <p:ext uri="{BB962C8B-B14F-4D97-AF65-F5344CB8AC3E}">
        <p14:creationId xmlns:p14="http://schemas.microsoft.com/office/powerpoint/2010/main" val="1163727654"/>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7" r:id="rId3"/>
    <p:sldLayoutId id="2147483892" r:id="rId4"/>
    <p:sldLayoutId id="2147483893" r:id="rId5"/>
    <p:sldLayoutId id="2147483894" r:id="rId6"/>
    <p:sldLayoutId id="2147483895" r:id="rId7"/>
    <p:sldLayoutId id="2147483896" r:id="rId8"/>
  </p:sldLayoutIdLst>
  <p:timing>
    <p:tnLst>
      <p:par>
        <p:cTn id="1" dur="indefinite" restart="never" nodeType="tmRoot"/>
      </p:par>
    </p:tnLst>
  </p:timing>
  <p:hf hdr="0" ftr="0" dt="0"/>
  <p:txStyles>
    <p:titleStyle>
      <a:lvl1pPr algn="ctr" defTabSz="419947" rtl="0" eaLnBrk="1" latinLnBrk="0" hangingPunct="1">
        <a:spcBef>
          <a:spcPct val="0"/>
        </a:spcBef>
        <a:buNone/>
        <a:defRPr sz="4411" kern="1200">
          <a:solidFill>
            <a:schemeClr val="tx1"/>
          </a:solidFill>
          <a:latin typeface="+mj-lt"/>
          <a:ea typeface="+mj-ea"/>
          <a:cs typeface="+mj-cs"/>
        </a:defRPr>
      </a:lvl1pPr>
    </p:titleStyle>
    <p:bodyStyle>
      <a:lvl1pPr marL="314962" indent="-314962" algn="l" defTabSz="419947" rtl="0" eaLnBrk="1" latinLnBrk="0" hangingPunct="1">
        <a:spcBef>
          <a:spcPct val="20000"/>
        </a:spcBef>
        <a:buFont typeface="Arial"/>
        <a:buChar char="•"/>
        <a:defRPr sz="3208" kern="1200">
          <a:solidFill>
            <a:schemeClr val="tx1"/>
          </a:solidFill>
          <a:latin typeface="+mn-lt"/>
          <a:ea typeface="+mn-ea"/>
          <a:cs typeface="+mn-cs"/>
        </a:defRPr>
      </a:lvl1pPr>
      <a:lvl2pPr marL="682408" indent="-262469" algn="l" defTabSz="419947" rtl="0" eaLnBrk="1" latinLnBrk="0" hangingPunct="1">
        <a:spcBef>
          <a:spcPct val="20000"/>
        </a:spcBef>
        <a:buFont typeface="Arial"/>
        <a:buChar char="–"/>
        <a:defRPr sz="2807" kern="1200">
          <a:solidFill>
            <a:schemeClr val="tx1"/>
          </a:solidFill>
          <a:latin typeface="+mn-lt"/>
          <a:ea typeface="+mn-ea"/>
          <a:cs typeface="+mn-cs"/>
        </a:defRPr>
      </a:lvl2pPr>
      <a:lvl3pPr marL="1049887" indent="-209981" algn="l" defTabSz="419947" rtl="0" eaLnBrk="1" latinLnBrk="0" hangingPunct="1">
        <a:spcBef>
          <a:spcPct val="20000"/>
        </a:spcBef>
        <a:buFont typeface="Arial"/>
        <a:buChar char="•"/>
        <a:defRPr sz="2406" kern="1200">
          <a:solidFill>
            <a:schemeClr val="tx1"/>
          </a:solidFill>
          <a:latin typeface="+mn-lt"/>
          <a:ea typeface="+mn-ea"/>
          <a:cs typeface="+mn-cs"/>
        </a:defRPr>
      </a:lvl3pPr>
      <a:lvl4pPr marL="1469826" indent="-209981" algn="l" defTabSz="419947" rtl="0" eaLnBrk="1" latinLnBrk="0" hangingPunct="1">
        <a:spcBef>
          <a:spcPct val="20000"/>
        </a:spcBef>
        <a:buFont typeface="Arial"/>
        <a:buChar char="–"/>
        <a:defRPr sz="2005" kern="1200">
          <a:solidFill>
            <a:schemeClr val="tx1"/>
          </a:solidFill>
          <a:latin typeface="+mn-lt"/>
          <a:ea typeface="+mn-ea"/>
          <a:cs typeface="+mn-cs"/>
        </a:defRPr>
      </a:lvl4pPr>
      <a:lvl5pPr marL="1889786" indent="-209981" algn="l" defTabSz="419947" rtl="0" eaLnBrk="1" latinLnBrk="0" hangingPunct="1">
        <a:spcBef>
          <a:spcPct val="20000"/>
        </a:spcBef>
        <a:buFont typeface="Arial"/>
        <a:buChar char="»"/>
        <a:defRPr sz="2005" kern="1200">
          <a:solidFill>
            <a:schemeClr val="tx1"/>
          </a:solidFill>
          <a:latin typeface="+mn-lt"/>
          <a:ea typeface="+mn-ea"/>
          <a:cs typeface="+mn-cs"/>
        </a:defRPr>
      </a:lvl5pPr>
      <a:lvl6pPr marL="2309723" indent="-209981" algn="l" defTabSz="419947" rtl="0" eaLnBrk="1" latinLnBrk="0" hangingPunct="1">
        <a:spcBef>
          <a:spcPct val="20000"/>
        </a:spcBef>
        <a:buFont typeface="Arial"/>
        <a:buChar char="•"/>
        <a:defRPr sz="2005" kern="1200">
          <a:solidFill>
            <a:schemeClr val="tx1"/>
          </a:solidFill>
          <a:latin typeface="+mn-lt"/>
          <a:ea typeface="+mn-ea"/>
          <a:cs typeface="+mn-cs"/>
        </a:defRPr>
      </a:lvl6pPr>
      <a:lvl7pPr marL="2729694" indent="-209981" algn="l" defTabSz="419947" rtl="0" eaLnBrk="1" latinLnBrk="0" hangingPunct="1">
        <a:spcBef>
          <a:spcPct val="20000"/>
        </a:spcBef>
        <a:buFont typeface="Arial"/>
        <a:buChar char="•"/>
        <a:defRPr sz="2005" kern="1200">
          <a:solidFill>
            <a:schemeClr val="tx1"/>
          </a:solidFill>
          <a:latin typeface="+mn-lt"/>
          <a:ea typeface="+mn-ea"/>
          <a:cs typeface="+mn-cs"/>
        </a:defRPr>
      </a:lvl7pPr>
      <a:lvl8pPr marL="3149637" indent="-209981" algn="l" defTabSz="419947" rtl="0" eaLnBrk="1" latinLnBrk="0" hangingPunct="1">
        <a:spcBef>
          <a:spcPct val="20000"/>
        </a:spcBef>
        <a:buFont typeface="Arial"/>
        <a:buChar char="•"/>
        <a:defRPr sz="2005" kern="1200">
          <a:solidFill>
            <a:schemeClr val="tx1"/>
          </a:solidFill>
          <a:latin typeface="+mn-lt"/>
          <a:ea typeface="+mn-ea"/>
          <a:cs typeface="+mn-cs"/>
        </a:defRPr>
      </a:lvl8pPr>
      <a:lvl9pPr marL="3569545" indent="-209981" algn="l" defTabSz="419947" rtl="0" eaLnBrk="1" latinLnBrk="0" hangingPunct="1">
        <a:spcBef>
          <a:spcPct val="20000"/>
        </a:spcBef>
        <a:buFont typeface="Arial"/>
        <a:buChar char="•"/>
        <a:defRPr sz="2005" kern="1200">
          <a:solidFill>
            <a:schemeClr val="tx1"/>
          </a:solidFill>
          <a:latin typeface="+mn-lt"/>
          <a:ea typeface="+mn-ea"/>
          <a:cs typeface="+mn-cs"/>
        </a:defRPr>
      </a:lvl9pPr>
    </p:bodyStyle>
    <p:otherStyle>
      <a:defPPr>
        <a:defRPr lang="en-US"/>
      </a:defPPr>
      <a:lvl1pPr marL="0" algn="l" defTabSz="419947" rtl="0" eaLnBrk="1" latinLnBrk="0" hangingPunct="1">
        <a:defRPr sz="1805" kern="1200">
          <a:solidFill>
            <a:schemeClr val="tx1"/>
          </a:solidFill>
          <a:latin typeface="+mn-lt"/>
          <a:ea typeface="+mn-ea"/>
          <a:cs typeface="+mn-cs"/>
        </a:defRPr>
      </a:lvl1pPr>
      <a:lvl2pPr marL="419947" algn="l" defTabSz="419947" rtl="0" eaLnBrk="1" latinLnBrk="0" hangingPunct="1">
        <a:defRPr sz="1805" kern="1200">
          <a:solidFill>
            <a:schemeClr val="tx1"/>
          </a:solidFill>
          <a:latin typeface="+mn-lt"/>
          <a:ea typeface="+mn-ea"/>
          <a:cs typeface="+mn-cs"/>
        </a:defRPr>
      </a:lvl2pPr>
      <a:lvl3pPr marL="839887" algn="l" defTabSz="419947" rtl="0" eaLnBrk="1" latinLnBrk="0" hangingPunct="1">
        <a:defRPr sz="1805" kern="1200">
          <a:solidFill>
            <a:schemeClr val="tx1"/>
          </a:solidFill>
          <a:latin typeface="+mn-lt"/>
          <a:ea typeface="+mn-ea"/>
          <a:cs typeface="+mn-cs"/>
        </a:defRPr>
      </a:lvl3pPr>
      <a:lvl4pPr marL="1259847" algn="l" defTabSz="419947" rtl="0" eaLnBrk="1" latinLnBrk="0" hangingPunct="1">
        <a:defRPr sz="1805" kern="1200">
          <a:solidFill>
            <a:schemeClr val="tx1"/>
          </a:solidFill>
          <a:latin typeface="+mn-lt"/>
          <a:ea typeface="+mn-ea"/>
          <a:cs typeface="+mn-cs"/>
        </a:defRPr>
      </a:lvl4pPr>
      <a:lvl5pPr marL="1679793" algn="l" defTabSz="419947" rtl="0" eaLnBrk="1" latinLnBrk="0" hangingPunct="1">
        <a:defRPr sz="1805" kern="1200">
          <a:solidFill>
            <a:schemeClr val="tx1"/>
          </a:solidFill>
          <a:latin typeface="+mn-lt"/>
          <a:ea typeface="+mn-ea"/>
          <a:cs typeface="+mn-cs"/>
        </a:defRPr>
      </a:lvl5pPr>
      <a:lvl6pPr marL="2099740" algn="l" defTabSz="419947" rtl="0" eaLnBrk="1" latinLnBrk="0" hangingPunct="1">
        <a:defRPr sz="1805" kern="1200">
          <a:solidFill>
            <a:schemeClr val="tx1"/>
          </a:solidFill>
          <a:latin typeface="+mn-lt"/>
          <a:ea typeface="+mn-ea"/>
          <a:cs typeface="+mn-cs"/>
        </a:defRPr>
      </a:lvl6pPr>
      <a:lvl7pPr marL="2519696" algn="l" defTabSz="419947" rtl="0" eaLnBrk="1" latinLnBrk="0" hangingPunct="1">
        <a:defRPr sz="1805" kern="1200">
          <a:solidFill>
            <a:schemeClr val="tx1"/>
          </a:solidFill>
          <a:latin typeface="+mn-lt"/>
          <a:ea typeface="+mn-ea"/>
          <a:cs typeface="+mn-cs"/>
        </a:defRPr>
      </a:lvl7pPr>
      <a:lvl8pPr marL="2939671" algn="l" defTabSz="419947" rtl="0" eaLnBrk="1" latinLnBrk="0" hangingPunct="1">
        <a:defRPr sz="1805" kern="1200">
          <a:solidFill>
            <a:schemeClr val="tx1"/>
          </a:solidFill>
          <a:latin typeface="+mn-lt"/>
          <a:ea typeface="+mn-ea"/>
          <a:cs typeface="+mn-cs"/>
        </a:defRPr>
      </a:lvl8pPr>
      <a:lvl9pPr marL="3359592" algn="l" defTabSz="419947" rtl="0" eaLnBrk="1" latinLnBrk="0" hangingPunct="1">
        <a:defRPr sz="180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821"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1119561628"/>
      </p:ext>
    </p:extLst>
  </p:cSld>
  <p:clrMap bg1="lt1" tx1="dk1" bg2="lt2" tx2="dk2" accent1="accent1" accent2="accent2" accent3="accent3" accent4="accent4" accent5="accent5" accent6="accent6" hlink="hlink" folHlink="folHlink"/>
  <p:sldLayoutIdLst>
    <p:sldLayoutId id="2147483873" r:id="rId1"/>
    <p:sldLayoutId id="2147483875" r:id="rId2"/>
    <p:sldLayoutId id="2147483876" r:id="rId3"/>
    <p:sldLayoutId id="2147483878" r:id="rId4"/>
    <p:sldLayoutId id="2147483880" r:id="rId5"/>
    <p:sldLayoutId id="2147483882" r:id="rId6"/>
    <p:sldLayoutId id="2147483884" r:id="rId7"/>
    <p:sldLayoutId id="2147483885" r:id="rId8"/>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hyperlink" Target="http://www.aasb.gov.au/admin/file/content102/c3/AASB%201058_Apr2017.pdf" TargetMode="External"/><Relationship Id="rId2" Type="http://schemas.openxmlformats.org/officeDocument/2006/relationships/image" Target="../media/image30.pn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2.xml"/><Relationship Id="rId4" Type="http://schemas.openxmlformats.org/officeDocument/2006/relationships/image" Target="../media/image3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846241" y="1487920"/>
            <a:ext cx="7470775" cy="1371394"/>
          </a:xfrm>
          <a:prstGeom prst="rect">
            <a:avLst/>
          </a:prstGeom>
        </p:spPr>
        <p:txBody>
          <a:bodyPr>
            <a:normAutofit fontScale="90000"/>
          </a:bodyPr>
          <a:lstStyle/>
          <a:p>
            <a:r>
              <a:rPr lang="en-AU" sz="4800" b="1" dirty="0" smtClean="0">
                <a:solidFill>
                  <a:srgbClr val="0F4C92"/>
                </a:solidFill>
              </a:rPr>
              <a:t>ACCOUNTING STANDARDS UPDATE</a:t>
            </a:r>
            <a:r>
              <a:rPr lang="en-AU" sz="4800" b="1" dirty="0">
                <a:solidFill>
                  <a:srgbClr val="0F4C92"/>
                </a:solidFill>
              </a:rPr>
              <a:t/>
            </a:r>
            <a:br>
              <a:rPr lang="en-AU" sz="4800" b="1" dirty="0">
                <a:solidFill>
                  <a:srgbClr val="0F4C92"/>
                </a:solidFill>
              </a:rPr>
            </a:br>
            <a:r>
              <a:rPr lang="en-AU" sz="4800" b="1" dirty="0" smtClean="0">
                <a:solidFill>
                  <a:srgbClr val="0F4C92"/>
                </a:solidFill>
              </a:rPr>
              <a:t/>
            </a:r>
            <a:br>
              <a:rPr lang="en-AU" sz="4800" b="1" dirty="0" smtClean="0">
                <a:solidFill>
                  <a:srgbClr val="0F4C92"/>
                </a:solidFill>
              </a:rPr>
            </a:br>
            <a:r>
              <a:rPr lang="en-AU" sz="4800" dirty="0" smtClean="0"/>
              <a:t>October </a:t>
            </a:r>
            <a:r>
              <a:rPr lang="en-AU" sz="4800" dirty="0"/>
              <a:t>2017</a:t>
            </a:r>
            <a:br>
              <a:rPr lang="en-AU" sz="4800" dirty="0"/>
            </a:br>
            <a:endParaRPr lang="en-AU" dirty="0"/>
          </a:p>
        </p:txBody>
      </p:sp>
      <p:sp>
        <p:nvSpPr>
          <p:cNvPr id="3" name="Subtitle 2"/>
          <p:cNvSpPr>
            <a:spLocks noGrp="1"/>
          </p:cNvSpPr>
          <p:nvPr>
            <p:ph type="subTitle" idx="4294967295"/>
          </p:nvPr>
        </p:nvSpPr>
        <p:spPr>
          <a:xfrm>
            <a:off x="1132114" y="4445658"/>
            <a:ext cx="6400800" cy="1892754"/>
          </a:xfrm>
          <a:prstGeom prst="rect">
            <a:avLst/>
          </a:prstGeom>
        </p:spPr>
        <p:txBody>
          <a:bodyPr>
            <a:normAutofit fontScale="85000" lnSpcReduction="10000"/>
          </a:bodyPr>
          <a:lstStyle/>
          <a:p>
            <a:endParaRPr lang="en-AU" dirty="0"/>
          </a:p>
          <a:p>
            <a:pPr marL="0" indent="0">
              <a:buNone/>
            </a:pPr>
            <a:r>
              <a:rPr lang="en-AU" dirty="0" smtClean="0">
                <a:solidFill>
                  <a:schemeClr val="bg1"/>
                </a:solidFill>
              </a:rPr>
              <a:t>David Hardidge</a:t>
            </a:r>
          </a:p>
          <a:p>
            <a:pPr marL="0" indent="0">
              <a:buNone/>
            </a:pPr>
            <a:r>
              <a:rPr lang="en-AU" dirty="0" smtClean="0">
                <a:solidFill>
                  <a:schemeClr val="bg1"/>
                </a:solidFill>
              </a:rPr>
              <a:t>Director – Technical and Treasury Products</a:t>
            </a:r>
          </a:p>
          <a:p>
            <a:pPr marL="0" indent="0">
              <a:buNone/>
            </a:pPr>
            <a:r>
              <a:rPr lang="en-AU" dirty="0" smtClean="0">
                <a:solidFill>
                  <a:schemeClr val="bg1"/>
                </a:solidFill>
              </a:rPr>
              <a:t>Queensland Audit Office</a:t>
            </a:r>
            <a:endParaRPr lang="en-AU" dirty="0">
              <a:solidFill>
                <a:schemeClr val="bg1"/>
              </a:solidFill>
            </a:endParaRPr>
          </a:p>
        </p:txBody>
      </p:sp>
      <p:sp>
        <p:nvSpPr>
          <p:cNvPr id="7" name="Slide Number Placeholder 6"/>
          <p:cNvSpPr>
            <a:spLocks noGrp="1"/>
          </p:cNvSpPr>
          <p:nvPr>
            <p:ph type="sldNum" sz="quarter" idx="10"/>
          </p:nvPr>
        </p:nvSpPr>
        <p:spPr/>
        <p:txBody>
          <a:bodyPr/>
          <a:lstStyle/>
          <a:p>
            <a:fld id="{F20B0F91-48EB-4459-AF6F-DD84B76E649D}" type="slidenum">
              <a:rPr lang="en-AU" smtClean="0"/>
              <a:pPr/>
              <a:t>1</a:t>
            </a:fld>
            <a:endParaRPr lang="en-AU" dirty="0"/>
          </a:p>
        </p:txBody>
      </p:sp>
    </p:spTree>
    <p:extLst>
      <p:ext uri="{BB962C8B-B14F-4D97-AF65-F5344CB8AC3E}">
        <p14:creationId xmlns:p14="http://schemas.microsoft.com/office/powerpoint/2010/main" val="26008113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37166" y="274638"/>
            <a:ext cx="8229601" cy="1143000"/>
          </a:xfrm>
        </p:spPr>
        <p:txBody>
          <a:bodyPr/>
          <a:lstStyle/>
          <a:p>
            <a:r>
              <a:rPr lang="en-AU" sz="3200" dirty="0" smtClean="0">
                <a:solidFill>
                  <a:schemeClr val="tx2"/>
                </a:solidFill>
              </a:rPr>
              <a:t>Revenue and income sources</a:t>
            </a:r>
            <a:endParaRPr lang="en-AU" sz="3200" dirty="0">
              <a:solidFill>
                <a:schemeClr val="tx2"/>
              </a:solidFill>
            </a:endParaRPr>
          </a:p>
        </p:txBody>
      </p:sp>
      <p:sp>
        <p:nvSpPr>
          <p:cNvPr id="5" name="Content Placeholder 6"/>
          <p:cNvSpPr txBox="1">
            <a:spLocks/>
          </p:cNvSpPr>
          <p:nvPr/>
        </p:nvSpPr>
        <p:spPr>
          <a:xfrm>
            <a:off x="332121" y="1147971"/>
            <a:ext cx="8229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AU" sz="2000" dirty="0" smtClean="0">
                <a:latin typeface="Arial" panose="020B0604020202020204" pitchFamily="34" charset="0"/>
                <a:cs typeface="Arial" panose="020B0604020202020204" pitchFamily="34" charset="0"/>
              </a:rPr>
              <a:t>Appropriations</a:t>
            </a:r>
            <a:endParaRPr lang="en-AU" sz="2000" dirty="0">
              <a:latin typeface="Arial" panose="020B0604020202020204" pitchFamily="34" charset="0"/>
              <a:cs typeface="Arial" panose="020B0604020202020204" pitchFamily="34" charset="0"/>
            </a:endParaRPr>
          </a:p>
          <a:p>
            <a:pPr>
              <a:buFont typeface="Wingdings" panose="05000000000000000000" pitchFamily="2" charset="2"/>
              <a:buChar char="§"/>
            </a:pPr>
            <a:r>
              <a:rPr lang="en-AU" sz="2000" dirty="0" smtClean="0">
                <a:latin typeface="Arial" panose="020B0604020202020204" pitchFamily="34" charset="0"/>
                <a:cs typeface="Arial" panose="020B0604020202020204" pitchFamily="34" charset="0"/>
              </a:rPr>
              <a:t>Grants – Recurrent</a:t>
            </a:r>
          </a:p>
          <a:p>
            <a:pPr>
              <a:buFont typeface="Wingdings" panose="05000000000000000000" pitchFamily="2" charset="2"/>
              <a:buChar char="§"/>
            </a:pPr>
            <a:r>
              <a:rPr lang="en-AU" sz="2000" dirty="0" smtClean="0">
                <a:latin typeface="Arial" panose="020B0604020202020204" pitchFamily="34" charset="0"/>
                <a:cs typeface="Arial" panose="020B0604020202020204" pitchFamily="34" charset="0"/>
              </a:rPr>
              <a:t>Grants – Special purpose</a:t>
            </a:r>
          </a:p>
          <a:p>
            <a:pPr>
              <a:buFont typeface="Wingdings" panose="05000000000000000000" pitchFamily="2" charset="2"/>
              <a:buChar char="§"/>
            </a:pPr>
            <a:r>
              <a:rPr lang="en-AU" sz="2000" dirty="0" smtClean="0">
                <a:latin typeface="Arial" panose="020B0604020202020204" pitchFamily="34" charset="0"/>
                <a:cs typeface="Arial" panose="020B0604020202020204" pitchFamily="34" charset="0"/>
              </a:rPr>
              <a:t>Grants – Capital</a:t>
            </a:r>
          </a:p>
          <a:p>
            <a:pPr>
              <a:buFont typeface="Wingdings" panose="05000000000000000000" pitchFamily="2" charset="2"/>
              <a:buChar char="§"/>
            </a:pPr>
            <a:r>
              <a:rPr lang="en-AU" sz="2000" dirty="0" smtClean="0">
                <a:latin typeface="Arial" panose="020B0604020202020204" pitchFamily="34" charset="0"/>
                <a:cs typeface="Arial" panose="020B0604020202020204" pitchFamily="34" charset="0"/>
              </a:rPr>
              <a:t>Fees</a:t>
            </a:r>
          </a:p>
          <a:p>
            <a:pPr>
              <a:buFont typeface="Wingdings" panose="05000000000000000000" pitchFamily="2" charset="2"/>
              <a:buChar char="§"/>
            </a:pPr>
            <a:r>
              <a:rPr lang="en-AU" sz="2000" dirty="0" smtClean="0">
                <a:latin typeface="Arial" panose="020B0604020202020204" pitchFamily="34" charset="0"/>
                <a:cs typeface="Arial" panose="020B0604020202020204" pitchFamily="34" charset="0"/>
              </a:rPr>
              <a:t>Levies</a:t>
            </a:r>
          </a:p>
          <a:p>
            <a:pPr>
              <a:buFont typeface="Wingdings" panose="05000000000000000000" pitchFamily="2" charset="2"/>
              <a:buChar char="§"/>
            </a:pPr>
            <a:r>
              <a:rPr lang="en-AU" sz="2000" dirty="0" smtClean="0">
                <a:latin typeface="Arial" panose="020B0604020202020204" pitchFamily="34" charset="0"/>
                <a:cs typeface="Arial" panose="020B0604020202020204" pitchFamily="34" charset="0"/>
              </a:rPr>
              <a:t>User charges</a:t>
            </a:r>
          </a:p>
          <a:p>
            <a:pPr>
              <a:buFont typeface="Wingdings" panose="05000000000000000000" pitchFamily="2" charset="2"/>
              <a:buChar char="§"/>
            </a:pPr>
            <a:r>
              <a:rPr lang="en-AU" sz="2000" dirty="0" smtClean="0">
                <a:latin typeface="Arial" panose="020B0604020202020204" pitchFamily="34" charset="0"/>
                <a:cs typeface="Arial" panose="020B0604020202020204" pitchFamily="34" charset="0"/>
              </a:rPr>
              <a:t>Fees for service</a:t>
            </a:r>
          </a:p>
          <a:p>
            <a:pPr>
              <a:buFont typeface="Wingdings" panose="05000000000000000000" pitchFamily="2" charset="2"/>
              <a:buChar char="§"/>
            </a:pPr>
            <a:r>
              <a:rPr lang="en-AU" sz="2000" dirty="0">
                <a:latin typeface="Arial" panose="020B0604020202020204" pitchFamily="34" charset="0"/>
                <a:cs typeface="Arial" panose="020B0604020202020204" pitchFamily="34" charset="0"/>
              </a:rPr>
              <a:t>Sale of goods</a:t>
            </a:r>
          </a:p>
          <a:p>
            <a:pPr>
              <a:buFont typeface="Wingdings" panose="05000000000000000000" pitchFamily="2" charset="2"/>
              <a:buChar char="§"/>
            </a:pPr>
            <a:r>
              <a:rPr lang="en-AU" sz="2000" dirty="0" smtClean="0">
                <a:latin typeface="Arial" panose="020B0604020202020204" pitchFamily="34" charset="0"/>
                <a:cs typeface="Arial" panose="020B0604020202020204" pitchFamily="34" charset="0"/>
              </a:rPr>
              <a:t>Licences</a:t>
            </a:r>
            <a:endParaRPr lang="en-AU" sz="2000" dirty="0">
              <a:latin typeface="Arial" panose="020B0604020202020204" pitchFamily="34" charset="0"/>
              <a:cs typeface="Arial" panose="020B0604020202020204" pitchFamily="34" charset="0"/>
            </a:endParaRPr>
          </a:p>
        </p:txBody>
      </p:sp>
      <p:sp>
        <p:nvSpPr>
          <p:cNvPr id="9" name="Content Placeholder 7"/>
          <p:cNvSpPr txBox="1">
            <a:spLocks/>
          </p:cNvSpPr>
          <p:nvPr/>
        </p:nvSpPr>
        <p:spPr>
          <a:xfrm>
            <a:off x="4896000" y="1147971"/>
            <a:ext cx="3740150" cy="38814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AU" sz="2000" dirty="0" smtClean="0">
                <a:latin typeface="Arial" panose="020B0604020202020204" pitchFamily="34" charset="0"/>
                <a:cs typeface="Arial" panose="020B0604020202020204" pitchFamily="34" charset="0"/>
              </a:rPr>
              <a:t>Royalties</a:t>
            </a:r>
          </a:p>
          <a:p>
            <a:pPr>
              <a:buFont typeface="Wingdings" panose="05000000000000000000" pitchFamily="2" charset="2"/>
              <a:buChar char="§"/>
            </a:pPr>
            <a:r>
              <a:rPr lang="en-AU" sz="2000" dirty="0" smtClean="0">
                <a:latin typeface="Arial" panose="020B0604020202020204" pitchFamily="34" charset="0"/>
                <a:cs typeface="Arial" panose="020B0604020202020204" pitchFamily="34" charset="0"/>
              </a:rPr>
              <a:t>Performance management fees</a:t>
            </a:r>
          </a:p>
          <a:p>
            <a:pPr>
              <a:buFont typeface="Wingdings" panose="05000000000000000000" pitchFamily="2" charset="2"/>
              <a:buChar char="§"/>
            </a:pPr>
            <a:r>
              <a:rPr lang="en-AU" sz="2000" dirty="0" smtClean="0">
                <a:latin typeface="Arial" panose="020B0604020202020204" pitchFamily="34" charset="0"/>
                <a:cs typeface="Arial" panose="020B0604020202020204" pitchFamily="34" charset="0"/>
              </a:rPr>
              <a:t>Contributed services</a:t>
            </a:r>
          </a:p>
          <a:p>
            <a:pPr>
              <a:buFont typeface="Wingdings" panose="05000000000000000000" pitchFamily="2" charset="2"/>
              <a:buChar char="§"/>
            </a:pPr>
            <a:r>
              <a:rPr lang="en-AU" sz="2000" dirty="0" smtClean="0">
                <a:latin typeface="Arial" panose="020B0604020202020204" pitchFamily="34" charset="0"/>
                <a:cs typeface="Arial" panose="020B0604020202020204" pitchFamily="34" charset="0"/>
              </a:rPr>
              <a:t>Capital contributions / contributed assets</a:t>
            </a:r>
          </a:p>
          <a:p>
            <a:pPr>
              <a:buFont typeface="Wingdings" panose="05000000000000000000" pitchFamily="2" charset="2"/>
              <a:buChar char="§"/>
            </a:pPr>
            <a:r>
              <a:rPr lang="en-AU" sz="2000" dirty="0" smtClean="0">
                <a:latin typeface="Arial" panose="020B0604020202020204" pitchFamily="34" charset="0"/>
                <a:cs typeface="Arial" panose="020B0604020202020204" pitchFamily="34" charset="0"/>
              </a:rPr>
              <a:t>Sponsorship</a:t>
            </a:r>
          </a:p>
          <a:p>
            <a:pPr>
              <a:buFont typeface="Wingdings" panose="05000000000000000000" pitchFamily="2" charset="2"/>
              <a:buChar char="§"/>
            </a:pPr>
            <a:r>
              <a:rPr lang="en-AU" sz="2000" dirty="0" smtClean="0">
                <a:latin typeface="Arial" panose="020B0604020202020204" pitchFamily="34" charset="0"/>
                <a:cs typeface="Arial" panose="020B0604020202020204" pitchFamily="34" charset="0"/>
              </a:rPr>
              <a:t>Taxes</a:t>
            </a:r>
          </a:p>
          <a:p>
            <a:pPr>
              <a:buFont typeface="Wingdings" panose="05000000000000000000" pitchFamily="2" charset="2"/>
              <a:buChar char="§"/>
            </a:pPr>
            <a:r>
              <a:rPr lang="en-AU" sz="2000" dirty="0" smtClean="0">
                <a:latin typeface="Arial" panose="020B0604020202020204" pitchFamily="34" charset="0"/>
                <a:cs typeface="Arial" panose="020B0604020202020204" pitchFamily="34" charset="0"/>
              </a:rPr>
              <a:t>Interest</a:t>
            </a:r>
          </a:p>
          <a:p>
            <a:pPr>
              <a:buFont typeface="Wingdings" panose="05000000000000000000" pitchFamily="2" charset="2"/>
              <a:buChar char="§"/>
            </a:pPr>
            <a:r>
              <a:rPr lang="en-AU" sz="2000" dirty="0" smtClean="0">
                <a:latin typeface="Arial" panose="020B0604020202020204" pitchFamily="34" charset="0"/>
                <a:cs typeface="Arial" panose="020B0604020202020204" pitchFamily="34" charset="0"/>
              </a:rPr>
              <a:t>Dividends</a:t>
            </a:r>
          </a:p>
        </p:txBody>
      </p:sp>
      <p:sp>
        <p:nvSpPr>
          <p:cNvPr id="2" name="Slide Number Placeholder 1"/>
          <p:cNvSpPr>
            <a:spLocks noGrp="1"/>
          </p:cNvSpPr>
          <p:nvPr>
            <p:ph type="sldNum" sz="quarter" idx="10"/>
          </p:nvPr>
        </p:nvSpPr>
        <p:spPr/>
        <p:txBody>
          <a:bodyPr/>
          <a:lstStyle/>
          <a:p>
            <a:fld id="{F20B0F91-48EB-4459-AF6F-DD84B76E649D}" type="slidenum">
              <a:rPr lang="en-AU" smtClean="0"/>
              <a:pPr/>
              <a:t>10</a:t>
            </a:fld>
            <a:endParaRPr lang="en-AU" dirty="0"/>
          </a:p>
        </p:txBody>
      </p:sp>
    </p:spTree>
    <p:extLst>
      <p:ext uri="{BB962C8B-B14F-4D97-AF65-F5344CB8AC3E}">
        <p14:creationId xmlns:p14="http://schemas.microsoft.com/office/powerpoint/2010/main" val="1153376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990456" y="729096"/>
            <a:ext cx="7218362" cy="1058140"/>
          </a:xfrm>
          <a:prstGeom prst="rect">
            <a:avLst/>
          </a:prstGeom>
        </p:spPr>
        <p:txBody>
          <a:bodyPr/>
          <a:lstStyle/>
          <a:p>
            <a:pPr lvl="0"/>
            <a:r>
              <a:rPr lang="en-AU" sz="3200" b="1" dirty="0" smtClean="0">
                <a:solidFill>
                  <a:schemeClr val="tx2"/>
                </a:solidFill>
                <a:cs typeface="Arial" panose="020B0604020202020204" pitchFamily="34" charset="0"/>
              </a:rPr>
              <a:t>IFRS </a:t>
            </a:r>
            <a:r>
              <a:rPr lang="en-AU" sz="3200" b="1" dirty="0">
                <a:solidFill>
                  <a:schemeClr val="tx2"/>
                </a:solidFill>
                <a:cs typeface="Arial" panose="020B0604020202020204" pitchFamily="34" charset="0"/>
              </a:rPr>
              <a:t>15 / AASB 15 </a:t>
            </a:r>
            <a:r>
              <a:rPr lang="en-AU" sz="3200" b="1" i="1" dirty="0">
                <a:solidFill>
                  <a:schemeClr val="tx2"/>
                </a:solidFill>
                <a:cs typeface="Arial" panose="020B0604020202020204" pitchFamily="34" charset="0"/>
              </a:rPr>
              <a:t>Revenue from Contracts </a:t>
            </a:r>
            <a:r>
              <a:rPr lang="en-AU" sz="3200" b="1" i="1" dirty="0" smtClean="0">
                <a:solidFill>
                  <a:schemeClr val="tx2"/>
                </a:solidFill>
                <a:cs typeface="Arial" panose="020B0604020202020204" pitchFamily="34" charset="0"/>
              </a:rPr>
              <a:t>with </a:t>
            </a:r>
            <a:r>
              <a:rPr lang="en-AU" sz="3200" b="1" i="1" dirty="0">
                <a:solidFill>
                  <a:schemeClr val="tx2"/>
                </a:solidFill>
                <a:cs typeface="Arial" panose="020B0604020202020204" pitchFamily="34" charset="0"/>
              </a:rPr>
              <a:t>Customers</a:t>
            </a:r>
            <a:r>
              <a:rPr lang="en-AU" sz="3200" dirty="0">
                <a:solidFill>
                  <a:schemeClr val="tx2"/>
                </a:solidFill>
                <a:cs typeface="Arial" panose="020B0604020202020204" pitchFamily="34" charset="0"/>
              </a:rPr>
              <a:t/>
            </a:r>
            <a:br>
              <a:rPr lang="en-AU" sz="3200" dirty="0">
                <a:solidFill>
                  <a:schemeClr val="tx2"/>
                </a:solidFill>
                <a:cs typeface="Arial" panose="020B0604020202020204" pitchFamily="34" charset="0"/>
              </a:rPr>
            </a:br>
            <a:endParaRPr lang="en-AU" sz="3200" b="1" dirty="0">
              <a:solidFill>
                <a:schemeClr val="tx2"/>
              </a:solidFill>
              <a:cs typeface="Arial" panose="020B0604020202020204" pitchFamily="34" charset="0"/>
            </a:endParaRPr>
          </a:p>
        </p:txBody>
      </p:sp>
      <p:sp>
        <p:nvSpPr>
          <p:cNvPr id="2" name="Slide Number Placeholder 1"/>
          <p:cNvSpPr>
            <a:spLocks noGrp="1"/>
          </p:cNvSpPr>
          <p:nvPr>
            <p:ph type="sldNum" sz="quarter" idx="10"/>
          </p:nvPr>
        </p:nvSpPr>
        <p:spPr/>
        <p:txBody>
          <a:bodyPr/>
          <a:lstStyle/>
          <a:p>
            <a:fld id="{F20B0F91-48EB-4459-AF6F-DD84B76E649D}" type="slidenum">
              <a:rPr lang="en-AU" smtClean="0"/>
              <a:pPr/>
              <a:t>11</a:t>
            </a:fld>
            <a:endParaRPr lang="en-AU" dirty="0"/>
          </a:p>
        </p:txBody>
      </p:sp>
    </p:spTree>
    <p:extLst>
      <p:ext uri="{BB962C8B-B14F-4D97-AF65-F5344CB8AC3E}">
        <p14:creationId xmlns:p14="http://schemas.microsoft.com/office/powerpoint/2010/main" val="25373960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dirty="0" smtClean="0">
                <a:solidFill>
                  <a:schemeClr val="tx2"/>
                </a:solidFill>
              </a:rPr>
              <a:t>Statutory receivables</a:t>
            </a:r>
            <a:endParaRPr lang="en-US" sz="3200" dirty="0">
              <a:solidFill>
                <a:schemeClr val="tx2"/>
              </a:solidFill>
            </a:endParaRPr>
          </a:p>
        </p:txBody>
      </p:sp>
      <p:sp>
        <p:nvSpPr>
          <p:cNvPr id="3" name="Content Placeholder 2"/>
          <p:cNvSpPr>
            <a:spLocks noGrp="1"/>
          </p:cNvSpPr>
          <p:nvPr>
            <p:ph idx="1"/>
          </p:nvPr>
        </p:nvSpPr>
        <p:spPr>
          <a:xfrm>
            <a:off x="457948" y="1019045"/>
            <a:ext cx="8229601" cy="4525963"/>
          </a:xfrm>
        </p:spPr>
        <p:txBody>
          <a:bodyPr/>
          <a:lstStyle/>
          <a:p>
            <a:r>
              <a:rPr lang="en-AU" sz="2400" dirty="0" smtClean="0"/>
              <a:t>Statutory receivables initial recognition to be part of AASB 9, e.g.</a:t>
            </a:r>
          </a:p>
          <a:p>
            <a:pPr lvl="1"/>
            <a:r>
              <a:rPr lang="en-US" sz="2400" dirty="0" smtClean="0"/>
              <a:t>Rates</a:t>
            </a:r>
          </a:p>
          <a:p>
            <a:pPr lvl="1"/>
            <a:r>
              <a:rPr lang="en-US" sz="2400" dirty="0" smtClean="0"/>
              <a:t>Taxes</a:t>
            </a:r>
          </a:p>
          <a:p>
            <a:pPr lvl="1"/>
            <a:r>
              <a:rPr lang="en-US" sz="2400" dirty="0" smtClean="0"/>
              <a:t>Fines </a:t>
            </a:r>
          </a:p>
          <a:p>
            <a:pPr lvl="1"/>
            <a:endParaRPr lang="en-US" sz="2400" dirty="0"/>
          </a:p>
          <a:p>
            <a:r>
              <a:rPr lang="en-AU" sz="2400" dirty="0" smtClean="0"/>
              <a:t>Amendment in AASB2016-8 </a:t>
            </a:r>
            <a:r>
              <a:rPr lang="en-US" sz="2400" dirty="0"/>
              <a:t>Australian Implementation Guidance for Not-for-Profit </a:t>
            </a:r>
            <a:r>
              <a:rPr lang="en-US" sz="2400" dirty="0" smtClean="0"/>
              <a:t>Entities (AASB 9 and AASB 15)</a:t>
            </a:r>
            <a:endParaRPr lang="en-AU" sz="2400" dirty="0"/>
          </a:p>
          <a:p>
            <a:pPr lvl="1"/>
            <a:r>
              <a:rPr lang="en-US" sz="2400" dirty="0" err="1"/>
              <a:t>Aus2.1.1</a:t>
            </a:r>
            <a:r>
              <a:rPr lang="en-US" sz="2400" dirty="0"/>
              <a:t> </a:t>
            </a:r>
            <a:r>
              <a:rPr lang="en-US" sz="2400" dirty="0" smtClean="0"/>
              <a:t>Notwithstanding </a:t>
            </a:r>
            <a:r>
              <a:rPr lang="en-US" sz="2400" dirty="0"/>
              <a:t>paragraph 2.1, in respect of not-for-profit entities, the initial recognition and measurement requirements of this Standard apply to non-contractual receivables arising from statutory requirements as if those receivables are financial instruments</a:t>
            </a:r>
            <a:r>
              <a:rPr lang="en-US" dirty="0"/>
              <a:t>. </a:t>
            </a:r>
          </a:p>
        </p:txBody>
      </p:sp>
      <p:sp>
        <p:nvSpPr>
          <p:cNvPr id="4" name="Slide Number Placeholder 3"/>
          <p:cNvSpPr>
            <a:spLocks noGrp="1"/>
          </p:cNvSpPr>
          <p:nvPr>
            <p:ph type="sldNum" sz="quarter" idx="10"/>
          </p:nvPr>
        </p:nvSpPr>
        <p:spPr/>
        <p:txBody>
          <a:bodyPr/>
          <a:lstStyle/>
          <a:p>
            <a:fld id="{F20B0F91-48EB-4459-AF6F-DD84B76E649D}" type="slidenum">
              <a:rPr lang="en-AU" smtClean="0"/>
              <a:pPr/>
              <a:t>12</a:t>
            </a:fld>
            <a:endParaRPr lang="en-AU" dirty="0"/>
          </a:p>
        </p:txBody>
      </p:sp>
    </p:spTree>
    <p:extLst>
      <p:ext uri="{BB962C8B-B14F-4D97-AF65-F5344CB8AC3E}">
        <p14:creationId xmlns:p14="http://schemas.microsoft.com/office/powerpoint/2010/main" val="27777255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2800" dirty="0">
                <a:solidFill>
                  <a:schemeClr val="tx2"/>
                </a:solidFill>
              </a:rPr>
              <a:t>Revenue recognition </a:t>
            </a:r>
            <a:r>
              <a:rPr lang="en-AU" sz="2800" dirty="0" smtClean="0">
                <a:solidFill>
                  <a:schemeClr val="tx2"/>
                </a:solidFill>
              </a:rPr>
              <a:t>changes</a:t>
            </a:r>
            <a:br>
              <a:rPr lang="en-AU" sz="2800" dirty="0" smtClean="0">
                <a:solidFill>
                  <a:schemeClr val="tx2"/>
                </a:solidFill>
              </a:rPr>
            </a:br>
            <a:r>
              <a:rPr lang="en-AU" sz="2800" dirty="0" smtClean="0">
                <a:solidFill>
                  <a:schemeClr val="tx2"/>
                </a:solidFill>
              </a:rPr>
              <a:t>Accounting </a:t>
            </a:r>
            <a:r>
              <a:rPr lang="en-AU" sz="2800" dirty="0">
                <a:solidFill>
                  <a:schemeClr val="tx2"/>
                </a:solidFill>
              </a:rPr>
              <a:t>for grant income</a:t>
            </a:r>
          </a:p>
        </p:txBody>
      </p:sp>
      <p:sp>
        <p:nvSpPr>
          <p:cNvPr id="4" name="Oval 3"/>
          <p:cNvSpPr/>
          <p:nvPr/>
        </p:nvSpPr>
        <p:spPr>
          <a:xfrm>
            <a:off x="2259098" y="2174522"/>
            <a:ext cx="2520280" cy="936104"/>
          </a:xfrm>
          <a:prstGeom prst="ellipse">
            <a:avLst/>
          </a:prstGeom>
          <a:solidFill>
            <a:srgbClr val="98002E"/>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200" dirty="0">
                <a:latin typeface="Arial" panose="020B0604020202020204" pitchFamily="34" charset="0"/>
                <a:cs typeface="Arial" panose="020B0604020202020204" pitchFamily="34" charset="0"/>
              </a:rPr>
              <a:t>Grantor</a:t>
            </a:r>
          </a:p>
        </p:txBody>
      </p:sp>
      <p:sp>
        <p:nvSpPr>
          <p:cNvPr id="5" name="Oval 4"/>
          <p:cNvSpPr/>
          <p:nvPr/>
        </p:nvSpPr>
        <p:spPr>
          <a:xfrm>
            <a:off x="2160668" y="4406770"/>
            <a:ext cx="2520280" cy="936104"/>
          </a:xfrm>
          <a:prstGeom prst="ellipse">
            <a:avLst/>
          </a:prstGeom>
          <a:solidFill>
            <a:srgbClr val="98002E"/>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200" dirty="0">
                <a:latin typeface="Arial" panose="020B0604020202020204" pitchFamily="34" charset="0"/>
                <a:cs typeface="Arial" panose="020B0604020202020204" pitchFamily="34" charset="0"/>
              </a:rPr>
              <a:t>Grantee / Recipient</a:t>
            </a:r>
          </a:p>
        </p:txBody>
      </p:sp>
      <p:sp>
        <p:nvSpPr>
          <p:cNvPr id="6" name="Oval 5"/>
          <p:cNvSpPr/>
          <p:nvPr/>
        </p:nvSpPr>
        <p:spPr>
          <a:xfrm>
            <a:off x="5849384" y="4393940"/>
            <a:ext cx="2520280" cy="936104"/>
          </a:xfrm>
          <a:prstGeom prst="ellipse">
            <a:avLst/>
          </a:prstGeom>
          <a:solidFill>
            <a:srgbClr val="98002E"/>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200" dirty="0">
                <a:latin typeface="Arial" panose="020B0604020202020204" pitchFamily="34" charset="0"/>
                <a:cs typeface="Arial" panose="020B0604020202020204" pitchFamily="34" charset="0"/>
              </a:rPr>
              <a:t>Public / Third parties</a:t>
            </a:r>
          </a:p>
        </p:txBody>
      </p:sp>
      <p:cxnSp>
        <p:nvCxnSpPr>
          <p:cNvPr id="12" name="Straight Arrow Connector 11"/>
          <p:cNvCxnSpPr/>
          <p:nvPr/>
        </p:nvCxnSpPr>
        <p:spPr>
          <a:xfrm>
            <a:off x="3289114" y="3110626"/>
            <a:ext cx="0" cy="12961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501513" y="3378969"/>
            <a:ext cx="792088" cy="615553"/>
          </a:xfrm>
          <a:prstGeom prst="rect">
            <a:avLst/>
          </a:prstGeom>
          <a:noFill/>
        </p:spPr>
        <p:txBody>
          <a:bodyPr wrap="square" rtlCol="0">
            <a:spAutoFit/>
          </a:bodyPr>
          <a:lstStyle/>
          <a:p>
            <a:r>
              <a:rPr lang="en-AU" sz="1700" dirty="0">
                <a:latin typeface="Arial" panose="020B0604020202020204" pitchFamily="34" charset="0"/>
                <a:cs typeface="Arial" panose="020B0604020202020204" pitchFamily="34" charset="0"/>
              </a:rPr>
              <a:t>Grant funds</a:t>
            </a:r>
          </a:p>
        </p:txBody>
      </p:sp>
      <p:cxnSp>
        <p:nvCxnSpPr>
          <p:cNvPr id="15" name="Straight Arrow Connector 14"/>
          <p:cNvCxnSpPr/>
          <p:nvPr/>
        </p:nvCxnSpPr>
        <p:spPr>
          <a:xfrm flipV="1">
            <a:off x="3708636" y="3110626"/>
            <a:ext cx="0" cy="1296144"/>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5" idx="6"/>
            <a:endCxn id="6" idx="2"/>
          </p:cNvCxnSpPr>
          <p:nvPr/>
        </p:nvCxnSpPr>
        <p:spPr>
          <a:xfrm flipV="1">
            <a:off x="4680948" y="4861992"/>
            <a:ext cx="1168436" cy="12830"/>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692821" y="3530551"/>
            <a:ext cx="1048979" cy="353943"/>
          </a:xfrm>
          <a:prstGeom prst="rect">
            <a:avLst/>
          </a:prstGeom>
          <a:noFill/>
        </p:spPr>
        <p:txBody>
          <a:bodyPr wrap="square" rtlCol="0">
            <a:spAutoFit/>
          </a:bodyPr>
          <a:lstStyle/>
          <a:p>
            <a:r>
              <a:rPr lang="en-AU" sz="1700" dirty="0">
                <a:solidFill>
                  <a:schemeClr val="accent3">
                    <a:lumMod val="50000"/>
                  </a:schemeClr>
                </a:solidFill>
                <a:latin typeface="Arial" panose="020B0604020202020204" pitchFamily="34" charset="0"/>
                <a:cs typeface="Arial" panose="020B0604020202020204" pitchFamily="34" charset="0"/>
              </a:rPr>
              <a:t>Benefits</a:t>
            </a:r>
          </a:p>
        </p:txBody>
      </p:sp>
      <p:sp>
        <p:nvSpPr>
          <p:cNvPr id="20" name="TextBox 19"/>
          <p:cNvSpPr txBox="1"/>
          <p:nvPr/>
        </p:nvSpPr>
        <p:spPr>
          <a:xfrm>
            <a:off x="4700489" y="4406770"/>
            <a:ext cx="1048979" cy="353943"/>
          </a:xfrm>
          <a:prstGeom prst="rect">
            <a:avLst/>
          </a:prstGeom>
          <a:noFill/>
          <a:ln>
            <a:noFill/>
          </a:ln>
        </p:spPr>
        <p:txBody>
          <a:bodyPr wrap="square" rtlCol="0">
            <a:spAutoFit/>
          </a:bodyPr>
          <a:lstStyle/>
          <a:p>
            <a:r>
              <a:rPr lang="en-AU" sz="1700" dirty="0">
                <a:solidFill>
                  <a:schemeClr val="accent3">
                    <a:lumMod val="50000"/>
                  </a:schemeClr>
                </a:solidFill>
                <a:latin typeface="Arial" panose="020B0604020202020204" pitchFamily="34" charset="0"/>
                <a:cs typeface="Arial" panose="020B0604020202020204" pitchFamily="34" charset="0"/>
              </a:rPr>
              <a:t>Benefits</a:t>
            </a:r>
          </a:p>
        </p:txBody>
      </p:sp>
      <p:sp>
        <p:nvSpPr>
          <p:cNvPr id="22" name="Rectangular Callout 21"/>
          <p:cNvSpPr/>
          <p:nvPr/>
        </p:nvSpPr>
        <p:spPr>
          <a:xfrm>
            <a:off x="180154" y="2592888"/>
            <a:ext cx="1938450" cy="1813882"/>
          </a:xfrm>
          <a:prstGeom prst="wedgeRectCallout">
            <a:avLst>
              <a:gd name="adj1" fmla="val 96614"/>
              <a:gd name="adj2" fmla="val 3266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Under AASB 1004, it must be a reciprocal transfer for the grant income to be deferred</a:t>
            </a:r>
          </a:p>
        </p:txBody>
      </p:sp>
      <p:sp>
        <p:nvSpPr>
          <p:cNvPr id="23" name="Rectangular Callout 22"/>
          <p:cNvSpPr/>
          <p:nvPr/>
        </p:nvSpPr>
        <p:spPr>
          <a:xfrm>
            <a:off x="5749468" y="2174522"/>
            <a:ext cx="3122819" cy="1527612"/>
          </a:xfrm>
          <a:prstGeom prst="wedgeRectCallout">
            <a:avLst>
              <a:gd name="adj1" fmla="val -54187"/>
              <a:gd name="adj2" fmla="val 7248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Under new standards, the grant may be eligible for deferral where the grantor directs the benefits provided to the public / third parties</a:t>
            </a:r>
          </a:p>
        </p:txBody>
      </p:sp>
      <p:cxnSp>
        <p:nvCxnSpPr>
          <p:cNvPr id="29" name="Straight Arrow Connector 28"/>
          <p:cNvCxnSpPr/>
          <p:nvPr/>
        </p:nvCxnSpPr>
        <p:spPr>
          <a:xfrm>
            <a:off x="4116271" y="3056860"/>
            <a:ext cx="1944560" cy="1514601"/>
          </a:xfrm>
          <a:prstGeom prst="straightConnector1">
            <a:avLst/>
          </a:prstGeom>
          <a:ln w="38100">
            <a:solidFill>
              <a:schemeClr val="accent3">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7662" y="1299574"/>
            <a:ext cx="5559790" cy="415498"/>
          </a:xfrm>
          <a:prstGeom prst="rect">
            <a:avLst/>
          </a:prstGeom>
          <a:noFill/>
        </p:spPr>
        <p:txBody>
          <a:bodyPr wrap="square" rtlCol="0">
            <a:spAutoFit/>
          </a:bodyPr>
          <a:lstStyle/>
          <a:p>
            <a:r>
              <a:rPr lang="en-AU" sz="2100" dirty="0">
                <a:latin typeface="Arial" panose="020B0604020202020204" pitchFamily="34" charset="0"/>
                <a:cs typeface="Arial" panose="020B0604020202020204" pitchFamily="34" charset="0"/>
              </a:rPr>
              <a:t>Conceptual change from AASB 1004</a:t>
            </a:r>
          </a:p>
        </p:txBody>
      </p:sp>
      <p:sp>
        <p:nvSpPr>
          <p:cNvPr id="3" name="Slide Number Placeholder 2"/>
          <p:cNvSpPr>
            <a:spLocks noGrp="1"/>
          </p:cNvSpPr>
          <p:nvPr>
            <p:ph type="sldNum" sz="quarter" idx="10"/>
          </p:nvPr>
        </p:nvSpPr>
        <p:spPr/>
        <p:txBody>
          <a:bodyPr/>
          <a:lstStyle/>
          <a:p>
            <a:fld id="{F20B0F91-48EB-4459-AF6F-DD84B76E649D}" type="slidenum">
              <a:rPr lang="en-AU" smtClean="0"/>
              <a:pPr/>
              <a:t>13</a:t>
            </a:fld>
            <a:endParaRPr lang="en-AU" dirty="0"/>
          </a:p>
        </p:txBody>
      </p:sp>
    </p:spTree>
    <p:extLst>
      <p:ext uri="{BB962C8B-B14F-4D97-AF65-F5344CB8AC3E}">
        <p14:creationId xmlns:p14="http://schemas.microsoft.com/office/powerpoint/2010/main" val="143457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par>
                                <p:cTn id="26" presetID="1" presetClass="exit" presetSubtype="0" fill="hold" grpId="1" nodeType="withEffect">
                                  <p:stCondLst>
                                    <p:cond delay="0"/>
                                  </p:stCondLst>
                                  <p:childTnLst>
                                    <p:set>
                                      <p:cBhvr>
                                        <p:cTn id="27" dur="1" fill="hold">
                                          <p:stCondLst>
                                            <p:cond delay="0"/>
                                          </p:stCondLst>
                                        </p:cTn>
                                        <p:tgtEl>
                                          <p:spTgt spid="22"/>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15"/>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P spid="22" grpId="0" animBg="1"/>
      <p:bldP spid="22" grpId="1"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948" y="274638"/>
            <a:ext cx="8229601" cy="639762"/>
          </a:xfrm>
        </p:spPr>
        <p:txBody>
          <a:bodyPr>
            <a:normAutofit/>
          </a:bodyPr>
          <a:lstStyle/>
          <a:p>
            <a:r>
              <a:rPr lang="en-AU" sz="3200" dirty="0">
                <a:solidFill>
                  <a:schemeClr val="tx2"/>
                </a:solidFill>
              </a:rPr>
              <a:t>Implications for NFP </a:t>
            </a:r>
            <a:r>
              <a:rPr lang="en-AU" sz="3200" dirty="0" smtClean="0">
                <a:solidFill>
                  <a:schemeClr val="tx2"/>
                </a:solidFill>
              </a:rPr>
              <a:t>entities – AASB 15</a:t>
            </a:r>
            <a:endParaRPr lang="en-AU" sz="3200" dirty="0">
              <a:solidFill>
                <a:schemeClr val="tx2"/>
              </a:solidFill>
            </a:endParaRPr>
          </a:p>
        </p:txBody>
      </p:sp>
      <p:sp>
        <p:nvSpPr>
          <p:cNvPr id="3" name="Content Placeholder 2"/>
          <p:cNvSpPr>
            <a:spLocks noGrp="1"/>
          </p:cNvSpPr>
          <p:nvPr>
            <p:ph idx="1"/>
          </p:nvPr>
        </p:nvSpPr>
        <p:spPr>
          <a:xfrm>
            <a:off x="457948" y="1611330"/>
            <a:ext cx="8229601" cy="4525963"/>
          </a:xfrm>
        </p:spPr>
        <p:txBody>
          <a:bodyPr>
            <a:normAutofit/>
          </a:bodyPr>
          <a:lstStyle/>
          <a:p>
            <a:pPr marL="0" indent="0">
              <a:spcBef>
                <a:spcPts val="600"/>
              </a:spcBef>
              <a:spcAft>
                <a:spcPts val="600"/>
              </a:spcAft>
              <a:buNone/>
            </a:pPr>
            <a:r>
              <a:rPr lang="en-US" sz="2400" dirty="0" smtClean="0"/>
              <a:t>Apply AASB 15 if contract:</a:t>
            </a:r>
          </a:p>
          <a:p>
            <a:pPr>
              <a:spcBef>
                <a:spcPts val="600"/>
              </a:spcBef>
              <a:spcAft>
                <a:spcPts val="600"/>
              </a:spcAft>
            </a:pPr>
            <a:r>
              <a:rPr lang="en-US" sz="2400" dirty="0" smtClean="0"/>
              <a:t>is enforceable</a:t>
            </a:r>
          </a:p>
          <a:p>
            <a:pPr>
              <a:spcBef>
                <a:spcPts val="600"/>
              </a:spcBef>
              <a:spcAft>
                <a:spcPts val="600"/>
              </a:spcAft>
            </a:pPr>
            <a:r>
              <a:rPr lang="en-US" sz="2400" dirty="0"/>
              <a:t>h</a:t>
            </a:r>
            <a:r>
              <a:rPr lang="en-US" sz="2400" dirty="0" smtClean="0"/>
              <a:t>as sufficiently </a:t>
            </a:r>
            <a:r>
              <a:rPr lang="en-US" sz="2400" dirty="0"/>
              <a:t>specific performance </a:t>
            </a:r>
            <a:r>
              <a:rPr lang="en-US" sz="2400" dirty="0" smtClean="0"/>
              <a:t>requirements and </a:t>
            </a:r>
          </a:p>
          <a:p>
            <a:pPr>
              <a:spcBef>
                <a:spcPts val="600"/>
              </a:spcBef>
              <a:spcAft>
                <a:spcPts val="600"/>
              </a:spcAft>
            </a:pPr>
            <a:r>
              <a:rPr lang="en-US" sz="2400" dirty="0"/>
              <a:t>counterparty is a </a:t>
            </a:r>
            <a:r>
              <a:rPr lang="en-US" sz="2400" dirty="0" smtClean="0"/>
              <a:t>customer</a:t>
            </a:r>
          </a:p>
          <a:p>
            <a:pPr marL="457200" lvl="1" indent="0">
              <a:spcBef>
                <a:spcPts val="1200"/>
              </a:spcBef>
              <a:spcAft>
                <a:spcPts val="1200"/>
              </a:spcAft>
              <a:buNone/>
            </a:pPr>
            <a:endParaRPr lang="en-US" dirty="0" smtClean="0"/>
          </a:p>
          <a:p>
            <a:pPr lvl="1">
              <a:spcBef>
                <a:spcPts val="1200"/>
              </a:spcBef>
              <a:spcAft>
                <a:spcPts val="1200"/>
              </a:spcAft>
            </a:pPr>
            <a:endParaRPr lang="en-US" dirty="0" smtClean="0"/>
          </a:p>
          <a:p>
            <a:pPr>
              <a:spcBef>
                <a:spcPts val="1200"/>
              </a:spcBef>
              <a:spcAft>
                <a:spcPts val="1200"/>
              </a:spcAft>
            </a:pPr>
            <a:endParaRPr lang="en-US" dirty="0" smtClean="0"/>
          </a:p>
          <a:p>
            <a:pPr marL="0" indent="0">
              <a:spcBef>
                <a:spcPts val="1200"/>
              </a:spcBef>
              <a:spcAft>
                <a:spcPts val="1200"/>
              </a:spcAft>
              <a:buNone/>
            </a:pPr>
            <a:endParaRPr lang="en-US" u="sng" dirty="0" smtClean="0"/>
          </a:p>
          <a:p>
            <a:pPr marL="0" indent="0">
              <a:spcBef>
                <a:spcPts val="1200"/>
              </a:spcBef>
              <a:spcAft>
                <a:spcPts val="1200"/>
              </a:spcAft>
              <a:buNone/>
            </a:pPr>
            <a:endParaRPr lang="en-US" dirty="0" smtClean="0"/>
          </a:p>
          <a:p>
            <a:endParaRPr lang="en-AU" b="1" dirty="0"/>
          </a:p>
        </p:txBody>
      </p:sp>
      <p:sp>
        <p:nvSpPr>
          <p:cNvPr id="4" name="Slide Number Placeholder 3"/>
          <p:cNvSpPr>
            <a:spLocks noGrp="1"/>
          </p:cNvSpPr>
          <p:nvPr>
            <p:ph type="sldNum" sz="quarter" idx="10"/>
          </p:nvPr>
        </p:nvSpPr>
        <p:spPr/>
        <p:txBody>
          <a:bodyPr/>
          <a:lstStyle/>
          <a:p>
            <a:fld id="{F20B0F91-48EB-4459-AF6F-DD84B76E649D}" type="slidenum">
              <a:rPr lang="en-AU" smtClean="0"/>
              <a:pPr/>
              <a:t>14</a:t>
            </a:fld>
            <a:endParaRPr lang="en-AU" dirty="0"/>
          </a:p>
        </p:txBody>
      </p:sp>
    </p:spTree>
    <p:extLst>
      <p:ext uri="{BB962C8B-B14F-4D97-AF65-F5344CB8AC3E}">
        <p14:creationId xmlns:p14="http://schemas.microsoft.com/office/powerpoint/2010/main" val="21027547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sz="3200" dirty="0">
                <a:solidFill>
                  <a:schemeClr val="tx2"/>
                </a:solidFill>
              </a:rPr>
              <a:t>Revenue—AASB 15</a:t>
            </a:r>
          </a:p>
        </p:txBody>
      </p:sp>
      <p:sp>
        <p:nvSpPr>
          <p:cNvPr id="7" name="Content Placeholder 6"/>
          <p:cNvSpPr>
            <a:spLocks noGrp="1"/>
          </p:cNvSpPr>
          <p:nvPr>
            <p:ph idx="1"/>
          </p:nvPr>
        </p:nvSpPr>
        <p:spPr>
          <a:xfrm>
            <a:off x="457947" y="1237257"/>
            <a:ext cx="8229601" cy="4525963"/>
          </a:xfrm>
        </p:spPr>
        <p:txBody>
          <a:bodyPr>
            <a:normAutofit fontScale="55000" lnSpcReduction="20000"/>
          </a:bodyPr>
          <a:lstStyle/>
          <a:p>
            <a:pPr>
              <a:buFont typeface="Wingdings" panose="05000000000000000000" pitchFamily="2" charset="2"/>
              <a:buChar char="§"/>
            </a:pPr>
            <a:r>
              <a:rPr lang="en-AU" sz="3800" dirty="0">
                <a:solidFill>
                  <a:schemeClr val="tx1"/>
                </a:solidFill>
              </a:rPr>
              <a:t>Effective financial years beginning on, or </a:t>
            </a:r>
            <a:r>
              <a:rPr lang="en-AU" sz="3800" dirty="0" smtClean="0">
                <a:solidFill>
                  <a:schemeClr val="tx1"/>
                </a:solidFill>
              </a:rPr>
              <a:t>after</a:t>
            </a:r>
          </a:p>
          <a:p>
            <a:pPr lvl="1">
              <a:buFont typeface="Wingdings" panose="05000000000000000000" pitchFamily="2" charset="2"/>
              <a:buChar char="§"/>
            </a:pPr>
            <a:r>
              <a:rPr lang="en-AU" sz="3800" dirty="0" smtClean="0">
                <a:solidFill>
                  <a:schemeClr val="tx1"/>
                </a:solidFill>
              </a:rPr>
              <a:t>1 </a:t>
            </a:r>
            <a:r>
              <a:rPr lang="en-AU" sz="3800" dirty="0">
                <a:solidFill>
                  <a:schemeClr val="tx1"/>
                </a:solidFill>
              </a:rPr>
              <a:t>January </a:t>
            </a:r>
            <a:r>
              <a:rPr lang="en-AU" sz="3800" dirty="0" smtClean="0">
                <a:solidFill>
                  <a:schemeClr val="tx1"/>
                </a:solidFill>
              </a:rPr>
              <a:t>2018 (for-profit)</a:t>
            </a:r>
          </a:p>
          <a:p>
            <a:pPr lvl="1">
              <a:buFont typeface="Wingdings" panose="05000000000000000000" pitchFamily="2" charset="2"/>
              <a:buChar char="§"/>
            </a:pPr>
            <a:r>
              <a:rPr lang="en-AU" sz="3800" dirty="0" smtClean="0">
                <a:solidFill>
                  <a:schemeClr val="tx1"/>
                </a:solidFill>
              </a:rPr>
              <a:t>1 January 2019 (not-for-profit)</a:t>
            </a:r>
            <a:endParaRPr lang="en-AU" sz="3800" dirty="0">
              <a:solidFill>
                <a:schemeClr val="tx1"/>
              </a:solidFill>
            </a:endParaRPr>
          </a:p>
          <a:p>
            <a:pPr>
              <a:buFont typeface="Wingdings" panose="05000000000000000000" pitchFamily="2" charset="2"/>
              <a:buChar char="§"/>
            </a:pPr>
            <a:endParaRPr lang="en-AU" sz="3800" dirty="0" smtClean="0">
              <a:solidFill>
                <a:schemeClr val="tx1"/>
              </a:solidFill>
            </a:endParaRPr>
          </a:p>
          <a:p>
            <a:pPr>
              <a:buFont typeface="Wingdings" panose="05000000000000000000" pitchFamily="2" charset="2"/>
              <a:buChar char="§"/>
            </a:pPr>
            <a:r>
              <a:rPr lang="en-AU" sz="3800" dirty="0">
                <a:solidFill>
                  <a:schemeClr val="tx1"/>
                </a:solidFill>
              </a:rPr>
              <a:t>Not-for-profit and public sector—to use same </a:t>
            </a:r>
            <a:r>
              <a:rPr lang="en-AU" sz="3800" dirty="0" smtClean="0">
                <a:solidFill>
                  <a:schemeClr val="tx1"/>
                </a:solidFill>
              </a:rPr>
              <a:t>private sector model</a:t>
            </a:r>
            <a:endParaRPr lang="en-AU" sz="3800" dirty="0">
              <a:solidFill>
                <a:schemeClr val="tx1"/>
              </a:solidFill>
            </a:endParaRPr>
          </a:p>
          <a:p>
            <a:pPr>
              <a:buFont typeface="Wingdings" panose="05000000000000000000" pitchFamily="2" charset="2"/>
              <a:buChar char="§"/>
            </a:pPr>
            <a:endParaRPr lang="en-AU" sz="3800" dirty="0" smtClean="0">
              <a:solidFill>
                <a:schemeClr val="tx1"/>
              </a:solidFill>
            </a:endParaRPr>
          </a:p>
          <a:p>
            <a:pPr>
              <a:buFont typeface="Wingdings" panose="05000000000000000000" pitchFamily="2" charset="2"/>
              <a:buChar char="§"/>
            </a:pPr>
            <a:r>
              <a:rPr lang="en-AU" sz="3800" dirty="0" smtClean="0">
                <a:solidFill>
                  <a:schemeClr val="tx1"/>
                </a:solidFill>
              </a:rPr>
              <a:t>Core principle</a:t>
            </a:r>
            <a:endParaRPr lang="en-AU" sz="3800" dirty="0">
              <a:solidFill>
                <a:schemeClr val="tx1"/>
              </a:solidFill>
            </a:endParaRPr>
          </a:p>
          <a:p>
            <a:pPr lvl="1"/>
            <a:r>
              <a:rPr lang="en-AU" sz="3800" dirty="0">
                <a:solidFill>
                  <a:schemeClr val="tx1"/>
                </a:solidFill>
              </a:rPr>
              <a:t>‘an entity shall recognise revenue to depict the transfer of promised goods or services to customers in an amount that reflects the consideration to which the entity expects to be entitled in exchange </a:t>
            </a:r>
            <a:br>
              <a:rPr lang="en-AU" sz="3800" dirty="0">
                <a:solidFill>
                  <a:schemeClr val="tx1"/>
                </a:solidFill>
              </a:rPr>
            </a:br>
            <a:r>
              <a:rPr lang="en-AU" sz="3800" dirty="0">
                <a:solidFill>
                  <a:schemeClr val="tx1"/>
                </a:solidFill>
              </a:rPr>
              <a:t>for those goods or services.’</a:t>
            </a:r>
          </a:p>
          <a:p>
            <a:pPr>
              <a:buFont typeface="Wingdings" panose="05000000000000000000" pitchFamily="2" charset="2"/>
              <a:buChar char="§"/>
            </a:pPr>
            <a:endParaRPr lang="en-AU" sz="3800" dirty="0" smtClean="0">
              <a:solidFill>
                <a:schemeClr val="tx1"/>
              </a:solidFill>
            </a:endParaRPr>
          </a:p>
          <a:p>
            <a:pPr>
              <a:buFont typeface="Wingdings" panose="05000000000000000000" pitchFamily="2" charset="2"/>
              <a:buChar char="§"/>
            </a:pPr>
            <a:r>
              <a:rPr lang="en-AU" sz="3800" dirty="0" smtClean="0">
                <a:solidFill>
                  <a:schemeClr val="tx1"/>
                </a:solidFill>
              </a:rPr>
              <a:t>May </a:t>
            </a:r>
            <a:r>
              <a:rPr lang="en-AU" sz="3800" dirty="0">
                <a:solidFill>
                  <a:schemeClr val="tx1"/>
                </a:solidFill>
              </a:rPr>
              <a:t>affect when entities recognise revenue, and how much they can recognise </a:t>
            </a:r>
            <a:r>
              <a:rPr lang="en-AU" sz="3800" dirty="0" smtClean="0">
                <a:solidFill>
                  <a:schemeClr val="tx1"/>
                </a:solidFill>
              </a:rPr>
              <a:t>as revenue</a:t>
            </a:r>
            <a:endParaRPr lang="en-AU" sz="3800" dirty="0">
              <a:solidFill>
                <a:schemeClr val="tx1"/>
              </a:solidFill>
            </a:endParaRPr>
          </a:p>
          <a:p>
            <a:pPr>
              <a:buFont typeface="Wingdings" panose="05000000000000000000" pitchFamily="2" charset="2"/>
              <a:buChar char="§"/>
            </a:pPr>
            <a:endParaRPr lang="en-AU" dirty="0" smtClean="0">
              <a:solidFill>
                <a:schemeClr val="tx1"/>
              </a:solidFill>
            </a:endParaRPr>
          </a:p>
        </p:txBody>
      </p:sp>
      <p:sp>
        <p:nvSpPr>
          <p:cNvPr id="2" name="Slide Number Placeholder 1"/>
          <p:cNvSpPr>
            <a:spLocks noGrp="1"/>
          </p:cNvSpPr>
          <p:nvPr>
            <p:ph type="sldNum" sz="quarter" idx="10"/>
          </p:nvPr>
        </p:nvSpPr>
        <p:spPr/>
        <p:txBody>
          <a:bodyPr/>
          <a:lstStyle/>
          <a:p>
            <a:fld id="{F20B0F91-48EB-4459-AF6F-DD84B76E649D}" type="slidenum">
              <a:rPr lang="en-AU" smtClean="0"/>
              <a:pPr/>
              <a:t>15</a:t>
            </a:fld>
            <a:endParaRPr lang="en-AU" dirty="0"/>
          </a:p>
        </p:txBody>
      </p:sp>
    </p:spTree>
    <p:extLst>
      <p:ext uri="{BB962C8B-B14F-4D97-AF65-F5344CB8AC3E}">
        <p14:creationId xmlns:p14="http://schemas.microsoft.com/office/powerpoint/2010/main" val="24481607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dirty="0">
                <a:solidFill>
                  <a:schemeClr val="tx2"/>
                </a:solidFill>
              </a:rPr>
              <a:t>Planning ahead</a:t>
            </a:r>
          </a:p>
        </p:txBody>
      </p:sp>
      <p:cxnSp>
        <p:nvCxnSpPr>
          <p:cNvPr id="5" name="Straight Arrow Connector 4"/>
          <p:cNvCxnSpPr/>
          <p:nvPr/>
        </p:nvCxnSpPr>
        <p:spPr>
          <a:xfrm>
            <a:off x="899592" y="5229200"/>
            <a:ext cx="775977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7624" y="5301208"/>
            <a:ext cx="1364476" cy="369332"/>
          </a:xfrm>
          <a:prstGeom prst="rect">
            <a:avLst/>
          </a:prstGeom>
          <a:noFill/>
        </p:spPr>
        <p:txBody>
          <a:bodyPr wrap="none" rtlCol="0">
            <a:spAutoFit/>
          </a:bodyPr>
          <a:lstStyle/>
          <a:p>
            <a:r>
              <a:rPr lang="en-AU" dirty="0">
                <a:latin typeface="Arial" panose="020B0604020202020204" pitchFamily="34" charset="0"/>
                <a:cs typeface="Arial" panose="020B0604020202020204" pitchFamily="34" charset="0"/>
              </a:rPr>
              <a:t>1 July 2017</a:t>
            </a:r>
          </a:p>
        </p:txBody>
      </p:sp>
      <p:sp>
        <p:nvSpPr>
          <p:cNvPr id="9" name="TextBox 8"/>
          <p:cNvSpPr txBox="1"/>
          <p:nvPr/>
        </p:nvSpPr>
        <p:spPr>
          <a:xfrm>
            <a:off x="3707904" y="5296109"/>
            <a:ext cx="1364476" cy="369332"/>
          </a:xfrm>
          <a:prstGeom prst="rect">
            <a:avLst/>
          </a:prstGeom>
          <a:noFill/>
        </p:spPr>
        <p:txBody>
          <a:bodyPr wrap="none" rtlCol="0">
            <a:spAutoFit/>
          </a:bodyPr>
          <a:lstStyle/>
          <a:p>
            <a:r>
              <a:rPr lang="en-AU" dirty="0">
                <a:latin typeface="Arial" panose="020B0604020202020204" pitchFamily="34" charset="0"/>
                <a:cs typeface="Arial" panose="020B0604020202020204" pitchFamily="34" charset="0"/>
              </a:rPr>
              <a:t>1 July 2018</a:t>
            </a:r>
          </a:p>
        </p:txBody>
      </p:sp>
      <p:sp>
        <p:nvSpPr>
          <p:cNvPr id="10" name="TextBox 9"/>
          <p:cNvSpPr txBox="1"/>
          <p:nvPr/>
        </p:nvSpPr>
        <p:spPr>
          <a:xfrm>
            <a:off x="6228184" y="5296109"/>
            <a:ext cx="1364476" cy="369332"/>
          </a:xfrm>
          <a:prstGeom prst="rect">
            <a:avLst/>
          </a:prstGeom>
          <a:noFill/>
        </p:spPr>
        <p:txBody>
          <a:bodyPr wrap="none" rtlCol="0">
            <a:spAutoFit/>
          </a:bodyPr>
          <a:lstStyle/>
          <a:p>
            <a:r>
              <a:rPr lang="en-AU" dirty="0">
                <a:latin typeface="Arial" panose="020B0604020202020204" pitchFamily="34" charset="0"/>
                <a:cs typeface="Arial" panose="020B0604020202020204" pitchFamily="34" charset="0"/>
              </a:rPr>
              <a:t>1 July 2019</a:t>
            </a:r>
          </a:p>
        </p:txBody>
      </p:sp>
      <p:sp>
        <p:nvSpPr>
          <p:cNvPr id="11" name="Right Arrow 10"/>
          <p:cNvSpPr/>
          <p:nvPr/>
        </p:nvSpPr>
        <p:spPr>
          <a:xfrm>
            <a:off x="6881902" y="1751714"/>
            <a:ext cx="2134844" cy="1080119"/>
          </a:xfrm>
          <a:prstGeom prst="rightArrow">
            <a:avLst/>
          </a:prstGeom>
          <a:solidFill>
            <a:srgbClr val="980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700" dirty="0">
                <a:solidFill>
                  <a:schemeClr val="bg1"/>
                </a:solidFill>
                <a:latin typeface="Arial" panose="020B0604020202020204" pitchFamily="34" charset="0"/>
                <a:cs typeface="Arial" panose="020B0604020202020204" pitchFamily="34" charset="0"/>
              </a:rPr>
              <a:t>New standards in effect</a:t>
            </a:r>
          </a:p>
        </p:txBody>
      </p:sp>
      <p:cxnSp>
        <p:nvCxnSpPr>
          <p:cNvPr id="13" name="Straight Connector 12"/>
          <p:cNvCxnSpPr/>
          <p:nvPr/>
        </p:nvCxnSpPr>
        <p:spPr>
          <a:xfrm flipH="1" flipV="1">
            <a:off x="6842294" y="1916832"/>
            <a:ext cx="2" cy="3276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4306768" y="1916832"/>
            <a:ext cx="2" cy="3276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801734" y="1916832"/>
            <a:ext cx="2" cy="3276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ight Arrow 17"/>
          <p:cNvSpPr/>
          <p:nvPr/>
        </p:nvSpPr>
        <p:spPr>
          <a:xfrm>
            <a:off x="5827282" y="2670356"/>
            <a:ext cx="2507825" cy="612106"/>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700" dirty="0">
                <a:latin typeface="Arial" panose="020B0604020202020204" pitchFamily="34" charset="0"/>
                <a:cs typeface="Arial" panose="020B0604020202020204" pitchFamily="34" charset="0"/>
              </a:rPr>
              <a:t>1 year agreement</a:t>
            </a:r>
          </a:p>
        </p:txBody>
      </p:sp>
      <p:sp>
        <p:nvSpPr>
          <p:cNvPr id="27" name="TextBox 26"/>
          <p:cNvSpPr txBox="1"/>
          <p:nvPr/>
        </p:nvSpPr>
        <p:spPr>
          <a:xfrm>
            <a:off x="740825" y="5784048"/>
            <a:ext cx="7298634" cy="353943"/>
          </a:xfrm>
          <a:prstGeom prst="rect">
            <a:avLst/>
          </a:prstGeom>
          <a:noFill/>
        </p:spPr>
        <p:txBody>
          <a:bodyPr wrap="square" rtlCol="0">
            <a:spAutoFit/>
          </a:bodyPr>
          <a:lstStyle/>
          <a:p>
            <a:r>
              <a:rPr lang="en-AU" sz="1700" b="1" dirty="0">
                <a:latin typeface="Arial" panose="020B0604020202020204" pitchFamily="34" charset="0"/>
                <a:cs typeface="Arial" panose="020B0604020202020204" pitchFamily="34" charset="0"/>
              </a:rPr>
              <a:t>Note: </a:t>
            </a:r>
            <a:r>
              <a:rPr lang="en-AU" sz="1700" dirty="0">
                <a:latin typeface="Arial" panose="020B0604020202020204" pitchFamily="34" charset="0"/>
                <a:cs typeface="Arial" panose="020B0604020202020204" pitchFamily="34" charset="0"/>
              </a:rPr>
              <a:t>Replace July with January for entities with 31 December year ends.</a:t>
            </a:r>
          </a:p>
        </p:txBody>
      </p:sp>
      <p:sp>
        <p:nvSpPr>
          <p:cNvPr id="4" name="TextBox 3"/>
          <p:cNvSpPr txBox="1"/>
          <p:nvPr/>
        </p:nvSpPr>
        <p:spPr>
          <a:xfrm>
            <a:off x="1174294" y="2791743"/>
            <a:ext cx="4613382" cy="369332"/>
          </a:xfrm>
          <a:prstGeom prst="rect">
            <a:avLst/>
          </a:prstGeom>
          <a:solidFill>
            <a:schemeClr val="bg1"/>
          </a:solidFill>
        </p:spPr>
        <p:txBody>
          <a:bodyPr wrap="square" rtlCol="0">
            <a:spAutoFit/>
          </a:bodyPr>
          <a:lstStyle/>
          <a:p>
            <a:r>
              <a:rPr lang="en-AU" dirty="0">
                <a:latin typeface="Arial" panose="020B0604020202020204" pitchFamily="34" charset="0"/>
                <a:cs typeface="Arial" panose="020B0604020202020204" pitchFamily="34" charset="0"/>
              </a:rPr>
              <a:t>Renegotiation and agreement finalisation</a:t>
            </a:r>
            <a:endParaRPr lang="en-US" dirty="0">
              <a:latin typeface="Arial" panose="020B0604020202020204" pitchFamily="34" charset="0"/>
              <a:cs typeface="Arial" panose="020B0604020202020204" pitchFamily="34" charset="0"/>
            </a:endParaRPr>
          </a:p>
        </p:txBody>
      </p:sp>
      <p:sp>
        <p:nvSpPr>
          <p:cNvPr id="19" name="Right Arrow 18"/>
          <p:cNvSpPr/>
          <p:nvPr/>
        </p:nvSpPr>
        <p:spPr>
          <a:xfrm>
            <a:off x="4306770" y="3535504"/>
            <a:ext cx="4670370" cy="1080119"/>
          </a:xfrm>
          <a:prstGeom prst="rightArrow">
            <a:avLst/>
          </a:prstGeom>
          <a:solidFill>
            <a:srgbClr val="980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700" dirty="0">
                <a:solidFill>
                  <a:schemeClr val="bg1"/>
                </a:solidFill>
                <a:latin typeface="Arial" panose="020B0604020202020204" pitchFamily="34" charset="0"/>
                <a:cs typeface="Arial" panose="020B0604020202020204" pitchFamily="34" charset="0"/>
              </a:rPr>
              <a:t>Recalculated comparatives on adoption new standard</a:t>
            </a:r>
          </a:p>
        </p:txBody>
      </p:sp>
      <p:sp>
        <p:nvSpPr>
          <p:cNvPr id="20" name="Right Arrow 19"/>
          <p:cNvSpPr/>
          <p:nvPr/>
        </p:nvSpPr>
        <p:spPr>
          <a:xfrm>
            <a:off x="5787676" y="4454146"/>
            <a:ext cx="2507825" cy="612106"/>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700" dirty="0">
                <a:latin typeface="Arial" panose="020B0604020202020204" pitchFamily="34" charset="0"/>
                <a:cs typeface="Arial" panose="020B0604020202020204" pitchFamily="34" charset="0"/>
              </a:rPr>
              <a:t>1 year agreement</a:t>
            </a:r>
          </a:p>
        </p:txBody>
      </p:sp>
      <p:sp>
        <p:nvSpPr>
          <p:cNvPr id="21" name="TextBox 20"/>
          <p:cNvSpPr txBox="1"/>
          <p:nvPr/>
        </p:nvSpPr>
        <p:spPr>
          <a:xfrm>
            <a:off x="680659" y="4411417"/>
            <a:ext cx="2492109" cy="646331"/>
          </a:xfrm>
          <a:prstGeom prst="rect">
            <a:avLst/>
          </a:prstGeom>
          <a:solidFill>
            <a:schemeClr val="bg1"/>
          </a:solidFill>
        </p:spPr>
        <p:txBody>
          <a:bodyPr wrap="square" rtlCol="0">
            <a:spAutoFit/>
          </a:bodyPr>
          <a:lstStyle/>
          <a:p>
            <a:r>
              <a:rPr lang="en-AU" dirty="0">
                <a:latin typeface="Arial" panose="020B0604020202020204" pitchFamily="34" charset="0"/>
                <a:cs typeface="Arial" panose="020B0604020202020204" pitchFamily="34" charset="0"/>
              </a:rPr>
              <a:t>Renegotiation and agreement finalisation</a:t>
            </a:r>
            <a:endParaRPr lang="en-US" dirty="0">
              <a:latin typeface="Arial" panose="020B0604020202020204" pitchFamily="34" charset="0"/>
              <a:cs typeface="Arial" panose="020B0604020202020204" pitchFamily="34" charset="0"/>
            </a:endParaRPr>
          </a:p>
        </p:txBody>
      </p:sp>
      <p:sp>
        <p:nvSpPr>
          <p:cNvPr id="22" name="Right Arrow 21"/>
          <p:cNvSpPr/>
          <p:nvPr/>
        </p:nvSpPr>
        <p:spPr>
          <a:xfrm>
            <a:off x="3296336" y="4445642"/>
            <a:ext cx="2507825" cy="612106"/>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700" dirty="0">
                <a:latin typeface="Arial" panose="020B0604020202020204" pitchFamily="34" charset="0"/>
                <a:cs typeface="Arial" panose="020B0604020202020204" pitchFamily="34" charset="0"/>
              </a:rPr>
              <a:t>1 year agreement</a:t>
            </a:r>
          </a:p>
        </p:txBody>
      </p:sp>
      <p:cxnSp>
        <p:nvCxnSpPr>
          <p:cNvPr id="23" name="Straight Arrow Connector 22"/>
          <p:cNvCxnSpPr/>
          <p:nvPr/>
        </p:nvCxnSpPr>
        <p:spPr>
          <a:xfrm>
            <a:off x="825723" y="3388677"/>
            <a:ext cx="775977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0"/>
          </p:nvPr>
        </p:nvSpPr>
        <p:spPr/>
        <p:txBody>
          <a:bodyPr/>
          <a:lstStyle/>
          <a:p>
            <a:fld id="{F20B0F91-48EB-4459-AF6F-DD84B76E649D}" type="slidenum">
              <a:rPr lang="en-AU" smtClean="0"/>
              <a:pPr/>
              <a:t>16</a:t>
            </a:fld>
            <a:endParaRPr lang="en-AU" dirty="0"/>
          </a:p>
        </p:txBody>
      </p:sp>
    </p:spTree>
    <p:extLst>
      <p:ext uri="{BB962C8B-B14F-4D97-AF65-F5344CB8AC3E}">
        <p14:creationId xmlns:p14="http://schemas.microsoft.com/office/powerpoint/2010/main" val="1561364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200" dirty="0" smtClean="0">
                <a:solidFill>
                  <a:schemeClr val="tx2"/>
                </a:solidFill>
              </a:rPr>
              <a:t>Licences</a:t>
            </a:r>
            <a:endParaRPr lang="en-US" sz="3200" dirty="0">
              <a:solidFill>
                <a:schemeClr val="tx2"/>
              </a:solidFill>
            </a:endParaRPr>
          </a:p>
        </p:txBody>
      </p:sp>
      <p:sp>
        <p:nvSpPr>
          <p:cNvPr id="3" name="Content Placeholder 2"/>
          <p:cNvSpPr>
            <a:spLocks noGrp="1"/>
          </p:cNvSpPr>
          <p:nvPr>
            <p:ph idx="1"/>
          </p:nvPr>
        </p:nvSpPr>
        <p:spPr>
          <a:xfrm>
            <a:off x="457948" y="1060607"/>
            <a:ext cx="8229601" cy="4525963"/>
          </a:xfrm>
        </p:spPr>
        <p:txBody>
          <a:bodyPr/>
          <a:lstStyle/>
          <a:p>
            <a:r>
              <a:rPr lang="en-AU" sz="2800" dirty="0" smtClean="0"/>
              <a:t>AASB 15 includes guidance on licences</a:t>
            </a:r>
          </a:p>
          <a:p>
            <a:pPr lvl="1"/>
            <a:r>
              <a:rPr lang="en-AU" sz="2400" dirty="0" smtClean="0"/>
              <a:t>Intellectual property</a:t>
            </a:r>
          </a:p>
          <a:p>
            <a:pPr lvl="1"/>
            <a:endParaRPr lang="en-AU" sz="2800" dirty="0" smtClean="0"/>
          </a:p>
          <a:p>
            <a:r>
              <a:rPr lang="en-AU" sz="2800" dirty="0" smtClean="0"/>
              <a:t>AASB 1058 Income for Not-for-profit entities</a:t>
            </a:r>
          </a:p>
          <a:p>
            <a:pPr lvl="1"/>
            <a:r>
              <a:rPr lang="en-AU" sz="2400" dirty="0" smtClean="0"/>
              <a:t>Excludes licences outside the scope of AASB 15 </a:t>
            </a:r>
          </a:p>
          <a:p>
            <a:pPr lvl="1"/>
            <a:endParaRPr lang="en-AU" dirty="0" smtClean="0"/>
          </a:p>
          <a:p>
            <a:r>
              <a:rPr lang="en-AU" sz="2800" dirty="0" smtClean="0"/>
              <a:t>What happens with</a:t>
            </a:r>
          </a:p>
          <a:p>
            <a:pPr lvl="1"/>
            <a:r>
              <a:rPr lang="en-AU" sz="2400" dirty="0" smtClean="0"/>
              <a:t>Builder licences</a:t>
            </a:r>
          </a:p>
          <a:p>
            <a:pPr lvl="1"/>
            <a:r>
              <a:rPr lang="en-AU" sz="2400" dirty="0" smtClean="0"/>
              <a:t>Drivers licences</a:t>
            </a:r>
          </a:p>
          <a:p>
            <a:pPr lvl="1"/>
            <a:endParaRPr lang="en-AU" sz="2400" dirty="0" smtClean="0"/>
          </a:p>
          <a:p>
            <a:pPr lvl="1"/>
            <a:r>
              <a:rPr lang="en-AU" sz="2400" dirty="0" smtClean="0"/>
              <a:t>Application fees</a:t>
            </a:r>
          </a:p>
          <a:p>
            <a:pPr lvl="1"/>
            <a:endParaRPr lang="en-AU" dirty="0"/>
          </a:p>
        </p:txBody>
      </p:sp>
      <p:sp>
        <p:nvSpPr>
          <p:cNvPr id="4" name="Slide Number Placeholder 3"/>
          <p:cNvSpPr>
            <a:spLocks noGrp="1"/>
          </p:cNvSpPr>
          <p:nvPr>
            <p:ph type="sldNum" sz="quarter" idx="10"/>
          </p:nvPr>
        </p:nvSpPr>
        <p:spPr/>
        <p:txBody>
          <a:bodyPr/>
          <a:lstStyle/>
          <a:p>
            <a:fld id="{F20B0F91-48EB-4459-AF6F-DD84B76E649D}" type="slidenum">
              <a:rPr lang="en-AU" smtClean="0"/>
              <a:pPr/>
              <a:t>17</a:t>
            </a:fld>
            <a:endParaRPr lang="en-AU" dirty="0"/>
          </a:p>
        </p:txBody>
      </p:sp>
    </p:spTree>
    <p:extLst>
      <p:ext uri="{BB962C8B-B14F-4D97-AF65-F5344CB8AC3E}">
        <p14:creationId xmlns:p14="http://schemas.microsoft.com/office/powerpoint/2010/main" val="14202804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dirty="0">
                <a:solidFill>
                  <a:schemeClr val="tx2"/>
                </a:solidFill>
              </a:rPr>
              <a:t>AASB 15 Revenue recognition model</a:t>
            </a:r>
          </a:p>
        </p:txBody>
      </p:sp>
      <p:sp>
        <p:nvSpPr>
          <p:cNvPr id="3" name="Content Placeholder 2"/>
          <p:cNvSpPr>
            <a:spLocks noGrp="1"/>
          </p:cNvSpPr>
          <p:nvPr>
            <p:ph idx="1"/>
          </p:nvPr>
        </p:nvSpPr>
        <p:spPr/>
        <p:txBody>
          <a:bodyPr>
            <a:normAutofit/>
          </a:bodyPr>
          <a:lstStyle/>
          <a:p>
            <a:pPr marL="0" indent="0">
              <a:buNone/>
            </a:pPr>
            <a:r>
              <a:rPr lang="en-AU" sz="2800" dirty="0">
                <a:solidFill>
                  <a:schemeClr val="tx1"/>
                </a:solidFill>
              </a:rPr>
              <a:t>1. Identify the contract(s) with a customer </a:t>
            </a:r>
          </a:p>
          <a:p>
            <a:pPr lvl="1">
              <a:buFont typeface="Wingdings" panose="05000000000000000000" pitchFamily="2" charset="2"/>
              <a:buChar char="§"/>
            </a:pPr>
            <a:r>
              <a:rPr lang="en-AU" sz="2400" dirty="0">
                <a:solidFill>
                  <a:schemeClr val="tx1"/>
                </a:solidFill>
              </a:rPr>
              <a:t>Including contract modifications</a:t>
            </a:r>
          </a:p>
          <a:p>
            <a:pPr lvl="1">
              <a:buFont typeface="Wingdings" panose="05000000000000000000" pitchFamily="2" charset="2"/>
              <a:buChar char="§"/>
            </a:pPr>
            <a:r>
              <a:rPr lang="en-AU" sz="2400" dirty="0">
                <a:solidFill>
                  <a:schemeClr val="tx1"/>
                </a:solidFill>
              </a:rPr>
              <a:t>Principal vs. agent</a:t>
            </a:r>
          </a:p>
          <a:p>
            <a:pPr lvl="1"/>
            <a:endParaRPr lang="en-AU" sz="800" dirty="0">
              <a:solidFill>
                <a:schemeClr val="tx1"/>
              </a:solidFill>
            </a:endParaRPr>
          </a:p>
          <a:p>
            <a:pPr marL="0" indent="0">
              <a:buNone/>
            </a:pPr>
            <a:r>
              <a:rPr lang="en-AU" sz="2800" dirty="0">
                <a:solidFill>
                  <a:schemeClr val="tx1"/>
                </a:solidFill>
              </a:rPr>
              <a:t>2. Identify the performance obligations in the contract(s) </a:t>
            </a:r>
          </a:p>
          <a:p>
            <a:pPr lvl="1">
              <a:buFont typeface="Wingdings" panose="05000000000000000000" pitchFamily="2" charset="2"/>
              <a:buChar char="§"/>
            </a:pPr>
            <a:r>
              <a:rPr lang="en-AU" sz="2400" dirty="0">
                <a:solidFill>
                  <a:schemeClr val="tx1"/>
                </a:solidFill>
              </a:rPr>
              <a:t>What are you promising to deliver?</a:t>
            </a:r>
          </a:p>
          <a:p>
            <a:pPr marL="914400" lvl="2" indent="0">
              <a:buNone/>
            </a:pPr>
            <a:r>
              <a:rPr lang="en-AU" sz="2000" dirty="0">
                <a:solidFill>
                  <a:schemeClr val="tx1"/>
                </a:solidFill>
              </a:rPr>
              <a:t>– Distinct goods or services, or distinct bundle</a:t>
            </a:r>
          </a:p>
          <a:p>
            <a:pPr lvl="1">
              <a:buFont typeface="Wingdings" panose="05000000000000000000" pitchFamily="2" charset="2"/>
              <a:buChar char="§"/>
            </a:pPr>
            <a:r>
              <a:rPr lang="en-AU" sz="2400" i="1" dirty="0">
                <a:solidFill>
                  <a:schemeClr val="tx1"/>
                </a:solidFill>
              </a:rPr>
              <a:t>Unit of account </a:t>
            </a:r>
            <a:r>
              <a:rPr lang="en-AU" sz="2400" dirty="0">
                <a:solidFill>
                  <a:schemeClr val="tx1"/>
                </a:solidFill>
              </a:rPr>
              <a:t>determines when revenue is recognised</a:t>
            </a:r>
          </a:p>
          <a:p>
            <a:endParaRPr lang="en-AU" dirty="0"/>
          </a:p>
        </p:txBody>
      </p:sp>
      <p:sp>
        <p:nvSpPr>
          <p:cNvPr id="4" name="Slide Number Placeholder 3"/>
          <p:cNvSpPr>
            <a:spLocks noGrp="1"/>
          </p:cNvSpPr>
          <p:nvPr>
            <p:ph type="sldNum" sz="quarter" idx="10"/>
          </p:nvPr>
        </p:nvSpPr>
        <p:spPr/>
        <p:txBody>
          <a:bodyPr/>
          <a:lstStyle/>
          <a:p>
            <a:fld id="{F20B0F91-48EB-4459-AF6F-DD84B76E649D}" type="slidenum">
              <a:rPr lang="en-AU" smtClean="0"/>
              <a:pPr/>
              <a:t>18</a:t>
            </a:fld>
            <a:endParaRPr lang="en-AU" dirty="0"/>
          </a:p>
        </p:txBody>
      </p:sp>
    </p:spTree>
    <p:extLst>
      <p:ext uri="{BB962C8B-B14F-4D97-AF65-F5344CB8AC3E}">
        <p14:creationId xmlns:p14="http://schemas.microsoft.com/office/powerpoint/2010/main" val="1461221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dirty="0">
                <a:solidFill>
                  <a:schemeClr val="tx2"/>
                </a:solidFill>
              </a:rPr>
              <a:t>AASB 15 Revenue recognition model</a:t>
            </a:r>
          </a:p>
        </p:txBody>
      </p:sp>
      <p:sp>
        <p:nvSpPr>
          <p:cNvPr id="3" name="Content Placeholder 2"/>
          <p:cNvSpPr>
            <a:spLocks noGrp="1"/>
          </p:cNvSpPr>
          <p:nvPr>
            <p:ph idx="1"/>
          </p:nvPr>
        </p:nvSpPr>
        <p:spPr>
          <a:prstGeom prst="rect">
            <a:avLst/>
          </a:prstGeom>
        </p:spPr>
        <p:txBody>
          <a:bodyPr>
            <a:normAutofit fontScale="47500" lnSpcReduction="20000"/>
          </a:bodyPr>
          <a:lstStyle/>
          <a:p>
            <a:pPr marL="0" indent="0">
              <a:buNone/>
            </a:pPr>
            <a:r>
              <a:rPr lang="en-AU" sz="4400" dirty="0">
                <a:solidFill>
                  <a:schemeClr val="tx1"/>
                </a:solidFill>
              </a:rPr>
              <a:t>3. Determine the transaction price</a:t>
            </a:r>
          </a:p>
          <a:p>
            <a:pPr lvl="1">
              <a:buFont typeface="Wingdings" panose="05000000000000000000" pitchFamily="2" charset="2"/>
              <a:buChar char="§"/>
            </a:pPr>
            <a:r>
              <a:rPr lang="en-AU" sz="4400" dirty="0">
                <a:solidFill>
                  <a:schemeClr val="tx1"/>
                </a:solidFill>
              </a:rPr>
              <a:t>Variable consideration—bonuses, penalties, discounts, concessions</a:t>
            </a:r>
          </a:p>
          <a:p>
            <a:pPr lvl="1">
              <a:buFont typeface="Wingdings" panose="05000000000000000000" pitchFamily="2" charset="2"/>
              <a:buChar char="§"/>
            </a:pPr>
            <a:r>
              <a:rPr lang="en-AU" sz="4400" dirty="0">
                <a:solidFill>
                  <a:schemeClr val="tx1"/>
                </a:solidFill>
              </a:rPr>
              <a:t>Constraint—’highly probable that a significant reversal in the amount </a:t>
            </a:r>
            <a:r>
              <a:rPr lang="en-AU" sz="4400" dirty="0" smtClean="0">
                <a:solidFill>
                  <a:schemeClr val="tx1"/>
                </a:solidFill>
              </a:rPr>
              <a:t>of </a:t>
            </a:r>
            <a:r>
              <a:rPr lang="en-AU" sz="4400" dirty="0">
                <a:solidFill>
                  <a:schemeClr val="tx1"/>
                </a:solidFill>
              </a:rPr>
              <a:t>cumulative revenue recognised will not occur’</a:t>
            </a:r>
          </a:p>
          <a:p>
            <a:pPr lvl="1"/>
            <a:endParaRPr lang="en-AU" sz="4400" dirty="0">
              <a:solidFill>
                <a:schemeClr val="tx1"/>
              </a:solidFill>
            </a:endParaRPr>
          </a:p>
          <a:p>
            <a:pPr marL="0" indent="0">
              <a:buNone/>
            </a:pPr>
            <a:r>
              <a:rPr lang="en-AU" sz="4400" dirty="0">
                <a:solidFill>
                  <a:schemeClr val="tx1"/>
                </a:solidFill>
              </a:rPr>
              <a:t>4. Allocate the transaction price to the performance obligations</a:t>
            </a:r>
          </a:p>
          <a:p>
            <a:pPr lvl="1">
              <a:buFont typeface="Wingdings" panose="05000000000000000000" pitchFamily="2" charset="2"/>
              <a:buChar char="§"/>
            </a:pPr>
            <a:r>
              <a:rPr lang="en-AU" sz="4400" dirty="0">
                <a:solidFill>
                  <a:schemeClr val="tx1"/>
                </a:solidFill>
              </a:rPr>
              <a:t>Dealing with </a:t>
            </a:r>
            <a:r>
              <a:rPr lang="en-AU" sz="4400" i="1" dirty="0">
                <a:solidFill>
                  <a:schemeClr val="tx1"/>
                </a:solidFill>
              </a:rPr>
              <a:t>bundles</a:t>
            </a:r>
          </a:p>
          <a:p>
            <a:pPr lvl="1"/>
            <a:endParaRPr lang="en-AU" sz="4400" dirty="0">
              <a:solidFill>
                <a:schemeClr val="tx1"/>
              </a:solidFill>
            </a:endParaRPr>
          </a:p>
          <a:p>
            <a:pPr marL="0" indent="0">
              <a:buNone/>
            </a:pPr>
            <a:r>
              <a:rPr lang="en-AU" sz="4400" dirty="0">
                <a:solidFill>
                  <a:schemeClr val="tx1"/>
                </a:solidFill>
              </a:rPr>
              <a:t>5. Recognise revenue when (or as) the entity satisfies each performance obligation </a:t>
            </a:r>
          </a:p>
          <a:p>
            <a:pPr lvl="1">
              <a:buFont typeface="Wingdings" panose="05000000000000000000" pitchFamily="2" charset="2"/>
              <a:buChar char="§"/>
            </a:pPr>
            <a:r>
              <a:rPr lang="en-AU" sz="4400" dirty="0">
                <a:solidFill>
                  <a:schemeClr val="tx1"/>
                </a:solidFill>
              </a:rPr>
              <a:t>At a point in time (e.g. sale of goods), or</a:t>
            </a:r>
          </a:p>
          <a:p>
            <a:pPr lvl="1">
              <a:buFont typeface="Wingdings" panose="05000000000000000000" pitchFamily="2" charset="2"/>
              <a:buChar char="§"/>
            </a:pPr>
            <a:r>
              <a:rPr lang="en-AU" sz="4400" dirty="0">
                <a:solidFill>
                  <a:schemeClr val="tx1"/>
                </a:solidFill>
              </a:rPr>
              <a:t>Over time (e.g. construction services)</a:t>
            </a:r>
          </a:p>
          <a:p>
            <a:pPr marL="914400" lvl="2" indent="0">
              <a:buNone/>
            </a:pPr>
            <a:r>
              <a:rPr lang="en-AU" sz="3400" dirty="0">
                <a:solidFill>
                  <a:schemeClr val="tx1"/>
                </a:solidFill>
              </a:rPr>
              <a:t>– Measuring progress</a:t>
            </a:r>
          </a:p>
          <a:p>
            <a:endParaRPr lang="en-AU" dirty="0"/>
          </a:p>
        </p:txBody>
      </p:sp>
      <p:sp>
        <p:nvSpPr>
          <p:cNvPr id="4" name="Slide Number Placeholder 3"/>
          <p:cNvSpPr>
            <a:spLocks noGrp="1"/>
          </p:cNvSpPr>
          <p:nvPr>
            <p:ph type="sldNum" sz="quarter" idx="10"/>
          </p:nvPr>
        </p:nvSpPr>
        <p:spPr/>
        <p:txBody>
          <a:bodyPr/>
          <a:lstStyle/>
          <a:p>
            <a:fld id="{F20B0F91-48EB-4459-AF6F-DD84B76E649D}" type="slidenum">
              <a:rPr lang="en-AU" smtClean="0"/>
              <a:pPr/>
              <a:t>19</a:t>
            </a:fld>
            <a:endParaRPr lang="en-AU" dirty="0"/>
          </a:p>
        </p:txBody>
      </p:sp>
    </p:spTree>
    <p:extLst>
      <p:ext uri="{BB962C8B-B14F-4D97-AF65-F5344CB8AC3E}">
        <p14:creationId xmlns:p14="http://schemas.microsoft.com/office/powerpoint/2010/main" val="12359234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989239" y="601436"/>
            <a:ext cx="7153275" cy="741363"/>
          </a:xfrm>
          <a:prstGeom prst="rect">
            <a:avLst/>
          </a:prstGeom>
        </p:spPr>
        <p:txBody>
          <a:bodyPr/>
          <a:lstStyle>
            <a:lvl1pPr algn="ctr" defTabSz="419947" rtl="0" eaLnBrk="1" latinLnBrk="0" hangingPunct="1">
              <a:spcBef>
                <a:spcPct val="0"/>
              </a:spcBef>
              <a:buNone/>
              <a:defRPr sz="4411" kern="1200">
                <a:solidFill>
                  <a:schemeClr val="tx1"/>
                </a:solidFill>
                <a:latin typeface="+mj-lt"/>
                <a:ea typeface="+mj-ea"/>
                <a:cs typeface="+mj-cs"/>
              </a:defRPr>
            </a:lvl1pPr>
          </a:lstStyle>
          <a:p>
            <a:r>
              <a:rPr lang="en-AU" sz="4400" b="1" dirty="0" smtClean="0">
                <a:solidFill>
                  <a:srgbClr val="0F4C92"/>
                </a:solidFill>
              </a:rPr>
              <a:t>Introduction</a:t>
            </a:r>
            <a:endParaRPr lang="en-AU" sz="4400" b="1" dirty="0">
              <a:solidFill>
                <a:srgbClr val="0F4C92"/>
              </a:solidFill>
            </a:endParaRPr>
          </a:p>
        </p:txBody>
      </p:sp>
      <p:sp>
        <p:nvSpPr>
          <p:cNvPr id="4" name="TextBox 3"/>
          <p:cNvSpPr txBox="1"/>
          <p:nvPr/>
        </p:nvSpPr>
        <p:spPr>
          <a:xfrm>
            <a:off x="0" y="5490686"/>
            <a:ext cx="9001113" cy="516420"/>
          </a:xfrm>
          <a:prstGeom prst="rect">
            <a:avLst/>
          </a:prstGeom>
          <a:noFill/>
        </p:spPr>
        <p:txBody>
          <a:bodyPr wrap="square" lIns="84630" tIns="42353" rIns="84630" bIns="42353" rtlCol="0">
            <a:spAutoFit/>
          </a:bodyPr>
          <a:lstStyle/>
          <a:p>
            <a:pPr algn="ctr"/>
            <a:r>
              <a:rPr lang="en-AU" sz="2800" dirty="0" smtClean="0"/>
              <a:t>Mr Ajay Sharma, Acting Director, Financial Audits</a:t>
            </a:r>
            <a:endParaRPr lang="en-AU" sz="2800" dirty="0"/>
          </a:p>
        </p:txBody>
      </p:sp>
      <p:sp>
        <p:nvSpPr>
          <p:cNvPr id="5" name="Slide Number Placeholder 2"/>
          <p:cNvSpPr>
            <a:spLocks noGrp="1"/>
          </p:cNvSpPr>
          <p:nvPr>
            <p:ph type="sldNum" sz="quarter" idx="10"/>
          </p:nvPr>
        </p:nvSpPr>
        <p:spPr>
          <a:xfrm>
            <a:off x="139343" y="6301626"/>
            <a:ext cx="2057400" cy="365125"/>
          </a:xfrm>
        </p:spPr>
        <p:txBody>
          <a:bodyPr/>
          <a:lstStyle/>
          <a:p>
            <a:r>
              <a:rPr lang="en-AU" dirty="0"/>
              <a:t>2</a:t>
            </a:r>
          </a:p>
        </p:txBody>
      </p:sp>
    </p:spTree>
    <p:extLst>
      <p:ext uri="{BB962C8B-B14F-4D97-AF65-F5344CB8AC3E}">
        <p14:creationId xmlns:p14="http://schemas.microsoft.com/office/powerpoint/2010/main" val="5711475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sz="3200" dirty="0">
                <a:solidFill>
                  <a:schemeClr val="tx2"/>
                </a:solidFill>
              </a:rPr>
              <a:t>AASB </a:t>
            </a:r>
            <a:r>
              <a:rPr lang="en-AU" sz="3200" dirty="0" smtClean="0">
                <a:solidFill>
                  <a:schemeClr val="tx2"/>
                </a:solidFill>
              </a:rPr>
              <a:t>15 - additional </a:t>
            </a:r>
            <a:r>
              <a:rPr lang="en-AU" sz="3200" dirty="0">
                <a:solidFill>
                  <a:schemeClr val="tx2"/>
                </a:solidFill>
              </a:rPr>
              <a:t>issues</a:t>
            </a:r>
          </a:p>
        </p:txBody>
      </p:sp>
      <p:sp>
        <p:nvSpPr>
          <p:cNvPr id="5" name="Content Placeholder 6"/>
          <p:cNvSpPr txBox="1">
            <a:spLocks/>
          </p:cNvSpPr>
          <p:nvPr/>
        </p:nvSpPr>
        <p:spPr>
          <a:xfrm>
            <a:off x="332121" y="1147971"/>
            <a:ext cx="8229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AU" sz="2400" dirty="0" smtClean="0">
                <a:latin typeface="+mj-lt"/>
                <a:cs typeface="Arial" panose="020B0604020202020204" pitchFamily="34" charset="0"/>
              </a:rPr>
              <a:t>Principal versus agent</a:t>
            </a:r>
          </a:p>
          <a:p>
            <a:pPr>
              <a:buFont typeface="Wingdings" panose="05000000000000000000" pitchFamily="2" charset="2"/>
              <a:buChar char="§"/>
            </a:pPr>
            <a:r>
              <a:rPr lang="en-AU" sz="2400" dirty="0" smtClean="0">
                <a:latin typeface="+mj-lt"/>
                <a:cs typeface="Arial" panose="020B0604020202020204" pitchFamily="34" charset="0"/>
              </a:rPr>
              <a:t>Contract costs</a:t>
            </a:r>
          </a:p>
          <a:p>
            <a:pPr>
              <a:buFont typeface="Wingdings" panose="05000000000000000000" pitchFamily="2" charset="2"/>
              <a:buChar char="§"/>
            </a:pPr>
            <a:r>
              <a:rPr lang="en-AU" sz="2400" dirty="0" smtClean="0">
                <a:latin typeface="+mj-lt"/>
                <a:cs typeface="Arial" panose="020B0604020202020204" pitchFamily="34" charset="0"/>
              </a:rPr>
              <a:t>Options and material rights</a:t>
            </a:r>
          </a:p>
          <a:p>
            <a:pPr>
              <a:buFont typeface="Wingdings" panose="05000000000000000000" pitchFamily="2" charset="2"/>
              <a:buChar char="§"/>
            </a:pPr>
            <a:r>
              <a:rPr lang="en-AU" sz="2400" dirty="0" smtClean="0">
                <a:latin typeface="+mj-lt"/>
                <a:cs typeface="Arial" panose="020B0604020202020204" pitchFamily="34" charset="0"/>
              </a:rPr>
              <a:t>Breakage</a:t>
            </a:r>
          </a:p>
          <a:p>
            <a:pPr>
              <a:buFont typeface="Wingdings" panose="05000000000000000000" pitchFamily="2" charset="2"/>
              <a:buChar char="§"/>
            </a:pPr>
            <a:r>
              <a:rPr lang="en-AU" sz="2400" dirty="0" smtClean="0">
                <a:latin typeface="+mj-lt"/>
                <a:cs typeface="Arial" panose="020B0604020202020204" pitchFamily="34" charset="0"/>
              </a:rPr>
              <a:t>Significant financing component</a:t>
            </a:r>
          </a:p>
          <a:p>
            <a:pPr>
              <a:buFont typeface="Wingdings" panose="05000000000000000000" pitchFamily="2" charset="2"/>
              <a:buChar char="§"/>
            </a:pPr>
            <a:r>
              <a:rPr lang="en-AU" sz="2400" dirty="0" smtClean="0">
                <a:latin typeface="+mj-lt"/>
                <a:cs typeface="Arial" panose="020B0604020202020204" pitchFamily="34" charset="0"/>
              </a:rPr>
              <a:t>Non-cash consideration</a:t>
            </a:r>
          </a:p>
          <a:p>
            <a:pPr>
              <a:buFont typeface="Wingdings" panose="05000000000000000000" pitchFamily="2" charset="2"/>
              <a:buChar char="§"/>
            </a:pPr>
            <a:r>
              <a:rPr lang="en-AU" sz="2400" dirty="0" smtClean="0">
                <a:latin typeface="+mj-lt"/>
                <a:cs typeface="Arial" panose="020B0604020202020204" pitchFamily="34" charset="0"/>
              </a:rPr>
              <a:t>Payments to customers</a:t>
            </a:r>
            <a:endParaRPr lang="en-AU" sz="2400" dirty="0">
              <a:latin typeface="+mj-lt"/>
              <a:cs typeface="Arial" panose="020B0604020202020204" pitchFamily="34" charset="0"/>
            </a:endParaRPr>
          </a:p>
        </p:txBody>
      </p:sp>
      <p:sp>
        <p:nvSpPr>
          <p:cNvPr id="9" name="Content Placeholder 7"/>
          <p:cNvSpPr txBox="1">
            <a:spLocks/>
          </p:cNvSpPr>
          <p:nvPr/>
        </p:nvSpPr>
        <p:spPr>
          <a:xfrm>
            <a:off x="4896000" y="1147971"/>
            <a:ext cx="3740150" cy="38814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AU" sz="2400" dirty="0">
                <a:latin typeface="+mj-lt"/>
                <a:cs typeface="Arial" panose="020B0604020202020204" pitchFamily="34" charset="0"/>
              </a:rPr>
              <a:t>Warranties</a:t>
            </a:r>
          </a:p>
          <a:p>
            <a:pPr>
              <a:buFont typeface="Wingdings" panose="05000000000000000000" pitchFamily="2" charset="2"/>
              <a:buChar char="§"/>
            </a:pPr>
            <a:r>
              <a:rPr lang="en-AU" sz="2400" dirty="0">
                <a:latin typeface="+mj-lt"/>
                <a:cs typeface="Arial" panose="020B0604020202020204" pitchFamily="34" charset="0"/>
              </a:rPr>
              <a:t>Repurchase agreements</a:t>
            </a:r>
          </a:p>
          <a:p>
            <a:pPr>
              <a:buFont typeface="Wingdings" panose="05000000000000000000" pitchFamily="2" charset="2"/>
              <a:buChar char="§"/>
            </a:pPr>
            <a:r>
              <a:rPr lang="en-AU" sz="2400" dirty="0">
                <a:latin typeface="+mj-lt"/>
                <a:cs typeface="Arial" panose="020B0604020202020204" pitchFamily="34" charset="0"/>
              </a:rPr>
              <a:t>Bill-and-hold arrangements </a:t>
            </a:r>
          </a:p>
          <a:p>
            <a:pPr>
              <a:buFont typeface="Wingdings" panose="05000000000000000000" pitchFamily="2" charset="2"/>
              <a:buChar char="§"/>
            </a:pPr>
            <a:r>
              <a:rPr lang="en-AU" sz="2400" dirty="0">
                <a:latin typeface="+mj-lt"/>
                <a:cs typeface="Arial" panose="020B0604020202020204" pitchFamily="34" charset="0"/>
              </a:rPr>
              <a:t>Right of return exists</a:t>
            </a:r>
          </a:p>
          <a:p>
            <a:pPr>
              <a:buFont typeface="Wingdings" panose="05000000000000000000" pitchFamily="2" charset="2"/>
              <a:buChar char="§"/>
            </a:pPr>
            <a:r>
              <a:rPr lang="en-AU" sz="2400" dirty="0">
                <a:latin typeface="+mj-lt"/>
                <a:cs typeface="Arial" panose="020B0604020202020204" pitchFamily="34" charset="0"/>
              </a:rPr>
              <a:t>Onerous contracts</a:t>
            </a:r>
          </a:p>
          <a:p>
            <a:pPr>
              <a:buFont typeface="Wingdings" panose="05000000000000000000" pitchFamily="2" charset="2"/>
              <a:buChar char="§"/>
            </a:pPr>
            <a:r>
              <a:rPr lang="en-AU" sz="2400" dirty="0">
                <a:latin typeface="+mj-lt"/>
                <a:cs typeface="Arial" panose="020B0604020202020204" pitchFamily="34" charset="0"/>
              </a:rPr>
              <a:t>Licences of intellectual property</a:t>
            </a:r>
          </a:p>
        </p:txBody>
      </p:sp>
      <p:sp>
        <p:nvSpPr>
          <p:cNvPr id="2" name="Slide Number Placeholder 1"/>
          <p:cNvSpPr>
            <a:spLocks noGrp="1"/>
          </p:cNvSpPr>
          <p:nvPr>
            <p:ph type="sldNum" sz="quarter" idx="10"/>
          </p:nvPr>
        </p:nvSpPr>
        <p:spPr/>
        <p:txBody>
          <a:bodyPr/>
          <a:lstStyle/>
          <a:p>
            <a:fld id="{F20B0F91-48EB-4459-AF6F-DD84B76E649D}" type="slidenum">
              <a:rPr lang="en-AU" smtClean="0"/>
              <a:pPr/>
              <a:t>20</a:t>
            </a:fld>
            <a:endParaRPr lang="en-AU" dirty="0"/>
          </a:p>
        </p:txBody>
      </p:sp>
    </p:spTree>
    <p:extLst>
      <p:ext uri="{BB962C8B-B14F-4D97-AF65-F5344CB8AC3E}">
        <p14:creationId xmlns:p14="http://schemas.microsoft.com/office/powerpoint/2010/main" val="26220255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200" dirty="0">
                <a:solidFill>
                  <a:schemeClr val="tx2"/>
                </a:solidFill>
              </a:rPr>
              <a:t>Examples</a:t>
            </a:r>
          </a:p>
        </p:txBody>
      </p:sp>
      <p:sp>
        <p:nvSpPr>
          <p:cNvPr id="5" name="Content Placeholder 2"/>
          <p:cNvSpPr txBox="1">
            <a:spLocks/>
          </p:cNvSpPr>
          <p:nvPr/>
        </p:nvSpPr>
        <p:spPr>
          <a:xfrm>
            <a:off x="332121" y="1147971"/>
            <a:ext cx="8229600" cy="4525963"/>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AU" sz="2400" dirty="0">
                <a:latin typeface="+mj-lt"/>
                <a:cs typeface="Arial" panose="020B0604020202020204" pitchFamily="34" charset="0"/>
              </a:rPr>
              <a:t>Construction:</a:t>
            </a:r>
          </a:p>
          <a:p>
            <a:pPr>
              <a:buFont typeface="Wingdings" panose="05000000000000000000" pitchFamily="2" charset="2"/>
              <a:buChar char="§"/>
            </a:pPr>
            <a:r>
              <a:rPr lang="en-AU" sz="2400" dirty="0">
                <a:latin typeface="+mj-lt"/>
                <a:cs typeface="Arial" panose="020B0604020202020204" pitchFamily="34" charset="0"/>
              </a:rPr>
              <a:t>Design</a:t>
            </a:r>
          </a:p>
          <a:p>
            <a:pPr>
              <a:buFont typeface="Wingdings" panose="05000000000000000000" pitchFamily="2" charset="2"/>
              <a:buChar char="§"/>
            </a:pPr>
            <a:r>
              <a:rPr lang="en-AU" sz="2400" dirty="0">
                <a:latin typeface="+mj-lt"/>
                <a:cs typeface="Arial" panose="020B0604020202020204" pitchFamily="34" charset="0"/>
              </a:rPr>
              <a:t>Site clearing</a:t>
            </a:r>
          </a:p>
          <a:p>
            <a:pPr>
              <a:buFont typeface="Wingdings" panose="05000000000000000000" pitchFamily="2" charset="2"/>
              <a:buChar char="§"/>
            </a:pPr>
            <a:r>
              <a:rPr lang="en-AU" sz="2400" dirty="0">
                <a:latin typeface="+mj-lt"/>
                <a:cs typeface="Arial" panose="020B0604020202020204" pitchFamily="34" charset="0"/>
              </a:rPr>
              <a:t>Procurement</a:t>
            </a:r>
          </a:p>
          <a:p>
            <a:pPr>
              <a:buFont typeface="Wingdings" panose="05000000000000000000" pitchFamily="2" charset="2"/>
              <a:buChar char="§"/>
            </a:pPr>
            <a:r>
              <a:rPr lang="en-AU" sz="2400" dirty="0">
                <a:latin typeface="+mj-lt"/>
                <a:cs typeface="Arial" panose="020B0604020202020204" pitchFamily="34" charset="0"/>
              </a:rPr>
              <a:t>Construction</a:t>
            </a:r>
          </a:p>
          <a:p>
            <a:pPr>
              <a:buFont typeface="Wingdings" panose="05000000000000000000" pitchFamily="2" charset="2"/>
              <a:buChar char="§"/>
            </a:pPr>
            <a:r>
              <a:rPr lang="en-AU" sz="2400" dirty="0">
                <a:latin typeface="+mj-lt"/>
                <a:cs typeface="Arial" panose="020B0604020202020204" pitchFamily="34" charset="0"/>
              </a:rPr>
              <a:t>Installation of facilities</a:t>
            </a:r>
          </a:p>
          <a:p>
            <a:pPr>
              <a:buFont typeface="Wingdings" panose="05000000000000000000" pitchFamily="2" charset="2"/>
              <a:buChar char="§"/>
            </a:pPr>
            <a:r>
              <a:rPr lang="en-AU" sz="2400" dirty="0">
                <a:latin typeface="+mj-lt"/>
                <a:cs typeface="Arial" panose="020B0604020202020204" pitchFamily="34" charset="0"/>
              </a:rPr>
              <a:t>Landscaping </a:t>
            </a:r>
          </a:p>
        </p:txBody>
      </p:sp>
      <p:sp>
        <p:nvSpPr>
          <p:cNvPr id="6" name="Content Placeholder 3"/>
          <p:cNvSpPr txBox="1">
            <a:spLocks/>
          </p:cNvSpPr>
          <p:nvPr/>
        </p:nvSpPr>
        <p:spPr>
          <a:xfrm>
            <a:off x="4896000" y="1147971"/>
            <a:ext cx="3136900" cy="388143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AU" sz="2400" dirty="0">
                <a:latin typeface="+mj-lt"/>
                <a:cs typeface="Arial" panose="020B0604020202020204" pitchFamily="34" charset="0"/>
              </a:rPr>
              <a:t>Electrical goods:</a:t>
            </a:r>
          </a:p>
          <a:p>
            <a:pPr>
              <a:buFont typeface="Wingdings" panose="05000000000000000000" pitchFamily="2" charset="2"/>
              <a:buChar char="§"/>
            </a:pPr>
            <a:r>
              <a:rPr lang="en-AU" sz="2400" dirty="0">
                <a:latin typeface="+mj-lt"/>
                <a:cs typeface="Arial" panose="020B0604020202020204" pitchFamily="34" charset="0"/>
              </a:rPr>
              <a:t>TV</a:t>
            </a:r>
          </a:p>
          <a:p>
            <a:pPr>
              <a:buFont typeface="Wingdings" panose="05000000000000000000" pitchFamily="2" charset="2"/>
              <a:buChar char="§"/>
            </a:pPr>
            <a:r>
              <a:rPr lang="en-AU" sz="2400" dirty="0">
                <a:latin typeface="+mj-lt"/>
                <a:cs typeface="Arial" panose="020B0604020202020204" pitchFamily="34" charset="0"/>
              </a:rPr>
              <a:t>DVD player</a:t>
            </a:r>
          </a:p>
          <a:p>
            <a:pPr>
              <a:buFont typeface="Wingdings" panose="05000000000000000000" pitchFamily="2" charset="2"/>
              <a:buChar char="§"/>
            </a:pPr>
            <a:r>
              <a:rPr lang="en-AU" sz="2400" dirty="0">
                <a:latin typeface="+mj-lt"/>
                <a:cs typeface="Arial" panose="020B0604020202020204" pitchFamily="34" charset="0"/>
              </a:rPr>
              <a:t>Extended warranty</a:t>
            </a:r>
          </a:p>
        </p:txBody>
      </p:sp>
      <p:sp>
        <p:nvSpPr>
          <p:cNvPr id="3" name="Slide Number Placeholder 2"/>
          <p:cNvSpPr>
            <a:spLocks noGrp="1"/>
          </p:cNvSpPr>
          <p:nvPr>
            <p:ph type="sldNum" sz="quarter" idx="10"/>
          </p:nvPr>
        </p:nvSpPr>
        <p:spPr/>
        <p:txBody>
          <a:bodyPr/>
          <a:lstStyle/>
          <a:p>
            <a:fld id="{F20B0F91-48EB-4459-AF6F-DD84B76E649D}" type="slidenum">
              <a:rPr lang="en-AU" smtClean="0"/>
              <a:pPr/>
              <a:t>21</a:t>
            </a:fld>
            <a:endParaRPr lang="en-AU" dirty="0"/>
          </a:p>
        </p:txBody>
      </p:sp>
    </p:spTree>
    <p:extLst>
      <p:ext uri="{BB962C8B-B14F-4D97-AF65-F5344CB8AC3E}">
        <p14:creationId xmlns:p14="http://schemas.microsoft.com/office/powerpoint/2010/main" val="3220638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200" dirty="0">
                <a:solidFill>
                  <a:schemeClr val="tx2"/>
                </a:solidFill>
              </a:rPr>
              <a:t>Examples</a:t>
            </a:r>
          </a:p>
        </p:txBody>
      </p:sp>
      <p:sp>
        <p:nvSpPr>
          <p:cNvPr id="7" name="Content Placeholder 4"/>
          <p:cNvSpPr txBox="1">
            <a:spLocks/>
          </p:cNvSpPr>
          <p:nvPr/>
        </p:nvSpPr>
        <p:spPr>
          <a:xfrm>
            <a:off x="4777119" y="1232638"/>
            <a:ext cx="4261145" cy="4525963"/>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400" dirty="0" smtClean="0">
                <a:latin typeface="+mj-lt"/>
                <a:cs typeface="Arial" panose="020B0604020202020204" pitchFamily="34" charset="0"/>
              </a:rPr>
              <a:t>Joining </a:t>
            </a:r>
            <a:r>
              <a:rPr lang="en-AU" sz="2400" dirty="0">
                <a:latin typeface="+mj-lt"/>
                <a:cs typeface="Arial" panose="020B0604020202020204" pitchFamily="34" charset="0"/>
              </a:rPr>
              <a:t>fees/application fees:</a:t>
            </a:r>
          </a:p>
          <a:p>
            <a:pPr>
              <a:buFont typeface="Wingdings" panose="05000000000000000000" pitchFamily="2" charset="2"/>
              <a:buChar char="§"/>
            </a:pPr>
            <a:r>
              <a:rPr lang="en-AU" sz="2400" dirty="0">
                <a:latin typeface="+mj-lt"/>
                <a:cs typeface="Arial" panose="020B0604020202020204" pitchFamily="34" charset="0"/>
              </a:rPr>
              <a:t>Not providing any services</a:t>
            </a:r>
          </a:p>
          <a:p>
            <a:pPr>
              <a:buFont typeface="Wingdings" panose="05000000000000000000" pitchFamily="2" charset="2"/>
              <a:buChar char="§"/>
            </a:pPr>
            <a:endParaRPr lang="en-AU" sz="2400" dirty="0" smtClean="0">
              <a:latin typeface="+mj-lt"/>
              <a:cs typeface="Arial" panose="020B0604020202020204" pitchFamily="34" charset="0"/>
            </a:endParaRPr>
          </a:p>
          <a:p>
            <a:pPr marL="0" indent="0">
              <a:buNone/>
            </a:pPr>
            <a:r>
              <a:rPr lang="en-AU" sz="2400" dirty="0">
                <a:latin typeface="+mj-lt"/>
                <a:cs typeface="Arial" panose="020B0604020202020204" pitchFamily="34" charset="0"/>
              </a:rPr>
              <a:t>Educational services:</a:t>
            </a:r>
          </a:p>
          <a:p>
            <a:pPr>
              <a:buFont typeface="Wingdings" panose="05000000000000000000" pitchFamily="2" charset="2"/>
              <a:buChar char="§"/>
            </a:pPr>
            <a:r>
              <a:rPr lang="en-AU" sz="2400" dirty="0">
                <a:latin typeface="+mj-lt"/>
                <a:cs typeface="Arial" panose="020B0604020202020204" pitchFamily="34" charset="0"/>
              </a:rPr>
              <a:t>Over time—what portion?</a:t>
            </a:r>
          </a:p>
          <a:p>
            <a:pPr>
              <a:buFont typeface="Wingdings" panose="05000000000000000000" pitchFamily="2" charset="2"/>
              <a:buChar char="§"/>
            </a:pPr>
            <a:r>
              <a:rPr lang="en-AU" sz="2400" dirty="0">
                <a:latin typeface="+mj-lt"/>
                <a:cs typeface="Arial" panose="020B0604020202020204" pitchFamily="34" charset="0"/>
              </a:rPr>
              <a:t>Non-refundable fees</a:t>
            </a:r>
          </a:p>
          <a:p>
            <a:pPr>
              <a:buFont typeface="Wingdings" panose="05000000000000000000" pitchFamily="2" charset="2"/>
              <a:buChar char="§"/>
            </a:pPr>
            <a:r>
              <a:rPr lang="en-AU" sz="2400" dirty="0">
                <a:latin typeface="+mj-lt"/>
                <a:cs typeface="Arial" panose="020B0604020202020204" pitchFamily="34" charset="0"/>
              </a:rPr>
              <a:t>Capitalisation of costs</a:t>
            </a:r>
            <a:endParaRPr lang="en-AU" sz="2400" dirty="0">
              <a:latin typeface="+mj-lt"/>
            </a:endParaRPr>
          </a:p>
          <a:p>
            <a:pPr>
              <a:buFont typeface="Wingdings" panose="05000000000000000000" pitchFamily="2" charset="2"/>
              <a:buChar char="§"/>
            </a:pPr>
            <a:endParaRPr lang="en-AU" sz="2400" dirty="0">
              <a:latin typeface="+mj-lt"/>
              <a:cs typeface="Arial" panose="020B0604020202020204" pitchFamily="34" charset="0"/>
            </a:endParaRPr>
          </a:p>
        </p:txBody>
      </p:sp>
      <p:sp>
        <p:nvSpPr>
          <p:cNvPr id="8" name="Content Placeholder 5"/>
          <p:cNvSpPr txBox="1">
            <a:spLocks/>
          </p:cNvSpPr>
          <p:nvPr/>
        </p:nvSpPr>
        <p:spPr>
          <a:xfrm>
            <a:off x="493333" y="1232638"/>
            <a:ext cx="3634389" cy="3881438"/>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AU" sz="2400" dirty="0">
                <a:latin typeface="+mj-lt"/>
                <a:cs typeface="Arial" panose="020B0604020202020204" pitchFamily="34" charset="0"/>
              </a:rPr>
              <a:t>Audit services:</a:t>
            </a:r>
          </a:p>
          <a:p>
            <a:pPr>
              <a:buFont typeface="Wingdings" panose="05000000000000000000" pitchFamily="2" charset="2"/>
              <a:buChar char="§"/>
            </a:pPr>
            <a:r>
              <a:rPr lang="en-AU" sz="2400" dirty="0">
                <a:latin typeface="+mj-lt"/>
                <a:cs typeface="Arial" panose="020B0604020202020204" pitchFamily="34" charset="0"/>
              </a:rPr>
              <a:t>When is audit completed?</a:t>
            </a:r>
          </a:p>
          <a:p>
            <a:pPr lvl="1"/>
            <a:endParaRPr lang="en-AU" sz="2400" dirty="0">
              <a:latin typeface="+mj-lt"/>
              <a:cs typeface="Arial" panose="020B0604020202020204" pitchFamily="34" charset="0"/>
            </a:endParaRPr>
          </a:p>
          <a:p>
            <a:pPr marL="0" indent="0">
              <a:buFont typeface="Arial"/>
              <a:buNone/>
            </a:pPr>
            <a:r>
              <a:rPr lang="en-AU" sz="2400" dirty="0">
                <a:latin typeface="+mj-lt"/>
                <a:cs typeface="Arial" panose="020B0604020202020204" pitchFamily="34" charset="0"/>
              </a:rPr>
              <a:t>Legal services:</a:t>
            </a:r>
          </a:p>
          <a:p>
            <a:pPr>
              <a:buFont typeface="Wingdings" panose="05000000000000000000" pitchFamily="2" charset="2"/>
              <a:buChar char="§"/>
            </a:pPr>
            <a:r>
              <a:rPr lang="en-AU" sz="2400" dirty="0">
                <a:latin typeface="+mj-lt"/>
                <a:cs typeface="Arial" panose="020B0604020202020204" pitchFamily="34" charset="0"/>
              </a:rPr>
              <a:t>‘No win no fee’</a:t>
            </a:r>
          </a:p>
          <a:p>
            <a:pPr>
              <a:buFont typeface="Wingdings" panose="05000000000000000000" pitchFamily="2" charset="2"/>
              <a:buChar char="§"/>
            </a:pPr>
            <a:r>
              <a:rPr lang="en-AU" sz="2400" dirty="0">
                <a:latin typeface="+mj-lt"/>
                <a:cs typeface="Arial" panose="020B0604020202020204" pitchFamily="34" charset="0"/>
              </a:rPr>
              <a:t>When is control passed?</a:t>
            </a:r>
          </a:p>
          <a:p>
            <a:pPr marL="457200" lvl="1" indent="0">
              <a:buNone/>
            </a:pPr>
            <a:r>
              <a:rPr lang="en-AU" sz="1800" dirty="0">
                <a:latin typeface="+mj-lt"/>
                <a:cs typeface="Arial" panose="020B0604020202020204" pitchFamily="34" charset="0"/>
              </a:rPr>
              <a:t>– On settlement?</a:t>
            </a:r>
          </a:p>
          <a:p>
            <a:pPr marL="457200" lvl="1" indent="0">
              <a:buNone/>
            </a:pPr>
            <a:r>
              <a:rPr lang="en-AU" sz="1800" dirty="0">
                <a:latin typeface="+mj-lt"/>
                <a:cs typeface="Arial" panose="020B0604020202020204" pitchFamily="34" charset="0"/>
              </a:rPr>
              <a:t>– During services?</a:t>
            </a:r>
          </a:p>
          <a:p>
            <a:pPr>
              <a:buFont typeface="Wingdings" panose="05000000000000000000" pitchFamily="2" charset="2"/>
              <a:buChar char="§"/>
            </a:pPr>
            <a:r>
              <a:rPr lang="en-AU" sz="2400" dirty="0">
                <a:latin typeface="+mj-lt"/>
                <a:cs typeface="Arial" panose="020B0604020202020204" pitchFamily="34" charset="0"/>
              </a:rPr>
              <a:t>Revenue constraint</a:t>
            </a:r>
          </a:p>
        </p:txBody>
      </p:sp>
      <p:sp>
        <p:nvSpPr>
          <p:cNvPr id="3" name="Slide Number Placeholder 2"/>
          <p:cNvSpPr>
            <a:spLocks noGrp="1"/>
          </p:cNvSpPr>
          <p:nvPr>
            <p:ph type="sldNum" sz="quarter" idx="10"/>
          </p:nvPr>
        </p:nvSpPr>
        <p:spPr/>
        <p:txBody>
          <a:bodyPr/>
          <a:lstStyle/>
          <a:p>
            <a:fld id="{F20B0F91-48EB-4459-AF6F-DD84B76E649D}" type="slidenum">
              <a:rPr lang="en-AU" smtClean="0"/>
              <a:pPr/>
              <a:t>22</a:t>
            </a:fld>
            <a:endParaRPr lang="en-AU" dirty="0"/>
          </a:p>
        </p:txBody>
      </p:sp>
    </p:spTree>
    <p:extLst>
      <p:ext uri="{BB962C8B-B14F-4D97-AF65-F5344CB8AC3E}">
        <p14:creationId xmlns:p14="http://schemas.microsoft.com/office/powerpoint/2010/main" val="33271006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200" dirty="0">
                <a:solidFill>
                  <a:schemeClr val="tx2"/>
                </a:solidFill>
              </a:rPr>
              <a:t>Examples</a:t>
            </a:r>
          </a:p>
        </p:txBody>
      </p:sp>
      <p:sp>
        <p:nvSpPr>
          <p:cNvPr id="7" name="Content Placeholder 4"/>
          <p:cNvSpPr txBox="1">
            <a:spLocks/>
          </p:cNvSpPr>
          <p:nvPr/>
        </p:nvSpPr>
        <p:spPr>
          <a:xfrm>
            <a:off x="332120" y="1147971"/>
            <a:ext cx="8066813" cy="4525963"/>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400" dirty="0" smtClean="0">
                <a:cs typeface="Arial" panose="020B0604020202020204" pitchFamily="34" charset="0"/>
              </a:rPr>
              <a:t>Sufficiently specific in AASB15 </a:t>
            </a:r>
          </a:p>
          <a:p>
            <a:pPr>
              <a:buFont typeface="Wingdings" panose="05000000000000000000" pitchFamily="2" charset="2"/>
              <a:buChar char="§"/>
            </a:pPr>
            <a:r>
              <a:rPr lang="en-AU" sz="2400" dirty="0" smtClean="0">
                <a:cs typeface="Arial" panose="020B0604020202020204" pitchFamily="34" charset="0"/>
              </a:rPr>
              <a:t>Specific number of counselling sessions / hours</a:t>
            </a:r>
            <a:endParaRPr lang="en-AU" sz="2400" dirty="0"/>
          </a:p>
          <a:p>
            <a:pPr marL="0" indent="0">
              <a:buNone/>
            </a:pPr>
            <a:endParaRPr lang="en-AU" sz="2400" dirty="0" smtClean="0">
              <a:cs typeface="Arial" panose="020B0604020202020204" pitchFamily="34" charset="0"/>
            </a:endParaRPr>
          </a:p>
          <a:p>
            <a:pPr marL="0" indent="0">
              <a:buNone/>
            </a:pPr>
            <a:r>
              <a:rPr lang="en-AU" sz="2400" dirty="0" smtClean="0">
                <a:cs typeface="Arial" panose="020B0604020202020204" pitchFamily="34" charset="0"/>
              </a:rPr>
              <a:t>Are these sufficiently specific?</a:t>
            </a:r>
          </a:p>
          <a:p>
            <a:pPr>
              <a:buFont typeface="Wingdings" panose="05000000000000000000" pitchFamily="2" charset="2"/>
              <a:buChar char="§"/>
            </a:pPr>
            <a:r>
              <a:rPr lang="en-US" sz="2400" dirty="0">
                <a:cs typeface="Arial" panose="020B0604020202020204" pitchFamily="34" charset="0"/>
              </a:rPr>
              <a:t>Funds must be used in accordance with the entity’s overall objectives </a:t>
            </a:r>
            <a:endParaRPr lang="en-AU" sz="2400" dirty="0">
              <a:cs typeface="Arial" panose="020B0604020202020204" pitchFamily="34" charset="0"/>
            </a:endParaRPr>
          </a:p>
          <a:p>
            <a:pPr>
              <a:buFont typeface="Wingdings" panose="05000000000000000000" pitchFamily="2" charset="2"/>
              <a:buChar char="§"/>
            </a:pPr>
            <a:r>
              <a:rPr lang="en-AU" sz="2400" dirty="0" smtClean="0">
                <a:cs typeface="Arial" panose="020B0604020202020204" pitchFamily="34" charset="0"/>
              </a:rPr>
              <a:t>Funds to be spent within defined period</a:t>
            </a:r>
          </a:p>
          <a:p>
            <a:pPr>
              <a:buFont typeface="Wingdings" panose="05000000000000000000" pitchFamily="2" charset="2"/>
              <a:buChar char="§"/>
            </a:pPr>
            <a:r>
              <a:rPr lang="en-AU" sz="2400" dirty="0" smtClean="0">
                <a:cs typeface="Arial" panose="020B0604020202020204" pitchFamily="34" charset="0"/>
              </a:rPr>
              <a:t>Funding </a:t>
            </a:r>
            <a:r>
              <a:rPr lang="en-AU" sz="2400" dirty="0">
                <a:cs typeface="Arial" panose="020B0604020202020204" pitchFamily="34" charset="0"/>
              </a:rPr>
              <a:t>for facilities to be open to the public </a:t>
            </a:r>
            <a:endParaRPr lang="en-AU" sz="2400" dirty="0" smtClean="0">
              <a:cs typeface="Arial" panose="020B0604020202020204" pitchFamily="34" charset="0"/>
            </a:endParaRPr>
          </a:p>
          <a:p>
            <a:pPr>
              <a:buFont typeface="Wingdings" panose="05000000000000000000" pitchFamily="2" charset="2"/>
              <a:buChar char="§"/>
            </a:pPr>
            <a:r>
              <a:rPr lang="en-AU" sz="2400" dirty="0" smtClean="0">
                <a:cs typeface="Arial" panose="020B0604020202020204" pitchFamily="34" charset="0"/>
              </a:rPr>
              <a:t>Holding an arts festival</a:t>
            </a:r>
          </a:p>
          <a:p>
            <a:pPr>
              <a:buFont typeface="Wingdings" panose="05000000000000000000" pitchFamily="2" charset="2"/>
              <a:buChar char="§"/>
            </a:pPr>
            <a:r>
              <a:rPr lang="en-AU" sz="2400" dirty="0" smtClean="0">
                <a:cs typeface="Arial" panose="020B0604020202020204" pitchFamily="34" charset="0"/>
              </a:rPr>
              <a:t>Research activities</a:t>
            </a:r>
          </a:p>
          <a:p>
            <a:pPr>
              <a:buFont typeface="Wingdings" panose="05000000000000000000" pitchFamily="2" charset="2"/>
              <a:buChar char="§"/>
            </a:pPr>
            <a:r>
              <a:rPr lang="en-AU" sz="2400" dirty="0" smtClean="0">
                <a:cs typeface="Arial" panose="020B0604020202020204" pitchFamily="34" charset="0"/>
              </a:rPr>
              <a:t>Social impact bonds / social benefit bonds</a:t>
            </a:r>
          </a:p>
          <a:p>
            <a:pPr>
              <a:buFont typeface="Wingdings" panose="05000000000000000000" pitchFamily="2" charset="2"/>
              <a:buChar char="§"/>
            </a:pPr>
            <a:endParaRPr lang="en-AU" sz="2000" dirty="0" smtClean="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0"/>
          </p:nvPr>
        </p:nvSpPr>
        <p:spPr/>
        <p:txBody>
          <a:bodyPr/>
          <a:lstStyle/>
          <a:p>
            <a:fld id="{F20B0F91-48EB-4459-AF6F-DD84B76E649D}" type="slidenum">
              <a:rPr lang="en-AU" smtClean="0"/>
              <a:pPr/>
              <a:t>23</a:t>
            </a:fld>
            <a:endParaRPr lang="en-AU" dirty="0"/>
          </a:p>
        </p:txBody>
      </p:sp>
    </p:spTree>
    <p:extLst>
      <p:ext uri="{BB962C8B-B14F-4D97-AF65-F5344CB8AC3E}">
        <p14:creationId xmlns:p14="http://schemas.microsoft.com/office/powerpoint/2010/main" val="36355887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825500" y="718561"/>
            <a:ext cx="8775700" cy="739775"/>
          </a:xfrm>
          <a:prstGeom prst="rect">
            <a:avLst/>
          </a:prstGeom>
        </p:spPr>
        <p:txBody>
          <a:bodyPr/>
          <a:lstStyle/>
          <a:p>
            <a:pPr algn="l"/>
            <a:r>
              <a:rPr lang="en-AU" sz="3200" b="1" dirty="0" smtClean="0">
                <a:solidFill>
                  <a:schemeClr val="tx2"/>
                </a:solidFill>
                <a:cs typeface="Arial" panose="020B0604020202020204" pitchFamily="34" charset="0"/>
              </a:rPr>
              <a:t>AASB </a:t>
            </a:r>
            <a:r>
              <a:rPr lang="en-AU" sz="3200" b="1" dirty="0">
                <a:solidFill>
                  <a:schemeClr val="tx2"/>
                </a:solidFill>
                <a:cs typeface="Arial" panose="020B0604020202020204" pitchFamily="34" charset="0"/>
              </a:rPr>
              <a:t>1058 </a:t>
            </a:r>
            <a:r>
              <a:rPr lang="en-AU" sz="3200" b="1" i="1" dirty="0">
                <a:solidFill>
                  <a:schemeClr val="tx2"/>
                </a:solidFill>
                <a:cs typeface="Arial" panose="020B0604020202020204" pitchFamily="34" charset="0"/>
              </a:rPr>
              <a:t>Income for Not-for-profit </a:t>
            </a:r>
            <a:r>
              <a:rPr lang="en-AU" sz="3200" b="1" i="1" dirty="0" smtClean="0">
                <a:solidFill>
                  <a:schemeClr val="tx2"/>
                </a:solidFill>
                <a:cs typeface="Arial" panose="020B0604020202020204" pitchFamily="34" charset="0"/>
              </a:rPr>
              <a:t>Entities</a:t>
            </a:r>
            <a:r>
              <a:rPr lang="en-AU" sz="3200" dirty="0">
                <a:solidFill>
                  <a:schemeClr val="tx2"/>
                </a:solidFill>
                <a:cs typeface="Arial" panose="020B0604020202020204" pitchFamily="34" charset="0"/>
              </a:rPr>
              <a:t/>
            </a:r>
            <a:br>
              <a:rPr lang="en-AU" sz="3200" dirty="0">
                <a:solidFill>
                  <a:schemeClr val="tx2"/>
                </a:solidFill>
                <a:cs typeface="Arial" panose="020B0604020202020204" pitchFamily="34" charset="0"/>
              </a:rPr>
            </a:br>
            <a:endParaRPr lang="en-AU" sz="3200" b="1" dirty="0">
              <a:solidFill>
                <a:schemeClr val="tx2"/>
              </a:solidFill>
              <a:cs typeface="Arial" panose="020B0604020202020204" pitchFamily="34" charset="0"/>
            </a:endParaRPr>
          </a:p>
        </p:txBody>
      </p:sp>
      <p:sp>
        <p:nvSpPr>
          <p:cNvPr id="2" name="Slide Number Placeholder 1"/>
          <p:cNvSpPr>
            <a:spLocks noGrp="1"/>
          </p:cNvSpPr>
          <p:nvPr>
            <p:ph type="sldNum" sz="quarter" idx="10"/>
          </p:nvPr>
        </p:nvSpPr>
        <p:spPr/>
        <p:txBody>
          <a:bodyPr/>
          <a:lstStyle/>
          <a:p>
            <a:fld id="{F20B0F91-48EB-4459-AF6F-DD84B76E649D}" type="slidenum">
              <a:rPr lang="en-AU" smtClean="0"/>
              <a:pPr/>
              <a:t>24</a:t>
            </a:fld>
            <a:endParaRPr lang="en-AU" dirty="0"/>
          </a:p>
        </p:txBody>
      </p:sp>
    </p:spTree>
    <p:extLst>
      <p:ext uri="{BB962C8B-B14F-4D97-AF65-F5344CB8AC3E}">
        <p14:creationId xmlns:p14="http://schemas.microsoft.com/office/powerpoint/2010/main" val="13564441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dirty="0" smtClean="0">
                <a:solidFill>
                  <a:schemeClr val="tx2"/>
                </a:solidFill>
              </a:rPr>
              <a:t>Enforceable agreement (AASB 15)</a:t>
            </a:r>
            <a:endParaRPr lang="en-AU" sz="3200" dirty="0">
              <a:solidFill>
                <a:schemeClr val="tx2"/>
              </a:solidFill>
            </a:endParaRPr>
          </a:p>
        </p:txBody>
      </p:sp>
      <p:sp>
        <p:nvSpPr>
          <p:cNvPr id="3" name="Content Placeholder 2"/>
          <p:cNvSpPr>
            <a:spLocks noGrp="1"/>
          </p:cNvSpPr>
          <p:nvPr>
            <p:ph idx="1"/>
          </p:nvPr>
        </p:nvSpPr>
        <p:spPr/>
        <p:txBody>
          <a:bodyPr/>
          <a:lstStyle/>
          <a:p>
            <a:r>
              <a:rPr lang="en-AU" sz="2800" dirty="0" smtClean="0"/>
              <a:t>Example of terms that would normally make the agreement enforceable:</a:t>
            </a:r>
          </a:p>
          <a:p>
            <a:pPr lvl="1"/>
            <a:r>
              <a:rPr lang="en-AU" sz="2400" dirty="0" smtClean="0"/>
              <a:t>refund obligation if money not spent in accordance with agreement</a:t>
            </a:r>
          </a:p>
          <a:p>
            <a:pPr lvl="1"/>
            <a:r>
              <a:rPr lang="en-AU" sz="2400" dirty="0" smtClean="0"/>
              <a:t>right to enforce performance or claim damages</a:t>
            </a:r>
          </a:p>
          <a:p>
            <a:pPr lvl="1"/>
            <a:r>
              <a:rPr lang="en-AU" sz="2400" dirty="0" smtClean="0"/>
              <a:t>any alternative uses of funds must be agreed with the grantor</a:t>
            </a:r>
            <a:endParaRPr lang="en-AU" sz="2400" dirty="0"/>
          </a:p>
        </p:txBody>
      </p:sp>
      <p:sp>
        <p:nvSpPr>
          <p:cNvPr id="4" name="Slide Number Placeholder 3"/>
          <p:cNvSpPr>
            <a:spLocks noGrp="1"/>
          </p:cNvSpPr>
          <p:nvPr>
            <p:ph type="sldNum" sz="quarter" idx="10"/>
          </p:nvPr>
        </p:nvSpPr>
        <p:spPr/>
        <p:txBody>
          <a:bodyPr/>
          <a:lstStyle/>
          <a:p>
            <a:fld id="{F20B0F91-48EB-4459-AF6F-DD84B76E649D}" type="slidenum">
              <a:rPr lang="en-AU" smtClean="0"/>
              <a:pPr/>
              <a:t>25</a:t>
            </a:fld>
            <a:endParaRPr lang="en-AU" dirty="0"/>
          </a:p>
        </p:txBody>
      </p:sp>
    </p:spTree>
    <p:extLst>
      <p:ext uri="{BB962C8B-B14F-4D97-AF65-F5344CB8AC3E}">
        <p14:creationId xmlns:p14="http://schemas.microsoft.com/office/powerpoint/2010/main" val="16117439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dirty="0" smtClean="0">
                <a:solidFill>
                  <a:schemeClr val="tx2"/>
                </a:solidFill>
              </a:rPr>
              <a:t>Sufficiently specific promise (AASB 15)</a:t>
            </a:r>
            <a:endParaRPr lang="en-AU" sz="3200" dirty="0">
              <a:solidFill>
                <a:schemeClr val="tx2"/>
              </a:solidFill>
            </a:endParaRPr>
          </a:p>
        </p:txBody>
      </p:sp>
      <p:sp>
        <p:nvSpPr>
          <p:cNvPr id="3" name="Content Placeholder 2"/>
          <p:cNvSpPr>
            <a:spLocks noGrp="1"/>
          </p:cNvSpPr>
          <p:nvPr>
            <p:ph idx="1"/>
          </p:nvPr>
        </p:nvSpPr>
        <p:spPr>
          <a:xfrm>
            <a:off x="457947" y="1143739"/>
            <a:ext cx="8229601" cy="4525963"/>
          </a:xfrm>
        </p:spPr>
        <p:txBody>
          <a:bodyPr/>
          <a:lstStyle/>
          <a:p>
            <a:r>
              <a:rPr lang="en-AU" sz="2400" dirty="0"/>
              <a:t>The promise to transfer goods or services must be sufficiently specific to be able to determine when the obligation is satisfied</a:t>
            </a:r>
          </a:p>
          <a:p>
            <a:r>
              <a:rPr lang="en-AU" sz="2400" dirty="0" smtClean="0"/>
              <a:t>Consider whether the agreement specifies the following:</a:t>
            </a:r>
          </a:p>
          <a:p>
            <a:pPr lvl="1"/>
            <a:r>
              <a:rPr lang="en-AU" sz="2000" dirty="0" smtClean="0"/>
              <a:t>nature or type of the goods or services</a:t>
            </a:r>
          </a:p>
          <a:p>
            <a:pPr lvl="1"/>
            <a:r>
              <a:rPr lang="en-AU" sz="2000" dirty="0" smtClean="0"/>
              <a:t>cost or value of the goods or services</a:t>
            </a:r>
          </a:p>
          <a:p>
            <a:pPr lvl="1"/>
            <a:r>
              <a:rPr lang="en-AU" sz="2000" dirty="0" smtClean="0"/>
              <a:t>quantity of the goods or services</a:t>
            </a:r>
          </a:p>
          <a:p>
            <a:pPr lvl="1"/>
            <a:r>
              <a:rPr lang="en-AU" sz="2000" dirty="0" smtClean="0"/>
              <a:t>period over which the goods or services must be transferred</a:t>
            </a:r>
          </a:p>
          <a:p>
            <a:r>
              <a:rPr lang="en-AU" sz="2400" dirty="0" smtClean="0"/>
              <a:t>An area of significant judgement – Examples</a:t>
            </a:r>
            <a:endParaRPr lang="en-AU" sz="2400" dirty="0"/>
          </a:p>
        </p:txBody>
      </p:sp>
      <p:sp>
        <p:nvSpPr>
          <p:cNvPr id="4" name="Slide Number Placeholder 3"/>
          <p:cNvSpPr>
            <a:spLocks noGrp="1"/>
          </p:cNvSpPr>
          <p:nvPr>
            <p:ph type="sldNum" sz="quarter" idx="10"/>
          </p:nvPr>
        </p:nvSpPr>
        <p:spPr/>
        <p:txBody>
          <a:bodyPr/>
          <a:lstStyle/>
          <a:p>
            <a:fld id="{F20B0F91-48EB-4459-AF6F-DD84B76E649D}" type="slidenum">
              <a:rPr lang="en-AU" smtClean="0"/>
              <a:pPr/>
              <a:t>26</a:t>
            </a:fld>
            <a:endParaRPr lang="en-AU" dirty="0"/>
          </a:p>
        </p:txBody>
      </p:sp>
    </p:spTree>
    <p:extLst>
      <p:ext uri="{BB962C8B-B14F-4D97-AF65-F5344CB8AC3E}">
        <p14:creationId xmlns:p14="http://schemas.microsoft.com/office/powerpoint/2010/main" val="34365232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948" y="77209"/>
            <a:ext cx="8229601" cy="1143000"/>
          </a:xfrm>
        </p:spPr>
        <p:txBody>
          <a:bodyPr/>
          <a:lstStyle/>
          <a:p>
            <a:r>
              <a:rPr lang="en-AU" sz="3200" dirty="0" smtClean="0">
                <a:solidFill>
                  <a:schemeClr val="tx2"/>
                </a:solidFill>
              </a:rPr>
              <a:t>Capital grants</a:t>
            </a:r>
            <a:endParaRPr lang="en-US" sz="3200" dirty="0">
              <a:solidFill>
                <a:schemeClr val="tx2"/>
              </a:solidFill>
            </a:endParaRPr>
          </a:p>
        </p:txBody>
      </p:sp>
      <p:sp>
        <p:nvSpPr>
          <p:cNvPr id="3" name="Content Placeholder 2"/>
          <p:cNvSpPr>
            <a:spLocks noGrp="1"/>
          </p:cNvSpPr>
          <p:nvPr>
            <p:ph idx="1"/>
          </p:nvPr>
        </p:nvSpPr>
        <p:spPr>
          <a:xfrm>
            <a:off x="457948" y="1434683"/>
            <a:ext cx="8229601" cy="4525963"/>
          </a:xfrm>
        </p:spPr>
        <p:txBody>
          <a:bodyPr/>
          <a:lstStyle/>
          <a:p>
            <a:endParaRPr lang="en-AU"/>
          </a:p>
        </p:txBody>
      </p:sp>
      <p:pic>
        <p:nvPicPr>
          <p:cNvPr id="5" name="Picture 4"/>
          <p:cNvPicPr>
            <a:picLocks noChangeAspect="1"/>
          </p:cNvPicPr>
          <p:nvPr/>
        </p:nvPicPr>
        <p:blipFill>
          <a:blip r:embed="rId2"/>
          <a:stretch>
            <a:fillRect/>
          </a:stretch>
        </p:blipFill>
        <p:spPr>
          <a:xfrm>
            <a:off x="263228" y="615276"/>
            <a:ext cx="8477360" cy="5462873"/>
          </a:xfrm>
          <a:prstGeom prst="rect">
            <a:avLst/>
          </a:prstGeom>
        </p:spPr>
      </p:pic>
      <p:sp>
        <p:nvSpPr>
          <p:cNvPr id="6" name="TextBox 5"/>
          <p:cNvSpPr txBox="1"/>
          <p:nvPr/>
        </p:nvSpPr>
        <p:spPr>
          <a:xfrm>
            <a:off x="263228" y="6036585"/>
            <a:ext cx="8002231" cy="400110"/>
          </a:xfrm>
          <a:prstGeom prst="rect">
            <a:avLst/>
          </a:prstGeom>
          <a:noFill/>
        </p:spPr>
        <p:txBody>
          <a:bodyPr wrap="square" rtlCol="0">
            <a:spAutoFit/>
          </a:bodyPr>
          <a:lstStyle/>
          <a:p>
            <a:r>
              <a:rPr lang="en-AU" sz="1000" dirty="0" smtClean="0"/>
              <a:t>Source: </a:t>
            </a:r>
            <a:r>
              <a:rPr lang="en-US" sz="1000" i="1" dirty="0" smtClean="0">
                <a:hlinkClick r:id="rId3"/>
              </a:rPr>
              <a:t>Income </a:t>
            </a:r>
            <a:r>
              <a:rPr lang="en-US" sz="1000" i="1" dirty="0">
                <a:hlinkClick r:id="rId3"/>
              </a:rPr>
              <a:t>of not-for-profit entities – Getting to know AASB 1058</a:t>
            </a:r>
            <a:r>
              <a:rPr lang="en-US" sz="1000" dirty="0" smtClean="0"/>
              <a:t>,</a:t>
            </a:r>
          </a:p>
          <a:p>
            <a:r>
              <a:rPr lang="en-US" sz="1000" dirty="0"/>
              <a:t>http://</a:t>
            </a:r>
            <a:r>
              <a:rPr lang="en-US" sz="1000" dirty="0" smtClean="0"/>
              <a:t>www.aasb.gov.au/admin/file/content102/c3/AASB%201058_Apr2017.pdf</a:t>
            </a:r>
            <a:endParaRPr lang="en-US" sz="1000" dirty="0"/>
          </a:p>
        </p:txBody>
      </p:sp>
      <p:sp>
        <p:nvSpPr>
          <p:cNvPr id="4" name="Slide Number Placeholder 3"/>
          <p:cNvSpPr>
            <a:spLocks noGrp="1"/>
          </p:cNvSpPr>
          <p:nvPr>
            <p:ph type="sldNum" sz="quarter" idx="10"/>
          </p:nvPr>
        </p:nvSpPr>
        <p:spPr/>
        <p:txBody>
          <a:bodyPr/>
          <a:lstStyle/>
          <a:p>
            <a:fld id="{F20B0F91-48EB-4459-AF6F-DD84B76E649D}" type="slidenum">
              <a:rPr lang="en-AU" smtClean="0"/>
              <a:pPr/>
              <a:t>27</a:t>
            </a:fld>
            <a:endParaRPr lang="en-AU" dirty="0"/>
          </a:p>
        </p:txBody>
      </p:sp>
    </p:spTree>
    <p:extLst>
      <p:ext uri="{BB962C8B-B14F-4D97-AF65-F5344CB8AC3E}">
        <p14:creationId xmlns:p14="http://schemas.microsoft.com/office/powerpoint/2010/main" val="17483629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200" dirty="0" smtClean="0">
                <a:solidFill>
                  <a:schemeClr val="tx2"/>
                </a:solidFill>
              </a:rPr>
              <a:t>Volunteer services</a:t>
            </a:r>
            <a:endParaRPr lang="en-AU" sz="3200" dirty="0">
              <a:solidFill>
                <a:schemeClr val="tx2"/>
              </a:solidFill>
            </a:endParaRPr>
          </a:p>
        </p:txBody>
      </p:sp>
      <p:sp>
        <p:nvSpPr>
          <p:cNvPr id="3" name="Content Placeholder 2"/>
          <p:cNvSpPr>
            <a:spLocks noGrp="1"/>
          </p:cNvSpPr>
          <p:nvPr>
            <p:ph idx="1"/>
          </p:nvPr>
        </p:nvSpPr>
        <p:spPr/>
        <p:txBody>
          <a:bodyPr/>
          <a:lstStyle/>
          <a:p>
            <a:r>
              <a:rPr lang="en-AU" sz="2400" dirty="0" smtClean="0"/>
              <a:t>Applies to local governments, departments, GGS and </a:t>
            </a:r>
            <a:r>
              <a:rPr lang="en-AU" sz="2400" dirty="0" err="1" smtClean="0"/>
              <a:t>WoG</a:t>
            </a:r>
            <a:endParaRPr lang="en-AU" sz="2400" dirty="0" smtClean="0"/>
          </a:p>
          <a:p>
            <a:endParaRPr lang="en-AU" sz="2400" dirty="0" smtClean="0"/>
          </a:p>
          <a:p>
            <a:r>
              <a:rPr lang="en-AU" sz="2400" dirty="0" smtClean="0"/>
              <a:t>Recognise revenue and expense/asset if:</a:t>
            </a:r>
          </a:p>
          <a:p>
            <a:pPr lvl="1"/>
            <a:r>
              <a:rPr lang="en-AU" sz="2000" dirty="0" smtClean="0"/>
              <a:t>fair value of the services can be measured reliably</a:t>
            </a:r>
          </a:p>
          <a:p>
            <a:pPr lvl="1"/>
            <a:r>
              <a:rPr lang="en-AU" sz="2000" dirty="0" smtClean="0"/>
              <a:t>services would have been purchases if they had not been donated</a:t>
            </a:r>
          </a:p>
          <a:p>
            <a:endParaRPr lang="en-AU" sz="2400" dirty="0" smtClean="0"/>
          </a:p>
          <a:p>
            <a:r>
              <a:rPr lang="en-AU" sz="2400" dirty="0" smtClean="0"/>
              <a:t>(intended to be) Same requirement as FRRs</a:t>
            </a:r>
            <a:endParaRPr lang="en-AU" sz="2400" dirty="0"/>
          </a:p>
        </p:txBody>
      </p:sp>
      <p:sp>
        <p:nvSpPr>
          <p:cNvPr id="4" name="Slide Number Placeholder 3"/>
          <p:cNvSpPr>
            <a:spLocks noGrp="1"/>
          </p:cNvSpPr>
          <p:nvPr>
            <p:ph type="sldNum" sz="quarter" idx="10"/>
          </p:nvPr>
        </p:nvSpPr>
        <p:spPr/>
        <p:txBody>
          <a:bodyPr/>
          <a:lstStyle/>
          <a:p>
            <a:fld id="{F20B0F91-48EB-4459-AF6F-DD84B76E649D}" type="slidenum">
              <a:rPr lang="en-AU" smtClean="0"/>
              <a:pPr/>
              <a:t>28</a:t>
            </a:fld>
            <a:endParaRPr lang="en-AU" dirty="0"/>
          </a:p>
        </p:txBody>
      </p:sp>
    </p:spTree>
    <p:extLst>
      <p:ext uri="{BB962C8B-B14F-4D97-AF65-F5344CB8AC3E}">
        <p14:creationId xmlns:p14="http://schemas.microsoft.com/office/powerpoint/2010/main" val="9908484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200" dirty="0" smtClean="0">
                <a:solidFill>
                  <a:schemeClr val="tx2"/>
                </a:solidFill>
              </a:rPr>
              <a:t>Portions AASB 1004 retained</a:t>
            </a:r>
            <a:endParaRPr lang="en-US" sz="3200" dirty="0">
              <a:solidFill>
                <a:schemeClr val="tx2"/>
              </a:solidFill>
            </a:endParaRPr>
          </a:p>
        </p:txBody>
      </p:sp>
      <p:pic>
        <p:nvPicPr>
          <p:cNvPr id="4" name="Picture 3"/>
          <p:cNvPicPr>
            <a:picLocks noChangeAspect="1"/>
          </p:cNvPicPr>
          <p:nvPr/>
        </p:nvPicPr>
        <p:blipFill>
          <a:blip r:embed="rId2"/>
          <a:stretch>
            <a:fillRect/>
          </a:stretch>
        </p:blipFill>
        <p:spPr>
          <a:xfrm>
            <a:off x="364751" y="2454089"/>
            <a:ext cx="8582025" cy="2369550"/>
          </a:xfrm>
          <a:prstGeom prst="rect">
            <a:avLst/>
          </a:prstGeom>
        </p:spPr>
      </p:pic>
      <p:sp>
        <p:nvSpPr>
          <p:cNvPr id="3" name="Slide Number Placeholder 2"/>
          <p:cNvSpPr>
            <a:spLocks noGrp="1"/>
          </p:cNvSpPr>
          <p:nvPr>
            <p:ph type="sldNum" sz="quarter" idx="10"/>
          </p:nvPr>
        </p:nvSpPr>
        <p:spPr/>
        <p:txBody>
          <a:bodyPr/>
          <a:lstStyle/>
          <a:p>
            <a:fld id="{F20B0F91-48EB-4459-AF6F-DD84B76E649D}" type="slidenum">
              <a:rPr lang="en-AU" smtClean="0"/>
              <a:pPr/>
              <a:t>29</a:t>
            </a:fld>
            <a:endParaRPr lang="en-AU" dirty="0"/>
          </a:p>
        </p:txBody>
      </p:sp>
    </p:spTree>
    <p:extLst>
      <p:ext uri="{BB962C8B-B14F-4D97-AF65-F5344CB8AC3E}">
        <p14:creationId xmlns:p14="http://schemas.microsoft.com/office/powerpoint/2010/main" val="9667850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56229" y="280575"/>
            <a:ext cx="6122988" cy="798512"/>
          </a:xfrm>
          <a:prstGeom prst="rect">
            <a:avLst/>
          </a:prstGeom>
        </p:spPr>
        <p:txBody>
          <a:bodyPr/>
          <a:lstStyle/>
          <a:p>
            <a:r>
              <a:rPr lang="en-AU" sz="3200" dirty="0">
                <a:solidFill>
                  <a:srgbClr val="0F4C92"/>
                </a:solidFill>
              </a:rPr>
              <a:t>Agenda</a:t>
            </a:r>
          </a:p>
        </p:txBody>
      </p:sp>
      <p:graphicFrame>
        <p:nvGraphicFramePr>
          <p:cNvPr id="6" name="Diagram 5"/>
          <p:cNvGraphicFramePr/>
          <p:nvPr>
            <p:extLst>
              <p:ext uri="{D42A27DB-BD31-4B8C-83A1-F6EECF244321}">
                <p14:modId xmlns:p14="http://schemas.microsoft.com/office/powerpoint/2010/main" val="2136793141"/>
              </p:ext>
            </p:extLst>
          </p:nvPr>
        </p:nvGraphicFramePr>
        <p:xfrm>
          <a:off x="813518" y="820221"/>
          <a:ext cx="7541537" cy="5368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0"/>
          </p:nvPr>
        </p:nvSpPr>
        <p:spPr/>
        <p:txBody>
          <a:bodyPr/>
          <a:lstStyle/>
          <a:p>
            <a:fld id="{F20B0F91-48EB-4459-AF6F-DD84B76E649D}" type="slidenum">
              <a:rPr lang="en-AU" smtClean="0"/>
              <a:pPr/>
              <a:t>3</a:t>
            </a:fld>
            <a:endParaRPr lang="en-AU" dirty="0"/>
          </a:p>
        </p:txBody>
      </p:sp>
    </p:spTree>
    <p:extLst>
      <p:ext uri="{BB962C8B-B14F-4D97-AF65-F5344CB8AC3E}">
        <p14:creationId xmlns:p14="http://schemas.microsoft.com/office/powerpoint/2010/main" val="21515431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dirty="0" smtClean="0">
                <a:solidFill>
                  <a:schemeClr val="tx2"/>
                </a:solidFill>
              </a:rPr>
              <a:t>Transition</a:t>
            </a:r>
            <a:endParaRPr lang="en-AU" sz="3200" dirty="0">
              <a:solidFill>
                <a:schemeClr val="tx2"/>
              </a:solidFill>
            </a:endParaRPr>
          </a:p>
        </p:txBody>
      </p:sp>
      <p:cxnSp>
        <p:nvCxnSpPr>
          <p:cNvPr id="5" name="Straight Arrow Connector 4"/>
          <p:cNvCxnSpPr/>
          <p:nvPr/>
        </p:nvCxnSpPr>
        <p:spPr>
          <a:xfrm>
            <a:off x="899592" y="5229200"/>
            <a:ext cx="775977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7624" y="5301208"/>
            <a:ext cx="1364476" cy="369332"/>
          </a:xfrm>
          <a:prstGeom prst="rect">
            <a:avLst/>
          </a:prstGeom>
          <a:noFill/>
        </p:spPr>
        <p:txBody>
          <a:bodyPr wrap="none" rtlCol="0">
            <a:spAutoFit/>
          </a:bodyPr>
          <a:lstStyle/>
          <a:p>
            <a:r>
              <a:rPr lang="en-AU" dirty="0">
                <a:latin typeface="Arial" panose="020B0604020202020204" pitchFamily="34" charset="0"/>
                <a:cs typeface="Arial" panose="020B0604020202020204" pitchFamily="34" charset="0"/>
              </a:rPr>
              <a:t>1 July 2017</a:t>
            </a:r>
          </a:p>
        </p:txBody>
      </p:sp>
      <p:sp>
        <p:nvSpPr>
          <p:cNvPr id="9" name="TextBox 8"/>
          <p:cNvSpPr txBox="1"/>
          <p:nvPr/>
        </p:nvSpPr>
        <p:spPr>
          <a:xfrm>
            <a:off x="3707904" y="5296109"/>
            <a:ext cx="1364476" cy="369332"/>
          </a:xfrm>
          <a:prstGeom prst="rect">
            <a:avLst/>
          </a:prstGeom>
          <a:noFill/>
        </p:spPr>
        <p:txBody>
          <a:bodyPr wrap="none" rtlCol="0">
            <a:spAutoFit/>
          </a:bodyPr>
          <a:lstStyle/>
          <a:p>
            <a:r>
              <a:rPr lang="en-AU" dirty="0">
                <a:latin typeface="Arial" panose="020B0604020202020204" pitchFamily="34" charset="0"/>
                <a:cs typeface="Arial" panose="020B0604020202020204" pitchFamily="34" charset="0"/>
              </a:rPr>
              <a:t>1 July 2018</a:t>
            </a:r>
          </a:p>
        </p:txBody>
      </p:sp>
      <p:sp>
        <p:nvSpPr>
          <p:cNvPr id="10" name="TextBox 9"/>
          <p:cNvSpPr txBox="1"/>
          <p:nvPr/>
        </p:nvSpPr>
        <p:spPr>
          <a:xfrm>
            <a:off x="6228184" y="5296109"/>
            <a:ext cx="1364476" cy="369332"/>
          </a:xfrm>
          <a:prstGeom prst="rect">
            <a:avLst/>
          </a:prstGeom>
          <a:noFill/>
        </p:spPr>
        <p:txBody>
          <a:bodyPr wrap="none" rtlCol="0">
            <a:spAutoFit/>
          </a:bodyPr>
          <a:lstStyle/>
          <a:p>
            <a:r>
              <a:rPr lang="en-AU" dirty="0">
                <a:latin typeface="Arial" panose="020B0604020202020204" pitchFamily="34" charset="0"/>
                <a:cs typeface="Arial" panose="020B0604020202020204" pitchFamily="34" charset="0"/>
              </a:rPr>
              <a:t>1 July 2019</a:t>
            </a:r>
          </a:p>
        </p:txBody>
      </p:sp>
      <p:sp>
        <p:nvSpPr>
          <p:cNvPr id="11" name="Right Arrow 10"/>
          <p:cNvSpPr/>
          <p:nvPr/>
        </p:nvSpPr>
        <p:spPr>
          <a:xfrm>
            <a:off x="6881902" y="1751714"/>
            <a:ext cx="2134844" cy="1080119"/>
          </a:xfrm>
          <a:prstGeom prst="rightArrow">
            <a:avLst/>
          </a:prstGeom>
          <a:solidFill>
            <a:srgbClr val="980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700" dirty="0">
                <a:solidFill>
                  <a:schemeClr val="bg1"/>
                </a:solidFill>
                <a:latin typeface="Arial" panose="020B0604020202020204" pitchFamily="34" charset="0"/>
                <a:cs typeface="Arial" panose="020B0604020202020204" pitchFamily="34" charset="0"/>
              </a:rPr>
              <a:t>New standards in effect</a:t>
            </a:r>
          </a:p>
        </p:txBody>
      </p:sp>
      <p:cxnSp>
        <p:nvCxnSpPr>
          <p:cNvPr id="13" name="Straight Connector 12"/>
          <p:cNvCxnSpPr/>
          <p:nvPr/>
        </p:nvCxnSpPr>
        <p:spPr>
          <a:xfrm flipH="1" flipV="1">
            <a:off x="6842294" y="1916832"/>
            <a:ext cx="2" cy="3276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4306768" y="1916832"/>
            <a:ext cx="2" cy="3276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801734" y="1916832"/>
            <a:ext cx="2" cy="3276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ight Arrow 17"/>
          <p:cNvSpPr/>
          <p:nvPr/>
        </p:nvSpPr>
        <p:spPr>
          <a:xfrm>
            <a:off x="5827282" y="2670356"/>
            <a:ext cx="2507825" cy="612106"/>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700" dirty="0">
                <a:latin typeface="Arial" panose="020B0604020202020204" pitchFamily="34" charset="0"/>
                <a:cs typeface="Arial" panose="020B0604020202020204" pitchFamily="34" charset="0"/>
              </a:rPr>
              <a:t>1 year agreement</a:t>
            </a:r>
          </a:p>
        </p:txBody>
      </p:sp>
      <p:sp>
        <p:nvSpPr>
          <p:cNvPr id="27" name="TextBox 26"/>
          <p:cNvSpPr txBox="1"/>
          <p:nvPr/>
        </p:nvSpPr>
        <p:spPr>
          <a:xfrm>
            <a:off x="457948" y="5732349"/>
            <a:ext cx="7298634" cy="353943"/>
          </a:xfrm>
          <a:prstGeom prst="rect">
            <a:avLst/>
          </a:prstGeom>
          <a:noFill/>
        </p:spPr>
        <p:txBody>
          <a:bodyPr wrap="square" rtlCol="0">
            <a:spAutoFit/>
          </a:bodyPr>
          <a:lstStyle/>
          <a:p>
            <a:r>
              <a:rPr lang="en-AU" sz="1700" b="1" dirty="0">
                <a:latin typeface="Arial" panose="020B0604020202020204" pitchFamily="34" charset="0"/>
                <a:cs typeface="Arial" panose="020B0604020202020204" pitchFamily="34" charset="0"/>
              </a:rPr>
              <a:t>Note: </a:t>
            </a:r>
            <a:r>
              <a:rPr lang="en-AU" sz="1700" dirty="0">
                <a:latin typeface="Arial" panose="020B0604020202020204" pitchFamily="34" charset="0"/>
                <a:cs typeface="Arial" panose="020B0604020202020204" pitchFamily="34" charset="0"/>
              </a:rPr>
              <a:t>Replace July with January for entities with 31 December year ends.</a:t>
            </a:r>
          </a:p>
        </p:txBody>
      </p:sp>
      <p:sp>
        <p:nvSpPr>
          <p:cNvPr id="4" name="TextBox 3"/>
          <p:cNvSpPr txBox="1"/>
          <p:nvPr/>
        </p:nvSpPr>
        <p:spPr>
          <a:xfrm>
            <a:off x="1174294" y="2791743"/>
            <a:ext cx="4613382" cy="369332"/>
          </a:xfrm>
          <a:prstGeom prst="rect">
            <a:avLst/>
          </a:prstGeom>
          <a:solidFill>
            <a:schemeClr val="bg1"/>
          </a:solidFill>
        </p:spPr>
        <p:txBody>
          <a:bodyPr wrap="square" rtlCol="0">
            <a:spAutoFit/>
          </a:bodyPr>
          <a:lstStyle/>
          <a:p>
            <a:r>
              <a:rPr lang="en-AU" dirty="0">
                <a:latin typeface="Arial" panose="020B0604020202020204" pitchFamily="34" charset="0"/>
                <a:cs typeface="Arial" panose="020B0604020202020204" pitchFamily="34" charset="0"/>
              </a:rPr>
              <a:t>Renegotiation and agreement finalisation</a:t>
            </a:r>
            <a:endParaRPr lang="en-US" dirty="0">
              <a:latin typeface="Arial" panose="020B0604020202020204" pitchFamily="34" charset="0"/>
              <a:cs typeface="Arial" panose="020B0604020202020204" pitchFamily="34" charset="0"/>
            </a:endParaRPr>
          </a:p>
        </p:txBody>
      </p:sp>
      <p:sp>
        <p:nvSpPr>
          <p:cNvPr id="19" name="Right Arrow 18"/>
          <p:cNvSpPr/>
          <p:nvPr/>
        </p:nvSpPr>
        <p:spPr>
          <a:xfrm>
            <a:off x="4306770" y="3535504"/>
            <a:ext cx="4670370" cy="1080119"/>
          </a:xfrm>
          <a:prstGeom prst="rightArrow">
            <a:avLst/>
          </a:prstGeom>
          <a:solidFill>
            <a:srgbClr val="980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700" dirty="0">
                <a:solidFill>
                  <a:schemeClr val="bg1"/>
                </a:solidFill>
                <a:latin typeface="Arial" panose="020B0604020202020204" pitchFamily="34" charset="0"/>
                <a:cs typeface="Arial" panose="020B0604020202020204" pitchFamily="34" charset="0"/>
              </a:rPr>
              <a:t>Recalculated comparatives on adoption new standard</a:t>
            </a:r>
          </a:p>
        </p:txBody>
      </p:sp>
      <p:sp>
        <p:nvSpPr>
          <p:cNvPr id="20" name="Right Arrow 19"/>
          <p:cNvSpPr/>
          <p:nvPr/>
        </p:nvSpPr>
        <p:spPr>
          <a:xfrm>
            <a:off x="5787676" y="4454146"/>
            <a:ext cx="2507825" cy="612106"/>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700" dirty="0">
                <a:latin typeface="Arial" panose="020B0604020202020204" pitchFamily="34" charset="0"/>
                <a:cs typeface="Arial" panose="020B0604020202020204" pitchFamily="34" charset="0"/>
              </a:rPr>
              <a:t>1 year agreement</a:t>
            </a:r>
          </a:p>
        </p:txBody>
      </p:sp>
      <p:sp>
        <p:nvSpPr>
          <p:cNvPr id="21" name="TextBox 20"/>
          <p:cNvSpPr txBox="1"/>
          <p:nvPr/>
        </p:nvSpPr>
        <p:spPr>
          <a:xfrm>
            <a:off x="680659" y="4411417"/>
            <a:ext cx="2492109" cy="646331"/>
          </a:xfrm>
          <a:prstGeom prst="rect">
            <a:avLst/>
          </a:prstGeom>
          <a:solidFill>
            <a:schemeClr val="bg1"/>
          </a:solidFill>
        </p:spPr>
        <p:txBody>
          <a:bodyPr wrap="square" rtlCol="0">
            <a:spAutoFit/>
          </a:bodyPr>
          <a:lstStyle/>
          <a:p>
            <a:r>
              <a:rPr lang="en-AU" dirty="0">
                <a:latin typeface="Arial" panose="020B0604020202020204" pitchFamily="34" charset="0"/>
                <a:cs typeface="Arial" panose="020B0604020202020204" pitchFamily="34" charset="0"/>
              </a:rPr>
              <a:t>Renegotiation and agreement finalisation</a:t>
            </a:r>
            <a:endParaRPr lang="en-US" dirty="0">
              <a:latin typeface="Arial" panose="020B0604020202020204" pitchFamily="34" charset="0"/>
              <a:cs typeface="Arial" panose="020B0604020202020204" pitchFamily="34" charset="0"/>
            </a:endParaRPr>
          </a:p>
        </p:txBody>
      </p:sp>
      <p:sp>
        <p:nvSpPr>
          <p:cNvPr id="22" name="Right Arrow 21"/>
          <p:cNvSpPr/>
          <p:nvPr/>
        </p:nvSpPr>
        <p:spPr>
          <a:xfrm>
            <a:off x="3296336" y="4445642"/>
            <a:ext cx="2507825" cy="612106"/>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700" dirty="0">
                <a:latin typeface="Arial" panose="020B0604020202020204" pitchFamily="34" charset="0"/>
                <a:cs typeface="Arial" panose="020B0604020202020204" pitchFamily="34" charset="0"/>
              </a:rPr>
              <a:t>1 year agreement</a:t>
            </a:r>
          </a:p>
        </p:txBody>
      </p:sp>
      <p:cxnSp>
        <p:nvCxnSpPr>
          <p:cNvPr id="23" name="Straight Arrow Connector 22"/>
          <p:cNvCxnSpPr/>
          <p:nvPr/>
        </p:nvCxnSpPr>
        <p:spPr>
          <a:xfrm>
            <a:off x="825723" y="3388677"/>
            <a:ext cx="775977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0"/>
          </p:nvPr>
        </p:nvSpPr>
        <p:spPr/>
        <p:txBody>
          <a:bodyPr/>
          <a:lstStyle/>
          <a:p>
            <a:fld id="{F20B0F91-48EB-4459-AF6F-DD84B76E649D}" type="slidenum">
              <a:rPr lang="en-AU" smtClean="0"/>
              <a:pPr/>
              <a:t>30</a:t>
            </a:fld>
            <a:endParaRPr lang="en-AU" dirty="0"/>
          </a:p>
        </p:txBody>
      </p:sp>
    </p:spTree>
    <p:extLst>
      <p:ext uri="{BB962C8B-B14F-4D97-AF65-F5344CB8AC3E}">
        <p14:creationId xmlns:p14="http://schemas.microsoft.com/office/powerpoint/2010/main" val="8557090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200" dirty="0" smtClean="0">
                <a:solidFill>
                  <a:schemeClr val="tx2"/>
                </a:solidFill>
              </a:rPr>
              <a:t>Transition</a:t>
            </a:r>
            <a:endParaRPr lang="en-US" sz="3200" dirty="0">
              <a:solidFill>
                <a:schemeClr val="tx2"/>
              </a:solidFill>
            </a:endParaRPr>
          </a:p>
        </p:txBody>
      </p:sp>
      <p:sp>
        <p:nvSpPr>
          <p:cNvPr id="3" name="Content Placeholder 2"/>
          <p:cNvSpPr>
            <a:spLocks noGrp="1"/>
          </p:cNvSpPr>
          <p:nvPr>
            <p:ph idx="1"/>
          </p:nvPr>
        </p:nvSpPr>
        <p:spPr>
          <a:xfrm>
            <a:off x="541075" y="836486"/>
            <a:ext cx="8229601" cy="4525963"/>
          </a:xfrm>
        </p:spPr>
        <p:txBody>
          <a:bodyPr/>
          <a:lstStyle/>
          <a:p>
            <a:r>
              <a:rPr lang="en-AU" sz="2400" dirty="0" smtClean="0"/>
              <a:t>Comparatives</a:t>
            </a:r>
          </a:p>
          <a:p>
            <a:pPr lvl="1"/>
            <a:r>
              <a:rPr lang="en-AU" sz="2000" dirty="0" smtClean="0"/>
              <a:t>Yes or no?</a:t>
            </a:r>
          </a:p>
          <a:p>
            <a:pPr lvl="1"/>
            <a:endParaRPr lang="en-AU" sz="2000" dirty="0"/>
          </a:p>
          <a:p>
            <a:r>
              <a:rPr lang="en-AU" sz="2400" dirty="0" smtClean="0"/>
              <a:t>Up-front to deferral</a:t>
            </a:r>
          </a:p>
          <a:p>
            <a:pPr lvl="1"/>
            <a:r>
              <a:rPr lang="en-AU" sz="2000" dirty="0"/>
              <a:t>Do not have to recalculate opening balance</a:t>
            </a:r>
            <a:endParaRPr lang="en-US" sz="2000" dirty="0"/>
          </a:p>
          <a:p>
            <a:pPr lvl="1"/>
            <a:r>
              <a:rPr lang="en-AU" sz="2000" dirty="0" smtClean="0"/>
              <a:t>Up-front under AASB 1004 = completed contract</a:t>
            </a:r>
          </a:p>
          <a:p>
            <a:pPr lvl="1"/>
            <a:r>
              <a:rPr lang="en-AU" sz="2000" dirty="0" smtClean="0"/>
              <a:t>Apply to all completed contracts</a:t>
            </a:r>
          </a:p>
          <a:p>
            <a:pPr lvl="1"/>
            <a:endParaRPr lang="en-AU" sz="2000" dirty="0"/>
          </a:p>
          <a:p>
            <a:r>
              <a:rPr lang="en-US" sz="2400" dirty="0"/>
              <a:t>Assets acquired for significantly less than fair value </a:t>
            </a:r>
            <a:endParaRPr lang="en-US" sz="2400" dirty="0" smtClean="0"/>
          </a:p>
          <a:p>
            <a:pPr lvl="1"/>
            <a:r>
              <a:rPr lang="en-AU" sz="2000" dirty="0" smtClean="0"/>
              <a:t>Assets at nil or nominal were previously caught at fair value under AASB 1004</a:t>
            </a:r>
          </a:p>
          <a:p>
            <a:pPr lvl="1"/>
            <a:r>
              <a:rPr lang="en-AU" sz="2000" dirty="0" smtClean="0"/>
              <a:t>Peppercorn leases</a:t>
            </a:r>
          </a:p>
          <a:p>
            <a:pPr lvl="2"/>
            <a:r>
              <a:rPr lang="en-AU" sz="1800" dirty="0" smtClean="0"/>
              <a:t>Past – mixed practice </a:t>
            </a:r>
          </a:p>
          <a:p>
            <a:pPr lvl="2"/>
            <a:r>
              <a:rPr lang="en-AU" sz="1800" dirty="0" smtClean="0"/>
              <a:t>New standard - no exemption – fair value</a:t>
            </a:r>
            <a:endParaRPr lang="en-AU" sz="1800" dirty="0"/>
          </a:p>
        </p:txBody>
      </p:sp>
      <p:sp>
        <p:nvSpPr>
          <p:cNvPr id="4" name="Slide Number Placeholder 3"/>
          <p:cNvSpPr>
            <a:spLocks noGrp="1"/>
          </p:cNvSpPr>
          <p:nvPr>
            <p:ph type="sldNum" sz="quarter" idx="10"/>
          </p:nvPr>
        </p:nvSpPr>
        <p:spPr/>
        <p:txBody>
          <a:bodyPr/>
          <a:lstStyle/>
          <a:p>
            <a:fld id="{F20B0F91-48EB-4459-AF6F-DD84B76E649D}" type="slidenum">
              <a:rPr lang="en-AU" smtClean="0"/>
              <a:pPr/>
              <a:t>31</a:t>
            </a:fld>
            <a:endParaRPr lang="en-AU" dirty="0"/>
          </a:p>
        </p:txBody>
      </p:sp>
    </p:spTree>
    <p:extLst>
      <p:ext uri="{BB962C8B-B14F-4D97-AF65-F5344CB8AC3E}">
        <p14:creationId xmlns:p14="http://schemas.microsoft.com/office/powerpoint/2010/main" val="16740515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200" dirty="0" smtClean="0">
                <a:solidFill>
                  <a:schemeClr val="tx2"/>
                </a:solidFill>
              </a:rPr>
              <a:t>Disclosures</a:t>
            </a:r>
            <a:endParaRPr lang="en-US" sz="3200" dirty="0">
              <a:solidFill>
                <a:schemeClr val="tx2"/>
              </a:solidFill>
            </a:endParaRPr>
          </a:p>
        </p:txBody>
      </p:sp>
      <p:sp>
        <p:nvSpPr>
          <p:cNvPr id="3" name="Content Placeholder 2"/>
          <p:cNvSpPr>
            <a:spLocks noGrp="1"/>
          </p:cNvSpPr>
          <p:nvPr>
            <p:ph idx="1"/>
          </p:nvPr>
        </p:nvSpPr>
        <p:spPr/>
        <p:txBody>
          <a:bodyPr/>
          <a:lstStyle/>
          <a:p>
            <a:r>
              <a:rPr lang="en-AU" sz="2400" dirty="0" smtClean="0"/>
              <a:t>AASB 15</a:t>
            </a:r>
          </a:p>
          <a:p>
            <a:endParaRPr lang="en-AU" sz="2400" dirty="0"/>
          </a:p>
          <a:p>
            <a:r>
              <a:rPr lang="en-AU" sz="2400" dirty="0" smtClean="0"/>
              <a:t>AASB 1058</a:t>
            </a:r>
          </a:p>
        </p:txBody>
      </p:sp>
      <p:sp>
        <p:nvSpPr>
          <p:cNvPr id="4" name="Slide Number Placeholder 3"/>
          <p:cNvSpPr>
            <a:spLocks noGrp="1"/>
          </p:cNvSpPr>
          <p:nvPr>
            <p:ph type="sldNum" sz="quarter" idx="10"/>
          </p:nvPr>
        </p:nvSpPr>
        <p:spPr/>
        <p:txBody>
          <a:bodyPr/>
          <a:lstStyle/>
          <a:p>
            <a:fld id="{F20B0F91-48EB-4459-AF6F-DD84B76E649D}" type="slidenum">
              <a:rPr lang="en-AU" smtClean="0"/>
              <a:pPr/>
              <a:t>32</a:t>
            </a:fld>
            <a:endParaRPr lang="en-AU" dirty="0"/>
          </a:p>
        </p:txBody>
      </p:sp>
    </p:spTree>
    <p:extLst>
      <p:ext uri="{BB962C8B-B14F-4D97-AF65-F5344CB8AC3E}">
        <p14:creationId xmlns:p14="http://schemas.microsoft.com/office/powerpoint/2010/main" val="12483911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948" y="4474"/>
            <a:ext cx="8229601" cy="1143000"/>
          </a:xfrm>
        </p:spPr>
        <p:txBody>
          <a:bodyPr>
            <a:normAutofit/>
          </a:bodyPr>
          <a:lstStyle/>
          <a:p>
            <a:r>
              <a:rPr lang="en-AU" sz="3200" dirty="0" smtClean="0">
                <a:solidFill>
                  <a:schemeClr val="tx2"/>
                </a:solidFill>
              </a:rPr>
              <a:t>Future impact of accounting standards not yet effective</a:t>
            </a:r>
            <a:endParaRPr lang="en-US" sz="3200" dirty="0">
              <a:solidFill>
                <a:schemeClr val="tx2"/>
              </a:solidFill>
            </a:endParaRPr>
          </a:p>
        </p:txBody>
      </p:sp>
      <p:pic>
        <p:nvPicPr>
          <p:cNvPr id="4" name="Picture 3"/>
          <p:cNvPicPr>
            <a:picLocks noChangeAspect="1"/>
          </p:cNvPicPr>
          <p:nvPr/>
        </p:nvPicPr>
        <p:blipFill>
          <a:blip r:embed="rId2"/>
          <a:stretch>
            <a:fillRect/>
          </a:stretch>
        </p:blipFill>
        <p:spPr>
          <a:xfrm>
            <a:off x="793937" y="976667"/>
            <a:ext cx="7229474" cy="5001054"/>
          </a:xfrm>
          <a:prstGeom prst="rect">
            <a:avLst/>
          </a:prstGeom>
        </p:spPr>
      </p:pic>
      <p:sp>
        <p:nvSpPr>
          <p:cNvPr id="3" name="TextBox 2"/>
          <p:cNvSpPr txBox="1"/>
          <p:nvPr/>
        </p:nvSpPr>
        <p:spPr>
          <a:xfrm>
            <a:off x="793937" y="6006022"/>
            <a:ext cx="7229474" cy="246221"/>
          </a:xfrm>
          <a:prstGeom prst="rect">
            <a:avLst/>
          </a:prstGeom>
          <a:noFill/>
        </p:spPr>
        <p:txBody>
          <a:bodyPr wrap="square" rtlCol="0">
            <a:spAutoFit/>
          </a:bodyPr>
          <a:lstStyle/>
          <a:p>
            <a:r>
              <a:rPr lang="en-AU" sz="1000" dirty="0" smtClean="0"/>
              <a:t>Source: Queensland Treasury </a:t>
            </a:r>
            <a:r>
              <a:rPr lang="en-US" sz="1000" dirty="0" smtClean="0"/>
              <a:t>Financial </a:t>
            </a:r>
            <a:r>
              <a:rPr lang="en-US" sz="1000" dirty="0"/>
              <a:t>Reporting Requirements for Queensland Government Agencies </a:t>
            </a:r>
            <a:r>
              <a:rPr lang="en-US" sz="1000" dirty="0" smtClean="0"/>
              <a:t>(from 1 July 2016)</a:t>
            </a:r>
            <a:endParaRPr lang="en-US" dirty="0"/>
          </a:p>
        </p:txBody>
      </p:sp>
      <p:sp>
        <p:nvSpPr>
          <p:cNvPr id="5" name="Slide Number Placeholder 4"/>
          <p:cNvSpPr>
            <a:spLocks noGrp="1"/>
          </p:cNvSpPr>
          <p:nvPr>
            <p:ph type="sldNum" sz="quarter" idx="10"/>
          </p:nvPr>
        </p:nvSpPr>
        <p:spPr/>
        <p:txBody>
          <a:bodyPr/>
          <a:lstStyle/>
          <a:p>
            <a:fld id="{F20B0F91-48EB-4459-AF6F-DD84B76E649D}" type="slidenum">
              <a:rPr lang="en-AU" smtClean="0"/>
              <a:pPr/>
              <a:t>33</a:t>
            </a:fld>
            <a:endParaRPr lang="en-AU" dirty="0"/>
          </a:p>
        </p:txBody>
      </p:sp>
    </p:spTree>
    <p:extLst>
      <p:ext uri="{BB962C8B-B14F-4D97-AF65-F5344CB8AC3E}">
        <p14:creationId xmlns:p14="http://schemas.microsoft.com/office/powerpoint/2010/main" val="1075345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sz="3200" dirty="0">
                <a:solidFill>
                  <a:schemeClr val="tx2"/>
                </a:solidFill>
              </a:rPr>
              <a:t>Are you AASB 1058 / AASB 15 ready?</a:t>
            </a:r>
          </a:p>
        </p:txBody>
      </p:sp>
      <p:sp>
        <p:nvSpPr>
          <p:cNvPr id="2" name="Rectangle: Rounded Corners 1"/>
          <p:cNvSpPr/>
          <p:nvPr/>
        </p:nvSpPr>
        <p:spPr>
          <a:xfrm>
            <a:off x="524107" y="1159725"/>
            <a:ext cx="8040029" cy="4660049"/>
          </a:xfrm>
          <a:prstGeom prst="round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spcBef>
                <a:spcPts val="1200"/>
              </a:spcBef>
              <a:spcAft>
                <a:spcPts val="1200"/>
              </a:spcAft>
              <a:buFont typeface="Wingdings" panose="05000000000000000000" pitchFamily="2" charset="2"/>
              <a:buChar char="ü"/>
            </a:pPr>
            <a:endParaRPr lang="en-AU" sz="2100" dirty="0">
              <a:solidFill>
                <a:schemeClr val="tx1"/>
              </a:solidFill>
              <a:latin typeface="Arial" panose="020B0604020202020204" pitchFamily="34" charset="0"/>
              <a:cs typeface="Arial" panose="020B0604020202020204" pitchFamily="34" charset="0"/>
            </a:endParaRPr>
          </a:p>
          <a:p>
            <a:pPr marL="342900" indent="-342900">
              <a:spcBef>
                <a:spcPts val="1200"/>
              </a:spcBef>
              <a:spcAft>
                <a:spcPts val="1200"/>
              </a:spcAft>
              <a:buFont typeface="Wingdings" panose="05000000000000000000" pitchFamily="2" charset="2"/>
              <a:buChar char="§"/>
            </a:pPr>
            <a:r>
              <a:rPr lang="en-AU" sz="2100" dirty="0">
                <a:solidFill>
                  <a:schemeClr val="tx1"/>
                </a:solidFill>
                <a:latin typeface="Arial" panose="020B0604020202020204" pitchFamily="34" charset="0"/>
                <a:cs typeface="Arial" panose="020B0604020202020204" pitchFamily="34" charset="0"/>
              </a:rPr>
              <a:t>What are your revenue, income and grant sources?</a:t>
            </a:r>
          </a:p>
          <a:p>
            <a:pPr marL="342900" indent="-342900">
              <a:spcBef>
                <a:spcPts val="1200"/>
              </a:spcBef>
              <a:spcAft>
                <a:spcPts val="1200"/>
              </a:spcAft>
              <a:buFont typeface="Wingdings" panose="05000000000000000000" pitchFamily="2" charset="2"/>
              <a:buChar char="§"/>
            </a:pPr>
            <a:r>
              <a:rPr lang="en-AU" sz="2100" dirty="0">
                <a:solidFill>
                  <a:schemeClr val="tx1"/>
                </a:solidFill>
                <a:latin typeface="Arial" panose="020B0604020202020204" pitchFamily="34" charset="0"/>
                <a:cs typeface="Arial" panose="020B0604020202020204" pitchFamily="34" charset="0"/>
              </a:rPr>
              <a:t>Which sources involve activities in a different financial year to when the money is received?</a:t>
            </a:r>
          </a:p>
          <a:p>
            <a:pPr marL="342900" indent="-342900">
              <a:spcBef>
                <a:spcPts val="1200"/>
              </a:spcBef>
              <a:spcAft>
                <a:spcPts val="1200"/>
              </a:spcAft>
              <a:buFont typeface="Wingdings" panose="05000000000000000000" pitchFamily="2" charset="2"/>
              <a:buChar char="§"/>
            </a:pPr>
            <a:r>
              <a:rPr lang="en-AU" sz="2100" dirty="0">
                <a:solidFill>
                  <a:schemeClr val="tx1"/>
                </a:solidFill>
                <a:latin typeface="Arial" panose="020B0604020202020204" pitchFamily="34" charset="0"/>
                <a:cs typeface="Arial" panose="020B0604020202020204" pitchFamily="34" charset="0"/>
              </a:rPr>
              <a:t>How will your accounting change? E.g. from up-front to deferral?</a:t>
            </a:r>
          </a:p>
          <a:p>
            <a:pPr marL="342900" indent="-342900">
              <a:spcBef>
                <a:spcPts val="1200"/>
              </a:spcBef>
              <a:spcAft>
                <a:spcPts val="1200"/>
              </a:spcAft>
              <a:buFont typeface="Wingdings" panose="05000000000000000000" pitchFamily="2" charset="2"/>
              <a:buChar char="§"/>
            </a:pPr>
            <a:r>
              <a:rPr lang="en-AU" sz="2100" dirty="0">
                <a:solidFill>
                  <a:schemeClr val="tx1"/>
                </a:solidFill>
                <a:latin typeface="Arial" panose="020B0604020202020204" pitchFamily="34" charset="0"/>
                <a:cs typeface="Arial" panose="020B0604020202020204" pitchFamily="34" charset="0"/>
              </a:rPr>
              <a:t>Do you have systems to determine how much to recognise and how much to </a:t>
            </a:r>
            <a:r>
              <a:rPr lang="en-AU" sz="2100" dirty="0" smtClean="0">
                <a:solidFill>
                  <a:schemeClr val="tx1"/>
                </a:solidFill>
                <a:latin typeface="Arial" panose="020B0604020202020204" pitchFamily="34" charset="0"/>
                <a:cs typeface="Arial" panose="020B0604020202020204" pitchFamily="34" charset="0"/>
              </a:rPr>
              <a:t>defer?</a:t>
            </a:r>
            <a:endParaRPr lang="en-AU" sz="2100" dirty="0">
              <a:solidFill>
                <a:schemeClr val="tx1"/>
              </a:solidFill>
              <a:latin typeface="Arial" panose="020B0604020202020204" pitchFamily="34" charset="0"/>
              <a:cs typeface="Arial" panose="020B0604020202020204" pitchFamily="34" charset="0"/>
            </a:endParaRPr>
          </a:p>
          <a:p>
            <a:pPr marL="342900" indent="-342900">
              <a:spcBef>
                <a:spcPts val="1200"/>
              </a:spcBef>
              <a:spcAft>
                <a:spcPts val="1200"/>
              </a:spcAft>
              <a:buFont typeface="Wingdings" panose="05000000000000000000" pitchFamily="2" charset="2"/>
              <a:buChar char="§"/>
            </a:pPr>
            <a:r>
              <a:rPr lang="en-AU" sz="2100" dirty="0">
                <a:solidFill>
                  <a:schemeClr val="tx1"/>
                </a:solidFill>
                <a:latin typeface="Arial" panose="020B0604020202020204" pitchFamily="34" charset="0"/>
                <a:cs typeface="Arial" panose="020B0604020202020204" pitchFamily="34" charset="0"/>
              </a:rPr>
              <a:t>Will you be preparing comparatives in the first year of application?</a:t>
            </a:r>
          </a:p>
          <a:p>
            <a:pPr marL="342900" indent="-342900">
              <a:spcBef>
                <a:spcPts val="1200"/>
              </a:spcBef>
              <a:spcAft>
                <a:spcPts val="1200"/>
              </a:spcAft>
              <a:buFont typeface="Wingdings" panose="05000000000000000000" pitchFamily="2" charset="2"/>
              <a:buChar char="ü"/>
            </a:pPr>
            <a:endParaRPr lang="en-AU" sz="21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20B0F91-48EB-4459-AF6F-DD84B76E649D}" type="slidenum">
              <a:rPr lang="en-AU" smtClean="0"/>
              <a:pPr/>
              <a:t>34</a:t>
            </a:fld>
            <a:endParaRPr lang="en-AU" dirty="0"/>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l="23659" t="4390" r="24146" b="1138"/>
          <a:stretch/>
        </p:blipFill>
        <p:spPr>
          <a:xfrm>
            <a:off x="8135842" y="4353791"/>
            <a:ext cx="980001" cy="1579418"/>
          </a:xfrm>
          <a:prstGeom prst="rect">
            <a:avLst/>
          </a:prstGeom>
        </p:spPr>
      </p:pic>
    </p:spTree>
    <p:extLst>
      <p:ext uri="{BB962C8B-B14F-4D97-AF65-F5344CB8AC3E}">
        <p14:creationId xmlns:p14="http://schemas.microsoft.com/office/powerpoint/2010/main" val="4695344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948" y="1220211"/>
            <a:ext cx="8229601" cy="1143000"/>
          </a:xfrm>
        </p:spPr>
        <p:txBody>
          <a:bodyPr/>
          <a:lstStyle/>
          <a:p>
            <a:r>
              <a:rPr lang="en-AU" sz="4400" dirty="0">
                <a:solidFill>
                  <a:schemeClr val="tx2"/>
                </a:solidFill>
              </a:rPr>
              <a:t>Q</a:t>
            </a:r>
            <a:r>
              <a:rPr lang="en-AU" sz="4400" dirty="0" smtClean="0">
                <a:solidFill>
                  <a:schemeClr val="tx2"/>
                </a:solidFill>
              </a:rPr>
              <a:t>&amp;A</a:t>
            </a:r>
            <a:endParaRPr lang="en-AU" sz="4400" dirty="0">
              <a:solidFill>
                <a:schemeClr val="tx2"/>
              </a:solidFill>
            </a:endParaRPr>
          </a:p>
        </p:txBody>
      </p:sp>
      <p:sp>
        <p:nvSpPr>
          <p:cNvPr id="3" name="Slide Number Placeholder 2"/>
          <p:cNvSpPr>
            <a:spLocks noGrp="1"/>
          </p:cNvSpPr>
          <p:nvPr>
            <p:ph type="sldNum" sz="quarter" idx="10"/>
          </p:nvPr>
        </p:nvSpPr>
        <p:spPr/>
        <p:txBody>
          <a:bodyPr/>
          <a:lstStyle/>
          <a:p>
            <a:fld id="{F20B0F91-48EB-4459-AF6F-DD84B76E649D}" type="slidenum">
              <a:rPr lang="en-AU" smtClean="0"/>
              <a:pPr/>
              <a:t>35</a:t>
            </a:fld>
            <a:endParaRPr lang="en-AU" dirty="0"/>
          </a:p>
        </p:txBody>
      </p:sp>
    </p:spTree>
    <p:extLst>
      <p:ext uri="{BB962C8B-B14F-4D97-AF65-F5344CB8AC3E}">
        <p14:creationId xmlns:p14="http://schemas.microsoft.com/office/powerpoint/2010/main" val="17365434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010651" y="2038602"/>
            <a:ext cx="7154293" cy="740693"/>
          </a:xfrm>
          <a:prstGeom prst="rect">
            <a:avLst/>
          </a:prstGeom>
        </p:spPr>
        <p:txBody>
          <a:bodyPr/>
          <a:lstStyle/>
          <a:p>
            <a:pPr lvl="0" algn="l"/>
            <a:r>
              <a:rPr lang="en-AU" sz="3200" b="1" dirty="0" smtClean="0">
                <a:solidFill>
                  <a:schemeClr val="tx2"/>
                </a:solidFill>
                <a:cs typeface="Arial" panose="020B0604020202020204" pitchFamily="34" charset="0"/>
              </a:rPr>
              <a:t>IFRS 16 / AASB 16 </a:t>
            </a:r>
            <a:r>
              <a:rPr lang="en-AU" sz="3200" b="1" i="1" dirty="0" smtClean="0">
                <a:solidFill>
                  <a:schemeClr val="tx2"/>
                </a:solidFill>
                <a:cs typeface="Arial" panose="020B0604020202020204" pitchFamily="34" charset="0"/>
              </a:rPr>
              <a:t>Leases</a:t>
            </a:r>
            <a:endParaRPr lang="en-AU" sz="3200" b="1" i="1" dirty="0">
              <a:solidFill>
                <a:schemeClr val="tx2"/>
              </a:solidFill>
              <a:cs typeface="Arial" panose="020B0604020202020204" pitchFamily="34" charset="0"/>
            </a:endParaRPr>
          </a:p>
        </p:txBody>
      </p:sp>
      <p:sp>
        <p:nvSpPr>
          <p:cNvPr id="2" name="Slide Number Placeholder 1"/>
          <p:cNvSpPr>
            <a:spLocks noGrp="1"/>
          </p:cNvSpPr>
          <p:nvPr>
            <p:ph type="sldNum" sz="quarter" idx="11"/>
          </p:nvPr>
        </p:nvSpPr>
        <p:spPr/>
        <p:txBody>
          <a:bodyPr/>
          <a:lstStyle/>
          <a:p>
            <a:fld id="{F20B0F91-48EB-4459-AF6F-DD84B76E649D}" type="slidenum">
              <a:rPr lang="en-AU" smtClean="0"/>
              <a:pPr/>
              <a:t>36</a:t>
            </a:fld>
            <a:endParaRPr lang="en-AU" dirty="0"/>
          </a:p>
        </p:txBody>
      </p:sp>
    </p:spTree>
    <p:extLst>
      <p:ext uri="{BB962C8B-B14F-4D97-AF65-F5344CB8AC3E}">
        <p14:creationId xmlns:p14="http://schemas.microsoft.com/office/powerpoint/2010/main" val="40829035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sz="3200" dirty="0">
                <a:solidFill>
                  <a:schemeClr val="tx2"/>
                </a:solidFill>
              </a:rPr>
              <a:t>Current lease accounting</a:t>
            </a:r>
          </a:p>
        </p:txBody>
      </p:sp>
      <p:sp>
        <p:nvSpPr>
          <p:cNvPr id="7" name="Content Placeholder 6"/>
          <p:cNvSpPr>
            <a:spLocks noGrp="1"/>
          </p:cNvSpPr>
          <p:nvPr>
            <p:ph idx="1"/>
          </p:nvPr>
        </p:nvSpPr>
        <p:spPr>
          <a:prstGeom prst="rect">
            <a:avLst/>
          </a:prstGeom>
        </p:spPr>
        <p:txBody>
          <a:bodyPr/>
          <a:lstStyle/>
          <a:p>
            <a:pPr marL="0" indent="0">
              <a:buNone/>
            </a:pPr>
            <a:r>
              <a:rPr lang="en-AU" sz="2400" dirty="0">
                <a:solidFill>
                  <a:schemeClr val="tx1"/>
                </a:solidFill>
              </a:rPr>
              <a:t>Finance leases</a:t>
            </a:r>
          </a:p>
          <a:p>
            <a:pPr>
              <a:buFont typeface="Wingdings" panose="05000000000000000000" pitchFamily="2" charset="2"/>
              <a:buChar char="§"/>
            </a:pPr>
            <a:r>
              <a:rPr lang="en-AU" sz="2400" dirty="0">
                <a:solidFill>
                  <a:schemeClr val="tx1"/>
                </a:solidFill>
              </a:rPr>
              <a:t>Equivalent to borrowing and buying the asset</a:t>
            </a:r>
          </a:p>
          <a:p>
            <a:pPr>
              <a:buFont typeface="Wingdings" panose="05000000000000000000" pitchFamily="2" charset="2"/>
              <a:buChar char="§"/>
            </a:pPr>
            <a:r>
              <a:rPr lang="en-AU" sz="2400" dirty="0">
                <a:solidFill>
                  <a:schemeClr val="tx1"/>
                </a:solidFill>
              </a:rPr>
              <a:t>Finance lease liability</a:t>
            </a:r>
          </a:p>
          <a:p>
            <a:pPr>
              <a:buFont typeface="Wingdings" panose="05000000000000000000" pitchFamily="2" charset="2"/>
              <a:buChar char="§"/>
            </a:pPr>
            <a:r>
              <a:rPr lang="en-AU" sz="2400" dirty="0">
                <a:solidFill>
                  <a:schemeClr val="tx1"/>
                </a:solidFill>
              </a:rPr>
              <a:t>Finance lease asset</a:t>
            </a:r>
          </a:p>
          <a:p>
            <a:pPr lvl="1"/>
            <a:endParaRPr lang="en-AU" sz="2400" dirty="0">
              <a:solidFill>
                <a:schemeClr val="tx1"/>
              </a:solidFill>
            </a:endParaRPr>
          </a:p>
          <a:p>
            <a:pPr marL="0" indent="0">
              <a:buNone/>
            </a:pPr>
            <a:r>
              <a:rPr lang="en-AU" sz="2400" dirty="0">
                <a:solidFill>
                  <a:schemeClr val="tx1"/>
                </a:solidFill>
              </a:rPr>
              <a:t>Operating leases</a:t>
            </a:r>
          </a:p>
          <a:p>
            <a:pPr>
              <a:buFont typeface="Wingdings" panose="05000000000000000000" pitchFamily="2" charset="2"/>
              <a:buChar char="§"/>
            </a:pPr>
            <a:r>
              <a:rPr lang="en-AU" sz="2400" dirty="0">
                <a:solidFill>
                  <a:schemeClr val="tx1"/>
                </a:solidFill>
              </a:rPr>
              <a:t>Rent of an </a:t>
            </a:r>
            <a:r>
              <a:rPr lang="en-AU" sz="2400" dirty="0" smtClean="0">
                <a:solidFill>
                  <a:schemeClr val="tx1"/>
                </a:solidFill>
              </a:rPr>
              <a:t>asset - expense </a:t>
            </a:r>
            <a:r>
              <a:rPr lang="en-AU" sz="2400" dirty="0">
                <a:solidFill>
                  <a:schemeClr val="tx1"/>
                </a:solidFill>
              </a:rPr>
              <a:t>payments</a:t>
            </a:r>
          </a:p>
        </p:txBody>
      </p:sp>
      <p:sp>
        <p:nvSpPr>
          <p:cNvPr id="2" name="Slide Number Placeholder 1"/>
          <p:cNvSpPr>
            <a:spLocks noGrp="1"/>
          </p:cNvSpPr>
          <p:nvPr>
            <p:ph type="sldNum" sz="quarter" idx="10"/>
          </p:nvPr>
        </p:nvSpPr>
        <p:spPr/>
        <p:txBody>
          <a:bodyPr/>
          <a:lstStyle/>
          <a:p>
            <a:fld id="{F20B0F91-48EB-4459-AF6F-DD84B76E649D}" type="slidenum">
              <a:rPr lang="en-AU" smtClean="0"/>
              <a:pPr/>
              <a:t>37</a:t>
            </a:fld>
            <a:endParaRPr lang="en-AU" dirty="0"/>
          </a:p>
        </p:txBody>
      </p:sp>
    </p:spTree>
    <p:extLst>
      <p:ext uri="{BB962C8B-B14F-4D97-AF65-F5344CB8AC3E}">
        <p14:creationId xmlns:p14="http://schemas.microsoft.com/office/powerpoint/2010/main" val="3074779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200" dirty="0">
                <a:solidFill>
                  <a:schemeClr val="tx2"/>
                </a:solidFill>
              </a:rPr>
              <a:t>We did we need the change?</a:t>
            </a:r>
          </a:p>
        </p:txBody>
      </p:sp>
      <p:sp>
        <p:nvSpPr>
          <p:cNvPr id="6" name="Content Placeholder 2"/>
          <p:cNvSpPr>
            <a:spLocks noGrp="1"/>
          </p:cNvSpPr>
          <p:nvPr>
            <p:ph idx="1"/>
          </p:nvPr>
        </p:nvSpPr>
        <p:spPr>
          <a:xfrm>
            <a:off x="332121" y="1147971"/>
            <a:ext cx="8229600" cy="3140250"/>
          </a:xfrm>
          <a:prstGeom prst="rect">
            <a:avLst/>
          </a:prstGeom>
        </p:spPr>
        <p:txBody>
          <a:bodyPr>
            <a:normAutofit fontScale="70000" lnSpcReduction="20000"/>
          </a:bodyPr>
          <a:lstStyle/>
          <a:p>
            <a:pPr marL="0" indent="0">
              <a:buNone/>
            </a:pPr>
            <a:endParaRPr lang="en-AU" dirty="0">
              <a:solidFill>
                <a:schemeClr val="tx1"/>
              </a:solidFill>
            </a:endParaRPr>
          </a:p>
          <a:p>
            <a:pPr marL="0" indent="0">
              <a:buNone/>
            </a:pPr>
            <a:endParaRPr lang="en-AU" dirty="0">
              <a:solidFill>
                <a:schemeClr val="tx1"/>
              </a:solidFill>
            </a:endParaRPr>
          </a:p>
          <a:p>
            <a:pPr marL="0" indent="0">
              <a:buNone/>
            </a:pPr>
            <a:endParaRPr lang="en-AU" dirty="0">
              <a:solidFill>
                <a:schemeClr val="tx1"/>
              </a:solidFill>
            </a:endParaRPr>
          </a:p>
          <a:p>
            <a:pPr marL="0" indent="0">
              <a:buNone/>
            </a:pPr>
            <a:endParaRPr lang="en-AU" dirty="0">
              <a:solidFill>
                <a:schemeClr val="tx1"/>
              </a:solidFill>
            </a:endParaRPr>
          </a:p>
          <a:p>
            <a:pPr marL="0" indent="0" algn="ctr">
              <a:buNone/>
            </a:pPr>
            <a:r>
              <a:rPr lang="en-AU" sz="3300" i="1" dirty="0">
                <a:solidFill>
                  <a:schemeClr val="tx1"/>
                </a:solidFill>
              </a:rPr>
              <a:t>‘One of my great ambitions before I die is to fly in</a:t>
            </a:r>
            <a:br>
              <a:rPr lang="en-AU" sz="3300" i="1" dirty="0">
                <a:solidFill>
                  <a:schemeClr val="tx1"/>
                </a:solidFill>
              </a:rPr>
            </a:br>
            <a:r>
              <a:rPr lang="en-AU" sz="3300" i="1" dirty="0">
                <a:solidFill>
                  <a:schemeClr val="tx1"/>
                </a:solidFill>
              </a:rPr>
              <a:t>an aircraft that is on an airline’s balance sheet’</a:t>
            </a:r>
          </a:p>
          <a:p>
            <a:pPr marL="0" indent="0" algn="ctr">
              <a:buNone/>
            </a:pPr>
            <a:r>
              <a:rPr lang="en-AU" sz="3100" i="1" dirty="0">
                <a:solidFill>
                  <a:schemeClr val="tx1"/>
                </a:solidFill>
              </a:rPr>
              <a:t> </a:t>
            </a:r>
          </a:p>
          <a:p>
            <a:pPr marL="342900" lvl="1" indent="0">
              <a:buNone/>
            </a:pPr>
            <a:r>
              <a:rPr lang="en-AU" sz="2900" dirty="0">
                <a:solidFill>
                  <a:schemeClr val="tx1"/>
                </a:solidFill>
              </a:rPr>
              <a:t>Sir David Tweedie, Chairman of the International Accounting Standards </a:t>
            </a:r>
            <a:r>
              <a:rPr lang="en-AU" sz="2900" dirty="0" smtClean="0">
                <a:solidFill>
                  <a:schemeClr val="tx1"/>
                </a:solidFill>
              </a:rPr>
              <a:t>Board (IASB), </a:t>
            </a:r>
            <a:r>
              <a:rPr lang="en-AU" sz="2900" dirty="0">
                <a:solidFill>
                  <a:schemeClr val="tx1"/>
                </a:solidFill>
              </a:rPr>
              <a:t>April 25, 2008 </a:t>
            </a:r>
          </a:p>
          <a:p>
            <a:pPr marL="0" indent="0">
              <a:buNone/>
            </a:pPr>
            <a:endParaRPr lang="en-AU" dirty="0"/>
          </a:p>
        </p:txBody>
      </p:sp>
      <p:sp>
        <p:nvSpPr>
          <p:cNvPr id="3" name="Slide Number Placeholder 2"/>
          <p:cNvSpPr>
            <a:spLocks noGrp="1"/>
          </p:cNvSpPr>
          <p:nvPr>
            <p:ph type="sldNum" sz="quarter" idx="10"/>
          </p:nvPr>
        </p:nvSpPr>
        <p:spPr/>
        <p:txBody>
          <a:bodyPr/>
          <a:lstStyle/>
          <a:p>
            <a:fld id="{F20B0F91-48EB-4459-AF6F-DD84B76E649D}" type="slidenum">
              <a:rPr lang="en-AU" smtClean="0"/>
              <a:pPr/>
              <a:t>38</a:t>
            </a:fld>
            <a:endParaRPr lang="en-AU" dirty="0"/>
          </a:p>
        </p:txBody>
      </p:sp>
    </p:spTree>
    <p:extLst>
      <p:ext uri="{BB962C8B-B14F-4D97-AF65-F5344CB8AC3E}">
        <p14:creationId xmlns:p14="http://schemas.microsoft.com/office/powerpoint/2010/main" val="26346475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200" dirty="0" smtClean="0">
                <a:solidFill>
                  <a:schemeClr val="tx2"/>
                </a:solidFill>
              </a:rPr>
              <a:t>Operating leases in practice</a:t>
            </a:r>
            <a:endParaRPr lang="en-AU" sz="3200" dirty="0">
              <a:solidFill>
                <a:schemeClr val="tx2"/>
              </a:solidFill>
            </a:endParaRPr>
          </a:p>
        </p:txBody>
      </p:sp>
      <p:sp>
        <p:nvSpPr>
          <p:cNvPr id="3" name="Content Placeholder 2"/>
          <p:cNvSpPr>
            <a:spLocks noGrp="1"/>
          </p:cNvSpPr>
          <p:nvPr>
            <p:ph idx="1"/>
          </p:nvPr>
        </p:nvSpPr>
        <p:spPr/>
        <p:txBody>
          <a:bodyPr/>
          <a:lstStyle/>
          <a:p>
            <a:r>
              <a:rPr lang="en-AU" sz="2400" dirty="0" smtClean="0"/>
              <a:t>What operating leases do you have?</a:t>
            </a:r>
          </a:p>
          <a:p>
            <a:endParaRPr lang="en-AU" sz="2400" dirty="0" smtClean="0"/>
          </a:p>
          <a:p>
            <a:endParaRPr lang="en-AU" sz="2400" dirty="0"/>
          </a:p>
          <a:p>
            <a:r>
              <a:rPr lang="en-AU" sz="2400" dirty="0" smtClean="0"/>
              <a:t>Lessee? Paying rentals</a:t>
            </a:r>
          </a:p>
          <a:p>
            <a:endParaRPr lang="en-AU" sz="2400" dirty="0" smtClean="0"/>
          </a:p>
          <a:p>
            <a:endParaRPr lang="en-AU" sz="2400" dirty="0"/>
          </a:p>
          <a:p>
            <a:r>
              <a:rPr lang="en-AU" sz="2400" dirty="0" smtClean="0"/>
              <a:t>Lessor? Receiving rentals</a:t>
            </a:r>
          </a:p>
        </p:txBody>
      </p:sp>
      <p:sp>
        <p:nvSpPr>
          <p:cNvPr id="4" name="Slide Number Placeholder 3"/>
          <p:cNvSpPr>
            <a:spLocks noGrp="1"/>
          </p:cNvSpPr>
          <p:nvPr>
            <p:ph type="sldNum" sz="quarter" idx="10"/>
          </p:nvPr>
        </p:nvSpPr>
        <p:spPr/>
        <p:txBody>
          <a:bodyPr/>
          <a:lstStyle/>
          <a:p>
            <a:fld id="{F20B0F91-48EB-4459-AF6F-DD84B76E649D}" type="slidenum">
              <a:rPr lang="en-AU" smtClean="0"/>
              <a:pPr/>
              <a:t>39</a:t>
            </a:fld>
            <a:endParaRPr lang="en-AU" dirty="0"/>
          </a:p>
        </p:txBody>
      </p:sp>
    </p:spTree>
    <p:extLst>
      <p:ext uri="{BB962C8B-B14F-4D97-AF65-F5344CB8AC3E}">
        <p14:creationId xmlns:p14="http://schemas.microsoft.com/office/powerpoint/2010/main" val="35874142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989239" y="601436"/>
            <a:ext cx="7153275" cy="741363"/>
          </a:xfrm>
          <a:prstGeom prst="rect">
            <a:avLst/>
          </a:prstGeom>
        </p:spPr>
        <p:txBody>
          <a:bodyPr/>
          <a:lstStyle/>
          <a:p>
            <a:r>
              <a:rPr lang="en-AU" sz="3200" b="1" dirty="0" smtClean="0">
                <a:solidFill>
                  <a:srgbClr val="0F4C92"/>
                </a:solidFill>
              </a:rPr>
              <a:t>New accounting standards</a:t>
            </a:r>
            <a:endParaRPr lang="en-AU" sz="3200" b="1" dirty="0">
              <a:solidFill>
                <a:srgbClr val="0F4C92"/>
              </a:solidFill>
            </a:endParaRPr>
          </a:p>
        </p:txBody>
      </p:sp>
      <p:sp>
        <p:nvSpPr>
          <p:cNvPr id="2" name="Slide Number Placeholder 1"/>
          <p:cNvSpPr>
            <a:spLocks noGrp="1"/>
          </p:cNvSpPr>
          <p:nvPr>
            <p:ph type="sldNum" sz="quarter" idx="10"/>
          </p:nvPr>
        </p:nvSpPr>
        <p:spPr/>
        <p:txBody>
          <a:bodyPr/>
          <a:lstStyle/>
          <a:p>
            <a:fld id="{F20B0F91-48EB-4459-AF6F-DD84B76E649D}" type="slidenum">
              <a:rPr lang="en-AU" smtClean="0"/>
              <a:pPr/>
              <a:t>4</a:t>
            </a:fld>
            <a:endParaRPr lang="en-AU" dirty="0"/>
          </a:p>
        </p:txBody>
      </p:sp>
    </p:spTree>
    <p:extLst>
      <p:ext uri="{BB962C8B-B14F-4D97-AF65-F5344CB8AC3E}">
        <p14:creationId xmlns:p14="http://schemas.microsoft.com/office/powerpoint/2010/main" val="33396559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dirty="0" smtClean="0">
                <a:solidFill>
                  <a:schemeClr val="tx2"/>
                </a:solidFill>
              </a:rPr>
              <a:t>Making life easier - Exemptions</a:t>
            </a:r>
            <a:endParaRPr lang="en-AU" sz="3200" dirty="0">
              <a:solidFill>
                <a:schemeClr val="tx2"/>
              </a:solidFill>
            </a:endParaRPr>
          </a:p>
        </p:txBody>
      </p:sp>
      <p:sp>
        <p:nvSpPr>
          <p:cNvPr id="3" name="Content Placeholder 2"/>
          <p:cNvSpPr>
            <a:spLocks noGrp="1"/>
          </p:cNvSpPr>
          <p:nvPr>
            <p:ph idx="1"/>
          </p:nvPr>
        </p:nvSpPr>
        <p:spPr>
          <a:xfrm>
            <a:off x="338808" y="1136153"/>
            <a:ext cx="8229600" cy="4525963"/>
          </a:xfrm>
        </p:spPr>
        <p:txBody>
          <a:bodyPr>
            <a:normAutofit fontScale="92500" lnSpcReduction="10000"/>
          </a:bodyPr>
          <a:lstStyle/>
          <a:p>
            <a:r>
              <a:rPr lang="en-AU" sz="2800" dirty="0" smtClean="0"/>
              <a:t>Short-term lease</a:t>
            </a:r>
          </a:p>
          <a:p>
            <a:pPr lvl="1"/>
            <a:r>
              <a:rPr lang="en-AU" sz="2400" dirty="0" smtClean="0"/>
              <a:t>Lease term 12 months or less</a:t>
            </a:r>
          </a:p>
          <a:p>
            <a:pPr lvl="1"/>
            <a:r>
              <a:rPr lang="en-AU" sz="2400" dirty="0" smtClean="0"/>
              <a:t>No purchase option</a:t>
            </a:r>
            <a:endParaRPr lang="en-AU" sz="2400" dirty="0"/>
          </a:p>
          <a:p>
            <a:endParaRPr lang="en-AU" dirty="0" smtClean="0"/>
          </a:p>
          <a:p>
            <a:r>
              <a:rPr lang="en-AU" sz="2600" dirty="0" smtClean="0"/>
              <a:t>Low value</a:t>
            </a:r>
          </a:p>
          <a:p>
            <a:pPr lvl="1"/>
            <a:r>
              <a:rPr lang="en-AU" sz="2200" dirty="0" smtClean="0"/>
              <a:t>Guidance - approx</a:t>
            </a:r>
            <a:r>
              <a:rPr lang="en-AU" sz="2200" dirty="0"/>
              <a:t>. USD $5,000</a:t>
            </a:r>
          </a:p>
          <a:p>
            <a:pPr lvl="1"/>
            <a:r>
              <a:rPr lang="en-AU" sz="2200" dirty="0" smtClean="0"/>
              <a:t>Assessed as if new</a:t>
            </a:r>
          </a:p>
          <a:p>
            <a:pPr lvl="1"/>
            <a:r>
              <a:rPr lang="en-AU" sz="2200" dirty="0" smtClean="0"/>
              <a:t>“Separate” asset</a:t>
            </a:r>
          </a:p>
          <a:p>
            <a:pPr lvl="1"/>
            <a:r>
              <a:rPr lang="en-AU" sz="2200" dirty="0" smtClean="0"/>
              <a:t>Asset recognition thresholds?</a:t>
            </a:r>
          </a:p>
          <a:p>
            <a:endParaRPr lang="en-AU" dirty="0" smtClean="0"/>
          </a:p>
          <a:p>
            <a:r>
              <a:rPr lang="en-AU" sz="2600" dirty="0" smtClean="0"/>
              <a:t>No need to assess materiality</a:t>
            </a:r>
            <a:endParaRPr lang="en-AU" sz="2600" dirty="0"/>
          </a:p>
        </p:txBody>
      </p:sp>
      <p:sp>
        <p:nvSpPr>
          <p:cNvPr id="4" name="Slide Number Placeholder 3"/>
          <p:cNvSpPr>
            <a:spLocks noGrp="1"/>
          </p:cNvSpPr>
          <p:nvPr>
            <p:ph type="sldNum" sz="quarter" idx="10"/>
          </p:nvPr>
        </p:nvSpPr>
        <p:spPr/>
        <p:txBody>
          <a:bodyPr/>
          <a:lstStyle/>
          <a:p>
            <a:fld id="{F20B0F91-48EB-4459-AF6F-DD84B76E649D}" type="slidenum">
              <a:rPr lang="en-AU" smtClean="0"/>
              <a:pPr/>
              <a:t>40</a:t>
            </a:fld>
            <a:endParaRPr lang="en-AU" dirty="0"/>
          </a:p>
        </p:txBody>
      </p:sp>
    </p:spTree>
    <p:extLst>
      <p:ext uri="{BB962C8B-B14F-4D97-AF65-F5344CB8AC3E}">
        <p14:creationId xmlns:p14="http://schemas.microsoft.com/office/powerpoint/2010/main" val="37463148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210" y="46581"/>
            <a:ext cx="7529225" cy="798617"/>
          </a:xfrm>
        </p:spPr>
        <p:txBody>
          <a:bodyPr>
            <a:noAutofit/>
          </a:bodyPr>
          <a:lstStyle/>
          <a:p>
            <a:r>
              <a:rPr lang="en-AU" sz="2800" dirty="0">
                <a:solidFill>
                  <a:schemeClr val="tx2"/>
                </a:solidFill>
              </a:rPr>
              <a:t>Putting operating leases on balance sheet</a:t>
            </a:r>
          </a:p>
        </p:txBody>
      </p:sp>
      <p:sp>
        <p:nvSpPr>
          <p:cNvPr id="3" name="Content Placeholder 2"/>
          <p:cNvSpPr>
            <a:spLocks noGrp="1"/>
          </p:cNvSpPr>
          <p:nvPr>
            <p:ph idx="1"/>
          </p:nvPr>
        </p:nvSpPr>
        <p:spPr>
          <a:xfrm>
            <a:off x="473714" y="580424"/>
            <a:ext cx="8229601" cy="5187359"/>
          </a:xfrm>
        </p:spPr>
        <p:txBody>
          <a:bodyPr/>
          <a:lstStyle/>
          <a:p>
            <a:pPr marL="0" indent="0">
              <a:buNone/>
            </a:pPr>
            <a:r>
              <a:rPr lang="en-AU" sz="2400" b="1" dirty="0">
                <a:solidFill>
                  <a:srgbClr val="98002E"/>
                </a:solidFill>
              </a:rPr>
              <a:t>Effective financial years beginning on, or after, 1 January </a:t>
            </a:r>
            <a:r>
              <a:rPr lang="en-AU" sz="2400" b="1" dirty="0" smtClean="0">
                <a:solidFill>
                  <a:srgbClr val="98002E"/>
                </a:solidFill>
              </a:rPr>
              <a:t>2019</a:t>
            </a:r>
            <a:endParaRPr lang="en-AU" sz="2400" b="1" dirty="0">
              <a:solidFill>
                <a:srgbClr val="98002E"/>
              </a:solidFill>
            </a:endParaRPr>
          </a:p>
          <a:p>
            <a:pPr marL="0" indent="0">
              <a:spcBef>
                <a:spcPts val="0"/>
              </a:spcBef>
              <a:buNone/>
            </a:pPr>
            <a:endParaRPr lang="en-AU" sz="2400" b="1" dirty="0" smtClean="0">
              <a:solidFill>
                <a:srgbClr val="98002E"/>
              </a:solidFill>
            </a:endParaRPr>
          </a:p>
          <a:p>
            <a:pPr marL="0" indent="0">
              <a:spcBef>
                <a:spcPts val="0"/>
              </a:spcBef>
              <a:buNone/>
            </a:pPr>
            <a:r>
              <a:rPr lang="en-AU" sz="2400" b="1" dirty="0" smtClean="0">
                <a:solidFill>
                  <a:srgbClr val="98002E"/>
                </a:solidFill>
              </a:rPr>
              <a:t>Finance </a:t>
            </a:r>
            <a:r>
              <a:rPr lang="en-AU" sz="2400" b="1" dirty="0">
                <a:solidFill>
                  <a:srgbClr val="98002E"/>
                </a:solidFill>
              </a:rPr>
              <a:t>lease accounting based</a:t>
            </a:r>
          </a:p>
          <a:p>
            <a:pPr>
              <a:spcBef>
                <a:spcPts val="0"/>
              </a:spcBef>
              <a:buFont typeface="Wingdings" panose="05000000000000000000" pitchFamily="2" charset="2"/>
              <a:buChar char="§"/>
            </a:pPr>
            <a:r>
              <a:rPr lang="en-AU" sz="2400" dirty="0">
                <a:solidFill>
                  <a:schemeClr val="tx1"/>
                </a:solidFill>
              </a:rPr>
              <a:t>Determine term</a:t>
            </a:r>
          </a:p>
          <a:p>
            <a:pPr>
              <a:spcBef>
                <a:spcPts val="0"/>
              </a:spcBef>
              <a:buFont typeface="Wingdings" panose="05000000000000000000" pitchFamily="2" charset="2"/>
              <a:buChar char="§"/>
            </a:pPr>
            <a:r>
              <a:rPr lang="en-AU" sz="2400" dirty="0">
                <a:solidFill>
                  <a:schemeClr val="tx1"/>
                </a:solidFill>
              </a:rPr>
              <a:t>Determine rental payments (cash flows)</a:t>
            </a:r>
          </a:p>
          <a:p>
            <a:pPr>
              <a:spcBef>
                <a:spcPts val="0"/>
              </a:spcBef>
              <a:buFont typeface="Wingdings" panose="05000000000000000000" pitchFamily="2" charset="2"/>
              <a:buChar char="§"/>
            </a:pPr>
            <a:r>
              <a:rPr lang="en-AU" sz="2400" dirty="0">
                <a:solidFill>
                  <a:schemeClr val="tx1"/>
                </a:solidFill>
              </a:rPr>
              <a:t>Determine discount rate</a:t>
            </a:r>
          </a:p>
          <a:p>
            <a:pPr lvl="1">
              <a:spcBef>
                <a:spcPts val="0"/>
              </a:spcBef>
              <a:buFont typeface="Wingdings" panose="05000000000000000000" pitchFamily="2" charset="2"/>
              <a:buChar char="§"/>
            </a:pPr>
            <a:endParaRPr lang="en-AU" sz="1400" dirty="0">
              <a:solidFill>
                <a:schemeClr val="tx1"/>
              </a:solidFill>
            </a:endParaRPr>
          </a:p>
          <a:p>
            <a:pPr marL="0" indent="0">
              <a:spcBef>
                <a:spcPts val="0"/>
              </a:spcBef>
              <a:buNone/>
            </a:pPr>
            <a:r>
              <a:rPr lang="en-AU" sz="2400" b="1" dirty="0">
                <a:solidFill>
                  <a:srgbClr val="98002E"/>
                </a:solidFill>
              </a:rPr>
              <a:t>Recognise</a:t>
            </a:r>
          </a:p>
          <a:p>
            <a:pPr>
              <a:spcBef>
                <a:spcPts val="0"/>
              </a:spcBef>
              <a:buFont typeface="Wingdings" panose="05000000000000000000" pitchFamily="2" charset="2"/>
              <a:buChar char="§"/>
            </a:pPr>
            <a:r>
              <a:rPr lang="en-AU" sz="2400" dirty="0">
                <a:solidFill>
                  <a:schemeClr val="tx1"/>
                </a:solidFill>
              </a:rPr>
              <a:t>Lease liability</a:t>
            </a:r>
          </a:p>
          <a:p>
            <a:pPr marL="457200" lvl="1" indent="0">
              <a:spcBef>
                <a:spcPts val="0"/>
              </a:spcBef>
              <a:buNone/>
            </a:pPr>
            <a:r>
              <a:rPr lang="en-AU" sz="1400" dirty="0">
                <a:solidFill>
                  <a:schemeClr val="tx1"/>
                </a:solidFill>
              </a:rPr>
              <a:t>– lease interest</a:t>
            </a:r>
          </a:p>
          <a:p>
            <a:pPr>
              <a:spcBef>
                <a:spcPts val="0"/>
              </a:spcBef>
              <a:buFont typeface="Wingdings" panose="05000000000000000000" pitchFamily="2" charset="2"/>
              <a:buChar char="§"/>
            </a:pPr>
            <a:r>
              <a:rPr lang="en-AU" sz="2400" dirty="0">
                <a:solidFill>
                  <a:schemeClr val="tx1"/>
                </a:solidFill>
              </a:rPr>
              <a:t>Lease asset (right-to-use asset)</a:t>
            </a:r>
          </a:p>
          <a:p>
            <a:pPr marL="457200" lvl="1" indent="0">
              <a:spcBef>
                <a:spcPts val="0"/>
              </a:spcBef>
              <a:buNone/>
            </a:pPr>
            <a:r>
              <a:rPr lang="en-AU" sz="1400" dirty="0">
                <a:solidFill>
                  <a:schemeClr val="tx1"/>
                </a:solidFill>
              </a:rPr>
              <a:t>– depreciation</a:t>
            </a:r>
          </a:p>
          <a:p>
            <a:pPr marL="0" indent="0">
              <a:spcBef>
                <a:spcPts val="0"/>
              </a:spcBef>
              <a:buNone/>
            </a:pPr>
            <a:endParaRPr lang="en-AU" sz="2400" dirty="0">
              <a:solidFill>
                <a:schemeClr val="tx1"/>
              </a:solidFill>
            </a:endParaRPr>
          </a:p>
          <a:p>
            <a:pPr marL="0" indent="0">
              <a:spcBef>
                <a:spcPts val="0"/>
              </a:spcBef>
              <a:buNone/>
            </a:pPr>
            <a:r>
              <a:rPr lang="en-AU" sz="2400" b="1" dirty="0">
                <a:solidFill>
                  <a:srgbClr val="98002E"/>
                </a:solidFill>
              </a:rPr>
              <a:t>Parallel universe</a:t>
            </a:r>
          </a:p>
        </p:txBody>
      </p:sp>
      <p:pic>
        <p:nvPicPr>
          <p:cNvPr id="4" name="Picture 3"/>
          <p:cNvPicPr>
            <a:picLocks noChangeAspect="1"/>
          </p:cNvPicPr>
          <p:nvPr/>
        </p:nvPicPr>
        <p:blipFill>
          <a:blip r:embed="rId2"/>
          <a:stretch>
            <a:fillRect/>
          </a:stretch>
        </p:blipFill>
        <p:spPr>
          <a:xfrm>
            <a:off x="7366121" y="1641121"/>
            <a:ext cx="1284716" cy="895595"/>
          </a:xfrm>
          <a:prstGeom prst="rect">
            <a:avLst/>
          </a:prstGeom>
        </p:spPr>
      </p:pic>
      <p:pic>
        <p:nvPicPr>
          <p:cNvPr id="6" name="Picture 5"/>
          <p:cNvPicPr>
            <a:picLocks noChangeAspect="1"/>
          </p:cNvPicPr>
          <p:nvPr/>
        </p:nvPicPr>
        <p:blipFill rotWithShape="1">
          <a:blip r:embed="rId3"/>
          <a:srcRect l="32307" t="8095"/>
          <a:stretch/>
        </p:blipFill>
        <p:spPr>
          <a:xfrm>
            <a:off x="7318026" y="3332639"/>
            <a:ext cx="1007314" cy="870983"/>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5247" t="64512" r="72935"/>
          <a:stretch/>
        </p:blipFill>
        <p:spPr>
          <a:xfrm>
            <a:off x="7257931" y="4901849"/>
            <a:ext cx="1127504" cy="865934"/>
          </a:xfrm>
          <a:prstGeom prst="rect">
            <a:avLst/>
          </a:prstGeom>
        </p:spPr>
      </p:pic>
      <p:sp>
        <p:nvSpPr>
          <p:cNvPr id="5" name="Slide Number Placeholder 4"/>
          <p:cNvSpPr>
            <a:spLocks noGrp="1"/>
          </p:cNvSpPr>
          <p:nvPr>
            <p:ph type="sldNum" sz="quarter" idx="10"/>
          </p:nvPr>
        </p:nvSpPr>
        <p:spPr/>
        <p:txBody>
          <a:bodyPr/>
          <a:lstStyle/>
          <a:p>
            <a:fld id="{F20B0F91-48EB-4459-AF6F-DD84B76E649D}" type="slidenum">
              <a:rPr lang="en-AU" smtClean="0"/>
              <a:pPr/>
              <a:t>41</a:t>
            </a:fld>
            <a:endParaRPr lang="en-AU" dirty="0"/>
          </a:p>
        </p:txBody>
      </p:sp>
    </p:spTree>
    <p:extLst>
      <p:ext uri="{BB962C8B-B14F-4D97-AF65-F5344CB8AC3E}">
        <p14:creationId xmlns:p14="http://schemas.microsoft.com/office/powerpoint/2010/main" val="18279015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718" y="88942"/>
            <a:ext cx="8654800" cy="798617"/>
          </a:xfrm>
        </p:spPr>
        <p:txBody>
          <a:bodyPr>
            <a:noAutofit/>
          </a:bodyPr>
          <a:lstStyle/>
          <a:p>
            <a:r>
              <a:rPr lang="en-AU" sz="3200" dirty="0">
                <a:solidFill>
                  <a:schemeClr val="tx2"/>
                </a:solidFill>
              </a:rPr>
              <a:t>Lease liability—discounted cash flows</a:t>
            </a:r>
            <a:endParaRPr lang="en-US" sz="3200" dirty="0">
              <a:solidFill>
                <a:schemeClr val="tx2"/>
              </a:solidFill>
            </a:endParaRPr>
          </a:p>
        </p:txBody>
      </p:sp>
      <p:graphicFrame>
        <p:nvGraphicFramePr>
          <p:cNvPr id="11" name="Table 10"/>
          <p:cNvGraphicFramePr>
            <a:graphicFrameLocks noGrp="1"/>
          </p:cNvGraphicFramePr>
          <p:nvPr>
            <p:extLst/>
          </p:nvPr>
        </p:nvGraphicFramePr>
        <p:xfrm>
          <a:off x="3020253" y="1357718"/>
          <a:ext cx="2667000" cy="3571875"/>
        </p:xfrm>
        <a:graphic>
          <a:graphicData uri="http://schemas.openxmlformats.org/drawingml/2006/table">
            <a:tbl>
              <a:tblPr/>
              <a:tblGrid>
                <a:gridCol w="1041400">
                  <a:extLst>
                    <a:ext uri="{9D8B030D-6E8A-4147-A177-3AD203B41FA5}">
                      <a16:colId xmlns="" xmlns:a16="http://schemas.microsoft.com/office/drawing/2014/main" val="20000"/>
                    </a:ext>
                  </a:extLst>
                </a:gridCol>
                <a:gridCol w="1625600">
                  <a:extLst>
                    <a:ext uri="{9D8B030D-6E8A-4147-A177-3AD203B41FA5}">
                      <a16:colId xmlns="" xmlns:a16="http://schemas.microsoft.com/office/drawing/2014/main" val="20001"/>
                    </a:ext>
                  </a:extLst>
                </a:gridCol>
              </a:tblGrid>
              <a:tr h="333375">
                <a:tc>
                  <a:txBody>
                    <a:bodyPr/>
                    <a:lstStyle/>
                    <a:p>
                      <a:pPr algn="l" fontAlgn="b"/>
                      <a:endParaRPr lang="en-US" sz="20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2000" b="1" i="0" u="none" strike="noStrike" dirty="0">
                          <a:solidFill>
                            <a:srgbClr val="000000"/>
                          </a:solidFill>
                          <a:effectLst/>
                          <a:latin typeface="Arial" panose="020B0604020202020204" pitchFamily="34" charset="0"/>
                        </a:rPr>
                        <a:t>1-Jul-10</a:t>
                      </a:r>
                    </a:p>
                  </a:txBody>
                  <a:tcPr marL="9525" marR="9525" marT="9525" marB="0" anchor="b">
                    <a:lnL>
                      <a:noFill/>
                    </a:lnL>
                    <a:lnR>
                      <a:noFill/>
                    </a:lnR>
                    <a:lnT>
                      <a:noFill/>
                    </a:lnT>
                    <a:lnB>
                      <a:noFill/>
                    </a:lnB>
                  </a:tcPr>
                </a:tc>
                <a:extLst>
                  <a:ext uri="{0D108BD9-81ED-4DB2-BD59-A6C34878D82A}">
                    <a16:rowId xmlns="" xmlns:a16="http://schemas.microsoft.com/office/drawing/2014/main" val="10000"/>
                  </a:ext>
                </a:extLst>
              </a:tr>
              <a:tr h="323850">
                <a:tc>
                  <a:txBody>
                    <a:bodyPr/>
                    <a:lstStyle/>
                    <a:p>
                      <a:pPr algn="r" fontAlgn="b"/>
                      <a:r>
                        <a:rPr lang="en-US" sz="2000" b="0" i="0" u="none" strike="noStrike" dirty="0">
                          <a:solidFill>
                            <a:srgbClr val="000000"/>
                          </a:solidFill>
                          <a:effectLst/>
                          <a:latin typeface="Arial" panose="020B0604020202020204" pitchFamily="34" charset="0"/>
                        </a:rPr>
                        <a:t>1-Jul-10</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Arial" panose="020B0604020202020204" pitchFamily="34" charset="0"/>
                        </a:rPr>
                        <a:t>1,000,000 </a:t>
                      </a:r>
                    </a:p>
                  </a:txBody>
                  <a:tcPr marL="9525" marR="9525" marT="9525" marB="0" anchor="b">
                    <a:lnL>
                      <a:noFill/>
                    </a:lnL>
                    <a:lnR>
                      <a:noFill/>
                    </a:lnR>
                    <a:lnT>
                      <a:noFill/>
                    </a:lnT>
                    <a:lnB>
                      <a:noFill/>
                    </a:lnB>
                  </a:tcPr>
                </a:tc>
                <a:extLst>
                  <a:ext uri="{0D108BD9-81ED-4DB2-BD59-A6C34878D82A}">
                    <a16:rowId xmlns="" xmlns:a16="http://schemas.microsoft.com/office/drawing/2014/main" val="10001"/>
                  </a:ext>
                </a:extLst>
              </a:tr>
              <a:tr h="323850">
                <a:tc>
                  <a:txBody>
                    <a:bodyPr/>
                    <a:lstStyle/>
                    <a:p>
                      <a:pPr algn="r" fontAlgn="b"/>
                      <a:r>
                        <a:rPr lang="en-US" sz="2000" b="0" i="0" u="none" strike="noStrike" dirty="0">
                          <a:solidFill>
                            <a:srgbClr val="000000"/>
                          </a:solidFill>
                          <a:effectLst/>
                          <a:latin typeface="Arial" panose="020B0604020202020204" pitchFamily="34" charset="0"/>
                        </a:rPr>
                        <a:t>1-Jul-11</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Arial" panose="020B0604020202020204" pitchFamily="34" charset="0"/>
                        </a:rPr>
                        <a:t>1,000,000 </a:t>
                      </a:r>
                    </a:p>
                  </a:txBody>
                  <a:tcPr marL="9525" marR="9525" marT="9525" marB="0" anchor="b">
                    <a:lnL>
                      <a:noFill/>
                    </a:lnL>
                    <a:lnR>
                      <a:noFill/>
                    </a:lnR>
                    <a:lnT>
                      <a:noFill/>
                    </a:lnT>
                    <a:lnB>
                      <a:noFill/>
                    </a:lnB>
                  </a:tcPr>
                </a:tc>
                <a:extLst>
                  <a:ext uri="{0D108BD9-81ED-4DB2-BD59-A6C34878D82A}">
                    <a16:rowId xmlns="" xmlns:a16="http://schemas.microsoft.com/office/drawing/2014/main" val="10002"/>
                  </a:ext>
                </a:extLst>
              </a:tr>
              <a:tr h="323850">
                <a:tc>
                  <a:txBody>
                    <a:bodyPr/>
                    <a:lstStyle/>
                    <a:p>
                      <a:pPr algn="r" fontAlgn="b"/>
                      <a:r>
                        <a:rPr lang="en-US" sz="2000" b="0" i="0" u="none" strike="noStrike" dirty="0">
                          <a:solidFill>
                            <a:srgbClr val="000000"/>
                          </a:solidFill>
                          <a:effectLst/>
                          <a:latin typeface="Arial" panose="020B0604020202020204" pitchFamily="34" charset="0"/>
                        </a:rPr>
                        <a:t>1-Jul-12</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Arial" panose="020B0604020202020204" pitchFamily="34" charset="0"/>
                        </a:rPr>
                        <a:t>1,000,000 </a:t>
                      </a:r>
                    </a:p>
                  </a:txBody>
                  <a:tcPr marL="9525" marR="9525" marT="9525" marB="0" anchor="b">
                    <a:lnL>
                      <a:noFill/>
                    </a:lnL>
                    <a:lnR>
                      <a:noFill/>
                    </a:lnR>
                    <a:lnT>
                      <a:noFill/>
                    </a:lnT>
                    <a:lnB>
                      <a:noFill/>
                    </a:lnB>
                  </a:tcPr>
                </a:tc>
                <a:extLst>
                  <a:ext uri="{0D108BD9-81ED-4DB2-BD59-A6C34878D82A}">
                    <a16:rowId xmlns="" xmlns:a16="http://schemas.microsoft.com/office/drawing/2014/main" val="10003"/>
                  </a:ext>
                </a:extLst>
              </a:tr>
              <a:tr h="323850">
                <a:tc>
                  <a:txBody>
                    <a:bodyPr/>
                    <a:lstStyle/>
                    <a:p>
                      <a:pPr algn="r" fontAlgn="b"/>
                      <a:r>
                        <a:rPr lang="en-US" sz="2000" b="0" i="0" u="none" strike="noStrike" dirty="0">
                          <a:solidFill>
                            <a:srgbClr val="000000"/>
                          </a:solidFill>
                          <a:effectLst/>
                          <a:latin typeface="Arial" panose="020B0604020202020204" pitchFamily="34" charset="0"/>
                        </a:rPr>
                        <a:t>1-Jul-13</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Arial" panose="020B0604020202020204" pitchFamily="34" charset="0"/>
                        </a:rPr>
                        <a:t>1,000,000 </a:t>
                      </a:r>
                    </a:p>
                  </a:txBody>
                  <a:tcPr marL="9525" marR="9525" marT="9525" marB="0" anchor="b">
                    <a:lnL>
                      <a:noFill/>
                    </a:lnL>
                    <a:lnR>
                      <a:noFill/>
                    </a:lnR>
                    <a:lnT>
                      <a:noFill/>
                    </a:lnT>
                    <a:lnB>
                      <a:noFill/>
                    </a:lnB>
                  </a:tcPr>
                </a:tc>
                <a:extLst>
                  <a:ext uri="{0D108BD9-81ED-4DB2-BD59-A6C34878D82A}">
                    <a16:rowId xmlns="" xmlns:a16="http://schemas.microsoft.com/office/drawing/2014/main" val="10004"/>
                  </a:ext>
                </a:extLst>
              </a:tr>
              <a:tr h="323850">
                <a:tc>
                  <a:txBody>
                    <a:bodyPr/>
                    <a:lstStyle/>
                    <a:p>
                      <a:pPr algn="r" fontAlgn="b"/>
                      <a:r>
                        <a:rPr lang="en-US" sz="2000" b="0" i="0" u="none" strike="noStrike" dirty="0">
                          <a:solidFill>
                            <a:srgbClr val="000000"/>
                          </a:solidFill>
                          <a:effectLst/>
                          <a:latin typeface="Arial" panose="020B0604020202020204" pitchFamily="34" charset="0"/>
                        </a:rPr>
                        <a:t>1-Jul-14</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Arial" panose="020B0604020202020204" pitchFamily="34" charset="0"/>
                        </a:rPr>
                        <a:t>1,000,000 </a:t>
                      </a:r>
                    </a:p>
                  </a:txBody>
                  <a:tcPr marL="9525" marR="9525" marT="9525" marB="0" anchor="b">
                    <a:lnL>
                      <a:noFill/>
                    </a:lnL>
                    <a:lnR>
                      <a:noFill/>
                    </a:lnR>
                    <a:lnT>
                      <a:noFill/>
                    </a:lnT>
                    <a:lnB>
                      <a:noFill/>
                    </a:lnB>
                  </a:tcPr>
                </a:tc>
                <a:extLst>
                  <a:ext uri="{0D108BD9-81ED-4DB2-BD59-A6C34878D82A}">
                    <a16:rowId xmlns="" xmlns:a16="http://schemas.microsoft.com/office/drawing/2014/main" val="10005"/>
                  </a:ext>
                </a:extLst>
              </a:tr>
              <a:tr h="323850">
                <a:tc>
                  <a:txBody>
                    <a:bodyPr/>
                    <a:lstStyle/>
                    <a:p>
                      <a:pPr algn="r" fontAlgn="b"/>
                      <a:r>
                        <a:rPr lang="en-US" sz="2000" b="0" i="0" u="none" strike="noStrike" dirty="0">
                          <a:solidFill>
                            <a:srgbClr val="000000"/>
                          </a:solidFill>
                          <a:effectLst/>
                          <a:latin typeface="Arial" panose="020B0604020202020204" pitchFamily="34" charset="0"/>
                        </a:rPr>
                        <a:t>1-Jul-15</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Arial" panose="020B0604020202020204" pitchFamily="34" charset="0"/>
                        </a:rPr>
                        <a:t>1,000,000 </a:t>
                      </a:r>
                    </a:p>
                  </a:txBody>
                  <a:tcPr marL="9525" marR="9525" marT="9525" marB="0" anchor="b">
                    <a:lnL>
                      <a:noFill/>
                    </a:lnL>
                    <a:lnR>
                      <a:noFill/>
                    </a:lnR>
                    <a:lnT>
                      <a:noFill/>
                    </a:lnT>
                    <a:lnB>
                      <a:noFill/>
                    </a:lnB>
                  </a:tcPr>
                </a:tc>
                <a:extLst>
                  <a:ext uri="{0D108BD9-81ED-4DB2-BD59-A6C34878D82A}">
                    <a16:rowId xmlns="" xmlns:a16="http://schemas.microsoft.com/office/drawing/2014/main" val="10006"/>
                  </a:ext>
                </a:extLst>
              </a:tr>
              <a:tr h="323850">
                <a:tc>
                  <a:txBody>
                    <a:bodyPr/>
                    <a:lstStyle/>
                    <a:p>
                      <a:pPr algn="r" fontAlgn="b"/>
                      <a:r>
                        <a:rPr lang="en-US" sz="2000" b="0" i="0" u="none" strike="noStrike" dirty="0">
                          <a:solidFill>
                            <a:srgbClr val="000000"/>
                          </a:solidFill>
                          <a:effectLst/>
                          <a:latin typeface="Arial" panose="020B0604020202020204" pitchFamily="34" charset="0"/>
                        </a:rPr>
                        <a:t>1-Jul-16</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Arial" panose="020B0604020202020204" pitchFamily="34" charset="0"/>
                        </a:rPr>
                        <a:t>1,000,000 </a:t>
                      </a:r>
                    </a:p>
                  </a:txBody>
                  <a:tcPr marL="9525" marR="9525" marT="9525" marB="0" anchor="b">
                    <a:lnL>
                      <a:noFill/>
                    </a:lnL>
                    <a:lnR>
                      <a:noFill/>
                    </a:lnR>
                    <a:lnT>
                      <a:noFill/>
                    </a:lnT>
                    <a:lnB>
                      <a:noFill/>
                    </a:lnB>
                  </a:tcPr>
                </a:tc>
                <a:extLst>
                  <a:ext uri="{0D108BD9-81ED-4DB2-BD59-A6C34878D82A}">
                    <a16:rowId xmlns="" xmlns:a16="http://schemas.microsoft.com/office/drawing/2014/main" val="10007"/>
                  </a:ext>
                </a:extLst>
              </a:tr>
              <a:tr h="323850">
                <a:tc>
                  <a:txBody>
                    <a:bodyPr/>
                    <a:lstStyle/>
                    <a:p>
                      <a:pPr algn="r" fontAlgn="b"/>
                      <a:r>
                        <a:rPr lang="en-US" sz="2000" b="0" i="0" u="none" strike="noStrike" dirty="0">
                          <a:solidFill>
                            <a:srgbClr val="000000"/>
                          </a:solidFill>
                          <a:effectLst/>
                          <a:latin typeface="Arial" panose="020B0604020202020204" pitchFamily="34" charset="0"/>
                        </a:rPr>
                        <a:t>1-Jul-17</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Arial" panose="020B0604020202020204" pitchFamily="34" charset="0"/>
                        </a:rPr>
                        <a:t>1,000,000 </a:t>
                      </a:r>
                    </a:p>
                  </a:txBody>
                  <a:tcPr marL="9525" marR="9525" marT="9525" marB="0" anchor="b">
                    <a:lnL>
                      <a:noFill/>
                    </a:lnL>
                    <a:lnR>
                      <a:noFill/>
                    </a:lnR>
                    <a:lnT>
                      <a:noFill/>
                    </a:lnT>
                    <a:lnB>
                      <a:noFill/>
                    </a:lnB>
                  </a:tcPr>
                </a:tc>
                <a:extLst>
                  <a:ext uri="{0D108BD9-81ED-4DB2-BD59-A6C34878D82A}">
                    <a16:rowId xmlns="" xmlns:a16="http://schemas.microsoft.com/office/drawing/2014/main" val="10008"/>
                  </a:ext>
                </a:extLst>
              </a:tr>
              <a:tr h="323850">
                <a:tc>
                  <a:txBody>
                    <a:bodyPr/>
                    <a:lstStyle/>
                    <a:p>
                      <a:pPr algn="r" fontAlgn="b"/>
                      <a:r>
                        <a:rPr lang="en-US" sz="2000" b="0" i="0" u="none" strike="noStrike" dirty="0">
                          <a:solidFill>
                            <a:srgbClr val="000000"/>
                          </a:solidFill>
                          <a:effectLst/>
                          <a:latin typeface="Arial" panose="020B0604020202020204" pitchFamily="34" charset="0"/>
                        </a:rPr>
                        <a:t>1-Jul-18</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Arial" panose="020B0604020202020204" pitchFamily="34" charset="0"/>
                        </a:rPr>
                        <a:t>1,000,000 </a:t>
                      </a:r>
                    </a:p>
                  </a:txBody>
                  <a:tcPr marL="9525" marR="9525" marT="9525" marB="0" anchor="b">
                    <a:lnL>
                      <a:noFill/>
                    </a:lnL>
                    <a:lnR>
                      <a:noFill/>
                    </a:lnR>
                    <a:lnT>
                      <a:noFill/>
                    </a:lnT>
                    <a:lnB>
                      <a:noFill/>
                    </a:lnB>
                  </a:tcPr>
                </a:tc>
                <a:extLst>
                  <a:ext uri="{0D108BD9-81ED-4DB2-BD59-A6C34878D82A}">
                    <a16:rowId xmlns="" xmlns:a16="http://schemas.microsoft.com/office/drawing/2014/main" val="10009"/>
                  </a:ext>
                </a:extLst>
              </a:tr>
              <a:tr h="323850">
                <a:tc>
                  <a:txBody>
                    <a:bodyPr/>
                    <a:lstStyle/>
                    <a:p>
                      <a:pPr algn="r" fontAlgn="b"/>
                      <a:r>
                        <a:rPr lang="en-US" sz="2000" b="0" i="0" u="none" strike="noStrike" dirty="0">
                          <a:solidFill>
                            <a:srgbClr val="000000"/>
                          </a:solidFill>
                          <a:effectLst/>
                          <a:latin typeface="Arial" panose="020B0604020202020204" pitchFamily="34" charset="0"/>
                        </a:rPr>
                        <a:t>1-Jul-19</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Arial" panose="020B0604020202020204" pitchFamily="34" charset="0"/>
                        </a:rPr>
                        <a:t>1,000,000 </a:t>
                      </a:r>
                    </a:p>
                  </a:txBody>
                  <a:tcPr marL="9525" marR="9525" marT="9525" marB="0" anchor="b">
                    <a:lnL>
                      <a:noFill/>
                    </a:lnL>
                    <a:lnR>
                      <a:noFill/>
                    </a:lnR>
                    <a:lnT>
                      <a:noFill/>
                    </a:lnT>
                    <a:lnB>
                      <a:noFill/>
                    </a:lnB>
                  </a:tcPr>
                </a:tc>
                <a:extLst>
                  <a:ext uri="{0D108BD9-81ED-4DB2-BD59-A6C34878D82A}">
                    <a16:rowId xmlns="" xmlns:a16="http://schemas.microsoft.com/office/drawing/2014/main" val="10010"/>
                  </a:ext>
                </a:extLst>
              </a:tr>
            </a:tbl>
          </a:graphicData>
        </a:graphic>
      </p:graphicFrame>
      <p:graphicFrame>
        <p:nvGraphicFramePr>
          <p:cNvPr id="12" name="Table 11"/>
          <p:cNvGraphicFramePr>
            <a:graphicFrameLocks noGrp="1"/>
          </p:cNvGraphicFramePr>
          <p:nvPr>
            <p:extLst/>
          </p:nvPr>
        </p:nvGraphicFramePr>
        <p:xfrm>
          <a:off x="1953453" y="5214592"/>
          <a:ext cx="3733800" cy="323850"/>
        </p:xfrm>
        <a:graphic>
          <a:graphicData uri="http://schemas.openxmlformats.org/drawingml/2006/table">
            <a:tbl>
              <a:tblPr/>
              <a:tblGrid>
                <a:gridCol w="1066800">
                  <a:extLst>
                    <a:ext uri="{9D8B030D-6E8A-4147-A177-3AD203B41FA5}">
                      <a16:colId xmlns="" xmlns:a16="http://schemas.microsoft.com/office/drawing/2014/main" val="20000"/>
                    </a:ext>
                  </a:extLst>
                </a:gridCol>
                <a:gridCol w="1041400">
                  <a:extLst>
                    <a:ext uri="{9D8B030D-6E8A-4147-A177-3AD203B41FA5}">
                      <a16:colId xmlns="" xmlns:a16="http://schemas.microsoft.com/office/drawing/2014/main" val="20001"/>
                    </a:ext>
                  </a:extLst>
                </a:gridCol>
                <a:gridCol w="1625600">
                  <a:extLst>
                    <a:ext uri="{9D8B030D-6E8A-4147-A177-3AD203B41FA5}">
                      <a16:colId xmlns="" xmlns:a16="http://schemas.microsoft.com/office/drawing/2014/main" val="20002"/>
                    </a:ext>
                  </a:extLst>
                </a:gridCol>
              </a:tblGrid>
              <a:tr h="323850">
                <a:tc>
                  <a:txBody>
                    <a:bodyPr/>
                    <a:lstStyle/>
                    <a:p>
                      <a:pPr algn="r" fontAlgn="b"/>
                      <a:r>
                        <a:rPr lang="en-US" sz="2000" b="0" i="0" u="none" strike="noStrike" dirty="0">
                          <a:solidFill>
                            <a:srgbClr val="000000"/>
                          </a:solidFill>
                          <a:effectLst/>
                          <a:latin typeface="Arial" panose="020B0604020202020204" pitchFamily="34" charset="0"/>
                        </a:rPr>
                        <a:t>NPV 5%</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Arial" panose="020B0604020202020204" pitchFamily="34" charset="0"/>
                        </a:rPr>
                        <a:t>1-Jul-10</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Arial" panose="020B0604020202020204" pitchFamily="34" charset="0"/>
                        </a:rPr>
                        <a:t>7,848,186 </a:t>
                      </a:r>
                    </a:p>
                  </a:txBody>
                  <a:tcPr marL="9525" marR="9525" marT="9525" marB="0" anchor="b">
                    <a:lnL>
                      <a:noFill/>
                    </a:lnL>
                    <a:lnR>
                      <a:noFill/>
                    </a:lnR>
                    <a:lnT>
                      <a:noFill/>
                    </a:lnT>
                    <a:lnB>
                      <a:noFill/>
                    </a:lnB>
                  </a:tcPr>
                </a:tc>
                <a:extLst>
                  <a:ext uri="{0D108BD9-81ED-4DB2-BD59-A6C34878D82A}">
                    <a16:rowId xmlns="" xmlns:a16="http://schemas.microsoft.com/office/drawing/2014/main" val="10000"/>
                  </a:ext>
                </a:extLst>
              </a:tr>
            </a:tbl>
          </a:graphicData>
        </a:graphic>
      </p:graphicFrame>
      <p:sp>
        <p:nvSpPr>
          <p:cNvPr id="3" name="Slide Number Placeholder 2"/>
          <p:cNvSpPr>
            <a:spLocks noGrp="1"/>
          </p:cNvSpPr>
          <p:nvPr>
            <p:ph type="sldNum" sz="quarter" idx="10"/>
          </p:nvPr>
        </p:nvSpPr>
        <p:spPr/>
        <p:txBody>
          <a:bodyPr/>
          <a:lstStyle/>
          <a:p>
            <a:fld id="{F20B0F91-48EB-4459-AF6F-DD84B76E649D}" type="slidenum">
              <a:rPr lang="en-AU" smtClean="0"/>
              <a:pPr/>
              <a:t>42</a:t>
            </a:fld>
            <a:endParaRPr lang="en-AU" dirty="0"/>
          </a:p>
        </p:txBody>
      </p:sp>
    </p:spTree>
    <p:extLst>
      <p:ext uri="{BB962C8B-B14F-4D97-AF65-F5344CB8AC3E}">
        <p14:creationId xmlns:p14="http://schemas.microsoft.com/office/powerpoint/2010/main" val="117084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4241" y="338845"/>
            <a:ext cx="8875517" cy="798617"/>
          </a:xfrm>
          <a:prstGeom prst="rect">
            <a:avLst/>
          </a:prstGeom>
        </p:spPr>
        <p:txBody>
          <a:bodyPr/>
          <a:lstStyle/>
          <a:p>
            <a:pPr algn="ctr"/>
            <a:r>
              <a:rPr lang="en-AU" sz="3200" b="0" dirty="0" smtClean="0">
                <a:solidFill>
                  <a:schemeClr val="tx2"/>
                </a:solidFill>
                <a:latin typeface="+mj-lt"/>
              </a:rPr>
              <a:t>Lease accounting</a:t>
            </a:r>
            <a:endParaRPr lang="en-AU" sz="3200" b="0" dirty="0">
              <a:solidFill>
                <a:schemeClr val="tx2"/>
              </a:solidFill>
              <a:latin typeface="+mj-lt"/>
            </a:endParaRPr>
          </a:p>
        </p:txBody>
      </p:sp>
      <p:pic>
        <p:nvPicPr>
          <p:cNvPr id="10" name="Picture 9"/>
          <p:cNvPicPr>
            <a:picLocks noChangeAspect="1"/>
          </p:cNvPicPr>
          <p:nvPr/>
        </p:nvPicPr>
        <p:blipFill>
          <a:blip r:embed="rId2"/>
          <a:stretch>
            <a:fillRect/>
          </a:stretch>
        </p:blipFill>
        <p:spPr>
          <a:xfrm>
            <a:off x="1001782" y="2466478"/>
            <a:ext cx="7140437" cy="2402098"/>
          </a:xfrm>
          <a:prstGeom prst="rect">
            <a:avLst/>
          </a:prstGeom>
        </p:spPr>
      </p:pic>
      <p:sp>
        <p:nvSpPr>
          <p:cNvPr id="3" name="Slide Number Placeholder 2"/>
          <p:cNvSpPr>
            <a:spLocks noGrp="1"/>
          </p:cNvSpPr>
          <p:nvPr>
            <p:ph type="sldNum" sz="quarter" idx="11"/>
          </p:nvPr>
        </p:nvSpPr>
        <p:spPr/>
        <p:txBody>
          <a:bodyPr/>
          <a:lstStyle/>
          <a:p>
            <a:fld id="{F20B0F91-48EB-4459-AF6F-DD84B76E649D}" type="slidenum">
              <a:rPr lang="en-AU" smtClean="0"/>
              <a:pPr/>
              <a:t>43</a:t>
            </a:fld>
            <a:endParaRPr lang="en-AU" dirty="0"/>
          </a:p>
        </p:txBody>
      </p:sp>
    </p:spTree>
    <p:extLst>
      <p:ext uri="{BB962C8B-B14F-4D97-AF65-F5344CB8AC3E}">
        <p14:creationId xmlns:p14="http://schemas.microsoft.com/office/powerpoint/2010/main" val="41793743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0828" y="86597"/>
            <a:ext cx="8843986" cy="798617"/>
          </a:xfrm>
          <a:prstGeom prst="rect">
            <a:avLst/>
          </a:prstGeom>
        </p:spPr>
        <p:txBody>
          <a:bodyPr/>
          <a:lstStyle/>
          <a:p>
            <a:pPr algn="ctr"/>
            <a:r>
              <a:rPr lang="en-AU" sz="3200" b="0" dirty="0">
                <a:solidFill>
                  <a:schemeClr val="tx2"/>
                </a:solidFill>
                <a:latin typeface="+mj-lt"/>
              </a:rPr>
              <a:t>Profit or loss effect</a:t>
            </a:r>
          </a:p>
        </p:txBody>
      </p:sp>
      <p:graphicFrame>
        <p:nvGraphicFramePr>
          <p:cNvPr id="5" name="Chart 4"/>
          <p:cNvGraphicFramePr>
            <a:graphicFrameLocks/>
          </p:cNvGraphicFramePr>
          <p:nvPr>
            <p:extLst>
              <p:ext uri="{D42A27DB-BD31-4B8C-83A1-F6EECF244321}">
                <p14:modId xmlns:p14="http://schemas.microsoft.com/office/powerpoint/2010/main" val="2993160946"/>
              </p:ext>
            </p:extLst>
          </p:nvPr>
        </p:nvGraphicFramePr>
        <p:xfrm>
          <a:off x="547977" y="810990"/>
          <a:ext cx="8048046" cy="5348085"/>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1"/>
          </p:nvPr>
        </p:nvSpPr>
        <p:spPr/>
        <p:txBody>
          <a:bodyPr/>
          <a:lstStyle/>
          <a:p>
            <a:fld id="{F20B0F91-48EB-4459-AF6F-DD84B76E649D}" type="slidenum">
              <a:rPr lang="en-AU" smtClean="0"/>
              <a:pPr/>
              <a:t>44</a:t>
            </a:fld>
            <a:endParaRPr lang="en-AU" dirty="0"/>
          </a:p>
        </p:txBody>
      </p:sp>
    </p:spTree>
    <p:extLst>
      <p:ext uri="{BB962C8B-B14F-4D97-AF65-F5344CB8AC3E}">
        <p14:creationId xmlns:p14="http://schemas.microsoft.com/office/powerpoint/2010/main" val="31903604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25079" y="2402552"/>
            <a:ext cx="4448825" cy="2834694"/>
          </a:xfrm>
          <a:prstGeom prst="rect">
            <a:avLst/>
          </a:prstGeom>
        </p:spPr>
      </p:pic>
      <p:pic>
        <p:nvPicPr>
          <p:cNvPr id="7" name="Picture 6"/>
          <p:cNvPicPr>
            <a:picLocks noChangeAspect="1"/>
          </p:cNvPicPr>
          <p:nvPr/>
        </p:nvPicPr>
        <p:blipFill>
          <a:blip r:embed="rId3"/>
          <a:stretch>
            <a:fillRect/>
          </a:stretch>
        </p:blipFill>
        <p:spPr>
          <a:xfrm>
            <a:off x="74732" y="2402551"/>
            <a:ext cx="4480323" cy="2834695"/>
          </a:xfrm>
          <a:prstGeom prst="rect">
            <a:avLst/>
          </a:prstGeom>
        </p:spPr>
      </p:pic>
      <p:sp>
        <p:nvSpPr>
          <p:cNvPr id="5" name="Title 1"/>
          <p:cNvSpPr txBox="1">
            <a:spLocks/>
          </p:cNvSpPr>
          <p:nvPr/>
        </p:nvSpPr>
        <p:spPr>
          <a:xfrm>
            <a:off x="110828" y="86597"/>
            <a:ext cx="8843986" cy="798617"/>
          </a:xfrm>
          <a:prstGeom prst="rect">
            <a:avLst/>
          </a:prstGeom>
        </p:spPr>
        <p:txBody>
          <a:bodyPr>
            <a:normAutofit/>
          </a:bodyPr>
          <a:lstStyle>
            <a:lvl1pPr algn="l" defTabSz="419947" rtl="0" eaLnBrk="1" latinLnBrk="0" hangingPunct="1">
              <a:spcBef>
                <a:spcPct val="0"/>
              </a:spcBef>
              <a:buNone/>
              <a:defRPr sz="3200" b="1" i="0" kern="1200" baseline="0">
                <a:solidFill>
                  <a:schemeClr val="bg1"/>
                </a:solidFill>
                <a:latin typeface="Arial"/>
                <a:ea typeface="+mj-ea"/>
                <a:cs typeface="Arial"/>
              </a:defRPr>
            </a:lvl1pPr>
          </a:lstStyle>
          <a:p>
            <a:pPr algn="ctr"/>
            <a:r>
              <a:rPr lang="en-AU" b="0" dirty="0" smtClean="0">
                <a:solidFill>
                  <a:schemeClr val="tx2"/>
                </a:solidFill>
                <a:latin typeface="+mj-lt"/>
              </a:rPr>
              <a:t>Profit or loss effect</a:t>
            </a:r>
            <a:endParaRPr lang="en-AU" b="0" dirty="0">
              <a:solidFill>
                <a:schemeClr val="tx2"/>
              </a:solidFill>
              <a:latin typeface="+mj-lt"/>
            </a:endParaRPr>
          </a:p>
        </p:txBody>
      </p:sp>
      <p:sp>
        <p:nvSpPr>
          <p:cNvPr id="3" name="Slide Number Placeholder 2"/>
          <p:cNvSpPr>
            <a:spLocks noGrp="1"/>
          </p:cNvSpPr>
          <p:nvPr>
            <p:ph type="sldNum" sz="quarter" idx="11"/>
          </p:nvPr>
        </p:nvSpPr>
        <p:spPr/>
        <p:txBody>
          <a:bodyPr/>
          <a:lstStyle/>
          <a:p>
            <a:fld id="{F20B0F91-48EB-4459-AF6F-DD84B76E649D}" type="slidenum">
              <a:rPr lang="en-AU" smtClean="0"/>
              <a:pPr/>
              <a:t>45</a:t>
            </a:fld>
            <a:endParaRPr lang="en-AU" dirty="0"/>
          </a:p>
        </p:txBody>
      </p:sp>
    </p:spTree>
    <p:extLst>
      <p:ext uri="{BB962C8B-B14F-4D97-AF65-F5344CB8AC3E}">
        <p14:creationId xmlns:p14="http://schemas.microsoft.com/office/powerpoint/2010/main" val="6904453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0828" y="86597"/>
            <a:ext cx="9033172" cy="798617"/>
          </a:xfrm>
          <a:prstGeom prst="rect">
            <a:avLst/>
          </a:prstGeom>
        </p:spPr>
        <p:txBody>
          <a:bodyPr/>
          <a:lstStyle/>
          <a:p>
            <a:pPr algn="ctr"/>
            <a:r>
              <a:rPr lang="en-AU" sz="3200" b="0" dirty="0">
                <a:solidFill>
                  <a:schemeClr val="tx2"/>
                </a:solidFill>
                <a:latin typeface="+mj-lt"/>
              </a:rPr>
              <a:t>Balance sheet</a:t>
            </a:r>
          </a:p>
        </p:txBody>
      </p:sp>
      <p:pic>
        <p:nvPicPr>
          <p:cNvPr id="5" name="Picture 4"/>
          <p:cNvPicPr>
            <a:picLocks noChangeAspect="1"/>
          </p:cNvPicPr>
          <p:nvPr/>
        </p:nvPicPr>
        <p:blipFill>
          <a:blip r:embed="rId2"/>
          <a:stretch>
            <a:fillRect/>
          </a:stretch>
        </p:blipFill>
        <p:spPr>
          <a:xfrm>
            <a:off x="1101844" y="766093"/>
            <a:ext cx="7051139" cy="5249687"/>
          </a:xfrm>
          <a:prstGeom prst="rect">
            <a:avLst/>
          </a:prstGeom>
        </p:spPr>
      </p:pic>
      <p:sp>
        <p:nvSpPr>
          <p:cNvPr id="4" name="Oval 3"/>
          <p:cNvSpPr/>
          <p:nvPr/>
        </p:nvSpPr>
        <p:spPr>
          <a:xfrm>
            <a:off x="4529477" y="1562992"/>
            <a:ext cx="36000" cy="36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 name="Slide Number Placeholder 2"/>
          <p:cNvSpPr>
            <a:spLocks noGrp="1"/>
          </p:cNvSpPr>
          <p:nvPr>
            <p:ph type="sldNum" sz="quarter" idx="11"/>
          </p:nvPr>
        </p:nvSpPr>
        <p:spPr/>
        <p:txBody>
          <a:bodyPr/>
          <a:lstStyle/>
          <a:p>
            <a:fld id="{F20B0F91-48EB-4459-AF6F-DD84B76E649D}" type="slidenum">
              <a:rPr lang="en-AU" smtClean="0"/>
              <a:pPr/>
              <a:t>46</a:t>
            </a:fld>
            <a:endParaRPr lang="en-AU" dirty="0"/>
          </a:p>
        </p:txBody>
      </p:sp>
    </p:spTree>
    <p:extLst>
      <p:ext uri="{BB962C8B-B14F-4D97-AF65-F5344CB8AC3E}">
        <p14:creationId xmlns:p14="http://schemas.microsoft.com/office/powerpoint/2010/main" val="9754932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0828" y="2045369"/>
            <a:ext cx="4377156" cy="3258864"/>
          </a:xfrm>
          <a:prstGeom prst="rect">
            <a:avLst/>
          </a:prstGeom>
        </p:spPr>
      </p:pic>
      <p:pic>
        <p:nvPicPr>
          <p:cNvPr id="7" name="Picture 6"/>
          <p:cNvPicPr>
            <a:picLocks noChangeAspect="1"/>
          </p:cNvPicPr>
          <p:nvPr/>
        </p:nvPicPr>
        <p:blipFill>
          <a:blip r:embed="rId3"/>
          <a:stretch>
            <a:fillRect/>
          </a:stretch>
        </p:blipFill>
        <p:spPr>
          <a:xfrm>
            <a:off x="4561375" y="2045368"/>
            <a:ext cx="4476589" cy="3258864"/>
          </a:xfrm>
          <a:prstGeom prst="rect">
            <a:avLst/>
          </a:prstGeom>
        </p:spPr>
      </p:pic>
      <p:sp>
        <p:nvSpPr>
          <p:cNvPr id="6" name="Oval 5"/>
          <p:cNvSpPr/>
          <p:nvPr/>
        </p:nvSpPr>
        <p:spPr>
          <a:xfrm>
            <a:off x="2264735" y="2243471"/>
            <a:ext cx="36000" cy="36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8" name="Title 1"/>
          <p:cNvSpPr txBox="1">
            <a:spLocks/>
          </p:cNvSpPr>
          <p:nvPr/>
        </p:nvSpPr>
        <p:spPr>
          <a:xfrm>
            <a:off x="110828" y="86597"/>
            <a:ext cx="9033172" cy="798617"/>
          </a:xfrm>
          <a:prstGeom prst="rect">
            <a:avLst/>
          </a:prstGeom>
        </p:spPr>
        <p:txBody>
          <a:bodyPr>
            <a:normAutofit/>
          </a:bodyPr>
          <a:lstStyle>
            <a:lvl1pPr algn="l" defTabSz="419947" rtl="0" eaLnBrk="1" latinLnBrk="0" hangingPunct="1">
              <a:spcBef>
                <a:spcPct val="0"/>
              </a:spcBef>
              <a:buNone/>
              <a:defRPr sz="3200" b="1" i="0" kern="1200" baseline="0">
                <a:solidFill>
                  <a:schemeClr val="bg1"/>
                </a:solidFill>
                <a:latin typeface="Arial"/>
                <a:ea typeface="+mj-ea"/>
                <a:cs typeface="Arial"/>
              </a:defRPr>
            </a:lvl1pPr>
          </a:lstStyle>
          <a:p>
            <a:pPr algn="ctr"/>
            <a:r>
              <a:rPr lang="en-AU" b="0" dirty="0" smtClean="0">
                <a:solidFill>
                  <a:schemeClr val="tx2"/>
                </a:solidFill>
                <a:latin typeface="+mj-lt"/>
              </a:rPr>
              <a:t>Balance sheet</a:t>
            </a:r>
            <a:endParaRPr lang="en-AU" b="0" dirty="0">
              <a:solidFill>
                <a:schemeClr val="tx2"/>
              </a:solidFill>
              <a:latin typeface="+mj-lt"/>
            </a:endParaRPr>
          </a:p>
        </p:txBody>
      </p:sp>
      <p:sp>
        <p:nvSpPr>
          <p:cNvPr id="3" name="Slide Number Placeholder 2"/>
          <p:cNvSpPr>
            <a:spLocks noGrp="1"/>
          </p:cNvSpPr>
          <p:nvPr>
            <p:ph type="sldNum" sz="quarter" idx="11"/>
          </p:nvPr>
        </p:nvSpPr>
        <p:spPr/>
        <p:txBody>
          <a:bodyPr/>
          <a:lstStyle/>
          <a:p>
            <a:fld id="{F20B0F91-48EB-4459-AF6F-DD84B76E649D}" type="slidenum">
              <a:rPr lang="en-AU" smtClean="0"/>
              <a:pPr/>
              <a:t>47</a:t>
            </a:fld>
            <a:endParaRPr lang="en-AU" dirty="0"/>
          </a:p>
        </p:txBody>
      </p:sp>
    </p:spTree>
    <p:extLst>
      <p:ext uri="{BB962C8B-B14F-4D97-AF65-F5344CB8AC3E}">
        <p14:creationId xmlns:p14="http://schemas.microsoft.com/office/powerpoint/2010/main" val="12263190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0828" y="86597"/>
            <a:ext cx="8922813" cy="798617"/>
          </a:xfrm>
          <a:prstGeom prst="rect">
            <a:avLst/>
          </a:prstGeom>
        </p:spPr>
        <p:txBody>
          <a:bodyPr/>
          <a:lstStyle/>
          <a:p>
            <a:pPr algn="ctr"/>
            <a:r>
              <a:rPr lang="en-AU" sz="3200" b="0" dirty="0" smtClean="0">
                <a:solidFill>
                  <a:schemeClr val="tx2"/>
                </a:solidFill>
                <a:latin typeface="+mj-lt"/>
              </a:rPr>
              <a:t>Profit or loss statement</a:t>
            </a:r>
            <a:endParaRPr lang="en-AU" sz="3200" b="0" dirty="0">
              <a:solidFill>
                <a:schemeClr val="tx2"/>
              </a:solidFill>
              <a:latin typeface="+mj-lt"/>
            </a:endParaRPr>
          </a:p>
        </p:txBody>
      </p:sp>
      <p:graphicFrame>
        <p:nvGraphicFramePr>
          <p:cNvPr id="3" name="Table 2"/>
          <p:cNvGraphicFramePr>
            <a:graphicFrameLocks noGrp="1"/>
          </p:cNvGraphicFramePr>
          <p:nvPr>
            <p:extLst>
              <p:ext uri="{D42A27DB-BD31-4B8C-83A1-F6EECF244321}">
                <p14:modId xmlns:p14="http://schemas.microsoft.com/office/powerpoint/2010/main" val="2774237772"/>
              </p:ext>
            </p:extLst>
          </p:nvPr>
        </p:nvGraphicFramePr>
        <p:xfrm>
          <a:off x="1540276" y="914704"/>
          <a:ext cx="6063915" cy="5180552"/>
        </p:xfrm>
        <a:graphic>
          <a:graphicData uri="http://schemas.openxmlformats.org/drawingml/2006/table">
            <a:tbl>
              <a:tblPr>
                <a:tableStyleId>{5C22544A-7EE6-4342-B048-85BDC9FD1C3A}</a:tableStyleId>
              </a:tblPr>
              <a:tblGrid>
                <a:gridCol w="3630653">
                  <a:extLst>
                    <a:ext uri="{9D8B030D-6E8A-4147-A177-3AD203B41FA5}">
                      <a16:colId xmlns="" xmlns:a16="http://schemas.microsoft.com/office/drawing/2014/main" val="20000"/>
                    </a:ext>
                  </a:extLst>
                </a:gridCol>
                <a:gridCol w="1396873">
                  <a:extLst>
                    <a:ext uri="{9D8B030D-6E8A-4147-A177-3AD203B41FA5}">
                      <a16:colId xmlns="" xmlns:a16="http://schemas.microsoft.com/office/drawing/2014/main" val="20001"/>
                    </a:ext>
                  </a:extLst>
                </a:gridCol>
                <a:gridCol w="1036389">
                  <a:extLst>
                    <a:ext uri="{9D8B030D-6E8A-4147-A177-3AD203B41FA5}">
                      <a16:colId xmlns="" xmlns:a16="http://schemas.microsoft.com/office/drawing/2014/main" val="20002"/>
                    </a:ext>
                  </a:extLst>
                </a:gridCol>
              </a:tblGrid>
              <a:tr h="298453">
                <a:tc>
                  <a:txBody>
                    <a:bodyPr/>
                    <a:lstStyle/>
                    <a:p>
                      <a:pPr algn="l" fontAlgn="b"/>
                      <a:r>
                        <a:rPr lang="en-AU" sz="1200" u="none" strike="noStrike" dirty="0">
                          <a:effectLst/>
                          <a:latin typeface="Arial" panose="020B0604020202020204" pitchFamily="34" charset="0"/>
                          <a:cs typeface="Arial" panose="020B0604020202020204" pitchFamily="34" charset="0"/>
                        </a:rPr>
                        <a:t>Sales revenue</a:t>
                      </a:r>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noFill/>
                  </a:tcPr>
                </a:tc>
                <a:tc>
                  <a:txBody>
                    <a:bodyPr/>
                    <a:lstStyle/>
                    <a:p>
                      <a:pPr marL="0" algn="ctr" defTabSz="457200" rtl="0" eaLnBrk="1" fontAlgn="b" latinLnBrk="0" hangingPunct="1"/>
                      <a:r>
                        <a:rPr lang="en-AU" sz="1200" u="none" strike="noStrike" kern="1200" dirty="0" err="1">
                          <a:solidFill>
                            <a:schemeClr val="dk1"/>
                          </a:solidFill>
                          <a:effectLst/>
                          <a:latin typeface="Arial" panose="020B0604020202020204" pitchFamily="34" charset="0"/>
                          <a:ea typeface="+mn-ea"/>
                          <a:cs typeface="Arial" panose="020B0604020202020204" pitchFamily="34" charset="0"/>
                        </a:rPr>
                        <a:t>www,www</a:t>
                      </a:r>
                      <a:endParaRPr lang="en-AU" sz="12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45720" marR="45720" anchor="b">
                    <a:lnT w="12700" cap="flat" cmpd="sng" algn="ctr">
                      <a:solidFill>
                        <a:schemeClr val="bg1">
                          <a:lumMod val="65000"/>
                        </a:schemeClr>
                      </a:solidFill>
                      <a:prstDash val="solid"/>
                      <a:round/>
                      <a:headEnd type="none" w="med" len="med"/>
                      <a:tailEnd type="none" w="med" len="med"/>
                    </a:lnT>
                    <a:noFill/>
                  </a:tcPr>
                </a:tc>
                <a:tc>
                  <a:txBody>
                    <a:bodyPr/>
                    <a:lstStyle/>
                    <a:p>
                      <a:pPr algn="l" fontAlgn="b"/>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noFill/>
                  </a:tcPr>
                </a:tc>
                <a:extLst>
                  <a:ext uri="{0D108BD9-81ED-4DB2-BD59-A6C34878D82A}">
                    <a16:rowId xmlns="" xmlns:a16="http://schemas.microsoft.com/office/drawing/2014/main" val="10000"/>
                  </a:ext>
                </a:extLst>
              </a:tr>
              <a:tr h="298453">
                <a:tc>
                  <a:txBody>
                    <a:bodyPr/>
                    <a:lstStyle/>
                    <a:p>
                      <a:pPr algn="l" fontAlgn="b"/>
                      <a:r>
                        <a:rPr lang="en-AU" sz="1200" u="none" strike="noStrike" dirty="0">
                          <a:effectLst/>
                          <a:latin typeface="Arial" panose="020B0604020202020204" pitchFamily="34" charset="0"/>
                          <a:cs typeface="Arial" panose="020B0604020202020204" pitchFamily="34" charset="0"/>
                        </a:rPr>
                        <a:t>Interest income</a:t>
                      </a:r>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AU" sz="1200" u="none" strike="noStrike" kern="1200" dirty="0" err="1">
                          <a:solidFill>
                            <a:schemeClr val="dk1"/>
                          </a:solidFill>
                          <a:effectLst/>
                          <a:latin typeface="Arial" panose="020B0604020202020204" pitchFamily="34" charset="0"/>
                          <a:ea typeface="+mn-ea"/>
                          <a:cs typeface="Arial" panose="020B0604020202020204" pitchFamily="34" charset="0"/>
                        </a:rPr>
                        <a:t>www,www</a:t>
                      </a:r>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01"/>
                  </a:ext>
                </a:extLst>
              </a:tr>
              <a:tr h="298453">
                <a:tc>
                  <a:txBody>
                    <a:bodyPr/>
                    <a:lstStyle/>
                    <a:p>
                      <a:pPr algn="l" fontAlgn="b"/>
                      <a:r>
                        <a:rPr lang="en-AU" sz="1200" u="none" strike="noStrike" dirty="0">
                          <a:effectLst/>
                          <a:latin typeface="Arial" panose="020B0604020202020204" pitchFamily="34" charset="0"/>
                          <a:cs typeface="Arial" panose="020B0604020202020204" pitchFamily="34" charset="0"/>
                        </a:rPr>
                        <a:t>Other income</a:t>
                      </a:r>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AU" sz="1200" u="none" strike="noStrike" kern="1200" dirty="0" err="1">
                          <a:solidFill>
                            <a:schemeClr val="dk1"/>
                          </a:solidFill>
                          <a:effectLst/>
                          <a:latin typeface="Arial" panose="020B0604020202020204" pitchFamily="34" charset="0"/>
                          <a:ea typeface="+mn-ea"/>
                          <a:cs typeface="Arial" panose="020B0604020202020204" pitchFamily="34" charset="0"/>
                        </a:rPr>
                        <a:t>www,www</a:t>
                      </a:r>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02"/>
                  </a:ext>
                </a:extLst>
              </a:tr>
              <a:tr h="298453">
                <a:tc>
                  <a:txBody>
                    <a:bodyPr/>
                    <a:lstStyle/>
                    <a:p>
                      <a:pPr algn="l" fontAlgn="b"/>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a:txBody>
                    <a:bodyPr/>
                    <a:lstStyle/>
                    <a:p>
                      <a:pPr algn="ctr" fontAlgn="b"/>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03"/>
                  </a:ext>
                </a:extLst>
              </a:tr>
              <a:tr h="298453">
                <a:tc>
                  <a:txBody>
                    <a:bodyPr/>
                    <a:lstStyle/>
                    <a:p>
                      <a:pPr algn="l" fontAlgn="b"/>
                      <a:r>
                        <a:rPr lang="en-AU" sz="1200" u="none" strike="noStrike" dirty="0">
                          <a:effectLst/>
                          <a:latin typeface="Arial" panose="020B0604020202020204" pitchFamily="34" charset="0"/>
                          <a:cs typeface="Arial" panose="020B0604020202020204" pitchFamily="34" charset="0"/>
                        </a:rPr>
                        <a:t>Raw materials and inventories</a:t>
                      </a:r>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AU" sz="1200" u="none" strike="noStrike" kern="1200" dirty="0" err="1">
                          <a:solidFill>
                            <a:schemeClr val="dk1"/>
                          </a:solidFill>
                          <a:effectLst/>
                          <a:latin typeface="Arial" panose="020B0604020202020204" pitchFamily="34" charset="0"/>
                          <a:ea typeface="+mn-ea"/>
                          <a:cs typeface="Arial" panose="020B0604020202020204" pitchFamily="34" charset="0"/>
                        </a:rPr>
                        <a:t>www,www</a:t>
                      </a:r>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04"/>
                  </a:ext>
                </a:extLst>
              </a:tr>
              <a:tr h="298453">
                <a:tc>
                  <a:txBody>
                    <a:bodyPr/>
                    <a:lstStyle/>
                    <a:p>
                      <a:pPr algn="l" fontAlgn="b"/>
                      <a:r>
                        <a:rPr lang="en-AU" sz="1200" u="none" strike="noStrike" dirty="0">
                          <a:effectLst/>
                          <a:latin typeface="Arial" panose="020B0604020202020204" pitchFamily="34" charset="0"/>
                          <a:cs typeface="Arial" panose="020B0604020202020204" pitchFamily="34" charset="0"/>
                        </a:rPr>
                        <a:t>Employee expenses</a:t>
                      </a:r>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AU" sz="1200" u="none" strike="noStrike" kern="1200" dirty="0" err="1">
                          <a:solidFill>
                            <a:schemeClr val="dk1"/>
                          </a:solidFill>
                          <a:effectLst/>
                          <a:latin typeface="Arial" panose="020B0604020202020204" pitchFamily="34" charset="0"/>
                          <a:ea typeface="+mn-ea"/>
                          <a:cs typeface="Arial" panose="020B0604020202020204" pitchFamily="34" charset="0"/>
                        </a:rPr>
                        <a:t>www,www</a:t>
                      </a:r>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05"/>
                  </a:ext>
                </a:extLst>
              </a:tr>
              <a:tr h="298453">
                <a:tc>
                  <a:txBody>
                    <a:bodyPr/>
                    <a:lstStyle/>
                    <a:p>
                      <a:pPr algn="l" fontAlgn="b"/>
                      <a:r>
                        <a:rPr lang="en-AU" sz="1200" u="none" strike="noStrike" dirty="0">
                          <a:effectLst/>
                          <a:latin typeface="Arial" panose="020B0604020202020204" pitchFamily="34" charset="0"/>
                          <a:cs typeface="Arial" panose="020B0604020202020204" pitchFamily="34" charset="0"/>
                        </a:rPr>
                        <a:t>Operating lease payments</a:t>
                      </a:r>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AU" sz="1200" u="none" strike="noStrike" kern="1200" dirty="0" err="1">
                          <a:solidFill>
                            <a:schemeClr val="dk1"/>
                          </a:solidFill>
                          <a:effectLst/>
                          <a:latin typeface="Arial" panose="020B0604020202020204" pitchFamily="34" charset="0"/>
                          <a:ea typeface="+mn-ea"/>
                          <a:cs typeface="Arial" panose="020B0604020202020204" pitchFamily="34" charset="0"/>
                        </a:rPr>
                        <a:t>www,www</a:t>
                      </a:r>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r>
                        <a:rPr lang="en-AU" sz="1200" b="0" i="0" u="none" strike="noStrike" dirty="0">
                          <a:solidFill>
                            <a:srgbClr val="000000"/>
                          </a:solidFill>
                          <a:effectLst/>
                          <a:latin typeface="Arial" panose="020B0604020202020204" pitchFamily="34" charset="0"/>
                          <a:cs typeface="Arial" panose="020B0604020202020204" pitchFamily="34" charset="0"/>
                        </a:rPr>
                        <a:t>Down</a:t>
                      </a: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06"/>
                  </a:ext>
                </a:extLst>
              </a:tr>
              <a:tr h="298453">
                <a:tc>
                  <a:txBody>
                    <a:bodyPr/>
                    <a:lstStyle/>
                    <a:p>
                      <a:pPr algn="l" fontAlgn="b"/>
                      <a:r>
                        <a:rPr lang="en-AU" sz="1200" u="none" strike="noStrike" dirty="0">
                          <a:effectLst/>
                          <a:latin typeface="Arial" panose="020B0604020202020204" pitchFamily="34" charset="0"/>
                          <a:cs typeface="Arial" panose="020B0604020202020204" pitchFamily="34" charset="0"/>
                        </a:rPr>
                        <a:t>Selling and marketing</a:t>
                      </a:r>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AU" sz="1200" u="none" strike="noStrike" kern="1200" dirty="0" err="1">
                          <a:solidFill>
                            <a:schemeClr val="dk1"/>
                          </a:solidFill>
                          <a:effectLst/>
                          <a:latin typeface="Arial" panose="020B0604020202020204" pitchFamily="34" charset="0"/>
                          <a:ea typeface="+mn-ea"/>
                          <a:cs typeface="Arial" panose="020B0604020202020204" pitchFamily="34" charset="0"/>
                        </a:rPr>
                        <a:t>www,www</a:t>
                      </a:r>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07"/>
                  </a:ext>
                </a:extLst>
              </a:tr>
              <a:tr h="298453">
                <a:tc>
                  <a:txBody>
                    <a:bodyPr/>
                    <a:lstStyle/>
                    <a:p>
                      <a:pPr algn="l" fontAlgn="b"/>
                      <a:r>
                        <a:rPr lang="en-AU" sz="1200" u="none" strike="noStrike" dirty="0">
                          <a:effectLst/>
                          <a:latin typeface="Arial" panose="020B0604020202020204" pitchFamily="34" charset="0"/>
                          <a:cs typeface="Arial" panose="020B0604020202020204" pitchFamily="34" charset="0"/>
                        </a:rPr>
                        <a:t>Administrative expenses</a:t>
                      </a:r>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AU" sz="1200" u="none" strike="noStrike" kern="1200" dirty="0" err="1">
                          <a:solidFill>
                            <a:schemeClr val="dk1"/>
                          </a:solidFill>
                          <a:effectLst/>
                          <a:latin typeface="Arial" panose="020B0604020202020204" pitchFamily="34" charset="0"/>
                          <a:ea typeface="+mn-ea"/>
                          <a:cs typeface="Arial" panose="020B0604020202020204" pitchFamily="34" charset="0"/>
                        </a:rPr>
                        <a:t>www,www</a:t>
                      </a:r>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08"/>
                  </a:ext>
                </a:extLst>
              </a:tr>
              <a:tr h="399260">
                <a:tc>
                  <a:txBody>
                    <a:bodyPr/>
                    <a:lstStyle/>
                    <a:p>
                      <a:pPr algn="l" fontAlgn="b"/>
                      <a:r>
                        <a:rPr lang="en-AU" sz="1200" b="1" u="none" strike="noStrike" dirty="0">
                          <a:effectLst/>
                          <a:latin typeface="Arial" panose="020B0604020202020204" pitchFamily="34" charset="0"/>
                          <a:cs typeface="Arial" panose="020B0604020202020204" pitchFamily="34" charset="0"/>
                        </a:rPr>
                        <a:t>EBITDA</a:t>
                      </a:r>
                      <a:endParaRPr lang="en-AU" sz="12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AU" sz="1200" b="1" u="none" strike="noStrike" kern="1200" dirty="0" err="1">
                          <a:solidFill>
                            <a:schemeClr val="dk1"/>
                          </a:solidFill>
                          <a:effectLst/>
                          <a:latin typeface="Arial" panose="020B0604020202020204" pitchFamily="34" charset="0"/>
                          <a:ea typeface="+mn-ea"/>
                          <a:cs typeface="Arial" panose="020B0604020202020204" pitchFamily="34" charset="0"/>
                        </a:rPr>
                        <a:t>www,www</a:t>
                      </a:r>
                      <a:endParaRPr lang="en-AU" sz="12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AU" sz="1200" b="0" i="0" u="none" strike="noStrike" dirty="0">
                          <a:solidFill>
                            <a:srgbClr val="000000"/>
                          </a:solidFill>
                          <a:effectLst/>
                          <a:latin typeface="Arial" panose="020B0604020202020204" pitchFamily="34" charset="0"/>
                          <a:cs typeface="Arial" panose="020B0604020202020204" pitchFamily="34" charset="0"/>
                        </a:rPr>
                        <a:t>Up</a:t>
                      </a: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09"/>
                  </a:ext>
                </a:extLst>
              </a:tr>
              <a:tr h="298453">
                <a:tc>
                  <a:txBody>
                    <a:bodyPr/>
                    <a:lstStyle/>
                    <a:p>
                      <a:pPr algn="l" fontAlgn="b"/>
                      <a:r>
                        <a:rPr lang="en-AU" sz="1200" u="none" strike="noStrike" dirty="0">
                          <a:effectLst/>
                          <a:latin typeface="Arial" panose="020B0604020202020204" pitchFamily="34" charset="0"/>
                          <a:cs typeface="Arial" panose="020B0604020202020204" pitchFamily="34" charset="0"/>
                        </a:rPr>
                        <a:t>Depreciation and amortisation</a:t>
                      </a:r>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AU" sz="1200" u="none" strike="noStrike" kern="1200" dirty="0" err="1">
                          <a:solidFill>
                            <a:schemeClr val="dk1"/>
                          </a:solidFill>
                          <a:effectLst/>
                          <a:latin typeface="Arial" panose="020B0604020202020204" pitchFamily="34" charset="0"/>
                          <a:ea typeface="+mn-ea"/>
                          <a:cs typeface="Arial" panose="020B0604020202020204" pitchFamily="34" charset="0"/>
                        </a:rPr>
                        <a:t>www,www</a:t>
                      </a:r>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r>
                        <a:rPr lang="en-AU" sz="1200" b="0" i="0" u="none" strike="noStrike" dirty="0">
                          <a:solidFill>
                            <a:srgbClr val="000000"/>
                          </a:solidFill>
                          <a:effectLst/>
                          <a:latin typeface="Arial" panose="020B0604020202020204" pitchFamily="34" charset="0"/>
                          <a:cs typeface="Arial" panose="020B0604020202020204" pitchFamily="34" charset="0"/>
                        </a:rPr>
                        <a:t>Up</a:t>
                      </a: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10"/>
                  </a:ext>
                </a:extLst>
              </a:tr>
              <a:tr h="407094">
                <a:tc>
                  <a:txBody>
                    <a:bodyPr/>
                    <a:lstStyle/>
                    <a:p>
                      <a:pPr algn="l" fontAlgn="b"/>
                      <a:r>
                        <a:rPr lang="en-AU" sz="1200" b="1" u="none" strike="noStrike" dirty="0">
                          <a:effectLst/>
                          <a:latin typeface="Arial" panose="020B0604020202020204" pitchFamily="34" charset="0"/>
                          <a:cs typeface="Arial" panose="020B0604020202020204" pitchFamily="34" charset="0"/>
                        </a:rPr>
                        <a:t>EBIT—earnings before interest and tax</a:t>
                      </a:r>
                      <a:endParaRPr lang="en-AU" sz="12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AU" sz="1200" b="1" u="none" strike="noStrike" kern="1200" dirty="0" err="1">
                          <a:solidFill>
                            <a:schemeClr val="dk1"/>
                          </a:solidFill>
                          <a:effectLst/>
                          <a:latin typeface="Arial" panose="020B0604020202020204" pitchFamily="34" charset="0"/>
                          <a:ea typeface="+mn-ea"/>
                          <a:cs typeface="Arial" panose="020B0604020202020204" pitchFamily="34" charset="0"/>
                        </a:rPr>
                        <a:t>www,www</a:t>
                      </a:r>
                      <a:endParaRPr lang="en-AU" sz="12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r>
                        <a:rPr lang="en-AU" sz="1200" b="0" i="0" u="none" strike="noStrike" dirty="0">
                          <a:solidFill>
                            <a:srgbClr val="000000"/>
                          </a:solidFill>
                          <a:effectLst/>
                          <a:latin typeface="Arial" panose="020B0604020202020204" pitchFamily="34" charset="0"/>
                          <a:cs typeface="Arial" panose="020B0604020202020204" pitchFamily="34" charset="0"/>
                        </a:rPr>
                        <a:t>Up</a:t>
                      </a: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11"/>
                  </a:ext>
                </a:extLst>
              </a:tr>
              <a:tr h="330258">
                <a:tc>
                  <a:txBody>
                    <a:bodyPr/>
                    <a:lstStyle/>
                    <a:p>
                      <a:pPr algn="l" fontAlgn="b"/>
                      <a:r>
                        <a:rPr lang="en-AU" sz="1200" u="none" strike="noStrike" dirty="0">
                          <a:effectLst/>
                          <a:latin typeface="Arial" panose="020B0604020202020204" pitchFamily="34" charset="0"/>
                          <a:cs typeface="Arial" panose="020B0604020202020204" pitchFamily="34" charset="0"/>
                        </a:rPr>
                        <a:t>Interest expense</a:t>
                      </a:r>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AU" sz="1200" u="none" strike="noStrike" kern="1200" dirty="0" err="1">
                          <a:solidFill>
                            <a:schemeClr val="dk1"/>
                          </a:solidFill>
                          <a:effectLst/>
                          <a:latin typeface="Arial" panose="020B0604020202020204" pitchFamily="34" charset="0"/>
                          <a:ea typeface="+mn-ea"/>
                          <a:cs typeface="Arial" panose="020B0604020202020204" pitchFamily="34" charset="0"/>
                        </a:rPr>
                        <a:t>www,www</a:t>
                      </a:r>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r>
                        <a:rPr lang="en-AU" sz="1200" b="0" i="0" u="none" strike="noStrike" dirty="0">
                          <a:solidFill>
                            <a:srgbClr val="000000"/>
                          </a:solidFill>
                          <a:effectLst/>
                          <a:latin typeface="Arial" panose="020B0604020202020204" pitchFamily="34" charset="0"/>
                          <a:cs typeface="Arial" panose="020B0604020202020204" pitchFamily="34" charset="0"/>
                        </a:rPr>
                        <a:t>Up</a:t>
                      </a: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12"/>
                  </a:ext>
                </a:extLst>
              </a:tr>
              <a:tr h="328093">
                <a:tc>
                  <a:txBody>
                    <a:bodyPr/>
                    <a:lstStyle/>
                    <a:p>
                      <a:pPr algn="l" fontAlgn="b"/>
                      <a:r>
                        <a:rPr lang="en-AU" sz="1200" b="1" u="none" strike="noStrike" dirty="0">
                          <a:effectLst/>
                          <a:latin typeface="Arial" panose="020B0604020202020204" pitchFamily="34" charset="0"/>
                          <a:cs typeface="Arial" panose="020B0604020202020204" pitchFamily="34" charset="0"/>
                        </a:rPr>
                        <a:t>Profit before tax</a:t>
                      </a:r>
                      <a:endParaRPr lang="en-AU" sz="12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AU" sz="1200" b="1" u="none" strike="noStrike" kern="1200" dirty="0" err="1">
                          <a:solidFill>
                            <a:schemeClr val="dk1"/>
                          </a:solidFill>
                          <a:effectLst/>
                          <a:latin typeface="Arial" panose="020B0604020202020204" pitchFamily="34" charset="0"/>
                          <a:ea typeface="+mn-ea"/>
                          <a:cs typeface="Arial" panose="020B0604020202020204" pitchFamily="34" charset="0"/>
                        </a:rPr>
                        <a:t>www,www</a:t>
                      </a:r>
                      <a:endParaRPr lang="en-AU" sz="12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r>
                        <a:rPr lang="en-AU" sz="1200" b="0" i="0" u="none" strike="noStrike" dirty="0">
                          <a:solidFill>
                            <a:srgbClr val="000000"/>
                          </a:solidFill>
                          <a:effectLst/>
                          <a:latin typeface="Arial" panose="020B0604020202020204" pitchFamily="34" charset="0"/>
                          <a:cs typeface="Arial" panose="020B0604020202020204" pitchFamily="34" charset="0"/>
                        </a:rPr>
                        <a:t>Depends</a:t>
                      </a: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13"/>
                  </a:ext>
                </a:extLst>
              </a:tr>
              <a:tr h="338572">
                <a:tc>
                  <a:txBody>
                    <a:bodyPr/>
                    <a:lstStyle/>
                    <a:p>
                      <a:pPr algn="l" fontAlgn="b"/>
                      <a:r>
                        <a:rPr lang="en-AU" sz="1200" u="none" strike="noStrike" dirty="0">
                          <a:effectLst/>
                          <a:latin typeface="Arial" panose="020B0604020202020204" pitchFamily="34" charset="0"/>
                          <a:cs typeface="Arial" panose="020B0604020202020204" pitchFamily="34" charset="0"/>
                        </a:rPr>
                        <a:t>Income tax expense</a:t>
                      </a:r>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AU" sz="1200" u="none" strike="noStrike" kern="1200" dirty="0" err="1">
                          <a:solidFill>
                            <a:schemeClr val="dk1"/>
                          </a:solidFill>
                          <a:effectLst/>
                          <a:latin typeface="Arial" panose="020B0604020202020204" pitchFamily="34" charset="0"/>
                          <a:ea typeface="+mn-ea"/>
                          <a:cs typeface="Arial" panose="020B0604020202020204" pitchFamily="34" charset="0"/>
                        </a:rPr>
                        <a:t>www,www</a:t>
                      </a:r>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r>
                        <a:rPr lang="en-AU" sz="1200" b="0" i="0" u="none" strike="noStrike" dirty="0">
                          <a:solidFill>
                            <a:srgbClr val="000000"/>
                          </a:solidFill>
                          <a:effectLst/>
                          <a:latin typeface="Arial" panose="020B0604020202020204" pitchFamily="34" charset="0"/>
                          <a:cs typeface="Arial" panose="020B0604020202020204" pitchFamily="34" charset="0"/>
                        </a:rPr>
                        <a:t>Depends</a:t>
                      </a: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14"/>
                  </a:ext>
                </a:extLst>
              </a:tr>
              <a:tr h="392745">
                <a:tc>
                  <a:txBody>
                    <a:bodyPr/>
                    <a:lstStyle/>
                    <a:p>
                      <a:pPr algn="l" fontAlgn="b"/>
                      <a:r>
                        <a:rPr lang="en-AU" sz="1200" b="1" u="none" strike="noStrike" dirty="0">
                          <a:effectLst/>
                          <a:latin typeface="Arial" panose="020B0604020202020204" pitchFamily="34" charset="0"/>
                          <a:cs typeface="Arial" panose="020B0604020202020204" pitchFamily="34" charset="0"/>
                        </a:rPr>
                        <a:t>Profit after tax</a:t>
                      </a:r>
                      <a:endParaRPr lang="en-AU" sz="12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AU" sz="1200" b="1" u="none" strike="noStrike" kern="1200" dirty="0" err="1">
                          <a:solidFill>
                            <a:schemeClr val="dk1"/>
                          </a:solidFill>
                          <a:effectLst/>
                          <a:latin typeface="Arial" panose="020B0604020202020204" pitchFamily="34" charset="0"/>
                          <a:ea typeface="+mn-ea"/>
                          <a:cs typeface="Arial" panose="020B0604020202020204" pitchFamily="34" charset="0"/>
                        </a:rPr>
                        <a:t>www,www</a:t>
                      </a:r>
                      <a:endParaRPr lang="en-AU" sz="12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B w="12700" cap="flat" cmpd="sng" algn="ctr">
                      <a:solidFill>
                        <a:schemeClr val="bg1">
                          <a:lumMod val="65000"/>
                        </a:schemeClr>
                      </a:solidFill>
                      <a:prstDash val="solid"/>
                      <a:round/>
                      <a:headEnd type="none" w="med" len="med"/>
                      <a:tailEnd type="none" w="med" len="med"/>
                    </a:lnB>
                    <a:noFill/>
                  </a:tcPr>
                </a:tc>
                <a:tc>
                  <a:txBody>
                    <a:bodyPr/>
                    <a:lstStyle/>
                    <a:p>
                      <a:pPr algn="l" fontAlgn="b"/>
                      <a:r>
                        <a:rPr lang="en-AU" sz="1200" b="0" i="0" u="none" strike="noStrike" dirty="0">
                          <a:solidFill>
                            <a:srgbClr val="000000"/>
                          </a:solidFill>
                          <a:effectLst/>
                          <a:latin typeface="Arial" panose="020B0604020202020204" pitchFamily="34" charset="0"/>
                          <a:cs typeface="Arial" panose="020B0604020202020204" pitchFamily="34" charset="0"/>
                        </a:rPr>
                        <a:t>Depends</a:t>
                      </a:r>
                    </a:p>
                  </a:txBody>
                  <a:tcPr marL="45720" marR="45720" anchor="b">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noFill/>
                  </a:tcPr>
                </a:tc>
                <a:extLst>
                  <a:ext uri="{0D108BD9-81ED-4DB2-BD59-A6C34878D82A}">
                    <a16:rowId xmlns="" xmlns:a16="http://schemas.microsoft.com/office/drawing/2014/main" val="10015"/>
                  </a:ext>
                </a:extLst>
              </a:tr>
            </a:tbl>
          </a:graphicData>
        </a:graphic>
      </p:graphicFrame>
      <p:sp>
        <p:nvSpPr>
          <p:cNvPr id="4" name="Slide Number Placeholder 3"/>
          <p:cNvSpPr>
            <a:spLocks noGrp="1"/>
          </p:cNvSpPr>
          <p:nvPr>
            <p:ph type="sldNum" sz="quarter" idx="11"/>
          </p:nvPr>
        </p:nvSpPr>
        <p:spPr/>
        <p:txBody>
          <a:bodyPr/>
          <a:lstStyle/>
          <a:p>
            <a:fld id="{F20B0F91-48EB-4459-AF6F-DD84B76E649D}" type="slidenum">
              <a:rPr lang="en-AU" smtClean="0"/>
              <a:pPr/>
              <a:t>48</a:t>
            </a:fld>
            <a:endParaRPr lang="en-AU" dirty="0"/>
          </a:p>
        </p:txBody>
      </p:sp>
    </p:spTree>
    <p:extLst>
      <p:ext uri="{BB962C8B-B14F-4D97-AF65-F5344CB8AC3E}">
        <p14:creationId xmlns:p14="http://schemas.microsoft.com/office/powerpoint/2010/main" val="871609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09277104"/>
              </p:ext>
            </p:extLst>
          </p:nvPr>
        </p:nvGraphicFramePr>
        <p:xfrm>
          <a:off x="178490" y="538102"/>
          <a:ext cx="8787021" cy="5261213"/>
        </p:xfrm>
        <a:graphic>
          <a:graphicData uri="http://schemas.openxmlformats.org/drawingml/2006/table">
            <a:tbl>
              <a:tblPr>
                <a:tableStyleId>{5C22544A-7EE6-4342-B048-85BDC9FD1C3A}</a:tableStyleId>
              </a:tblPr>
              <a:tblGrid>
                <a:gridCol w="685731">
                  <a:extLst>
                    <a:ext uri="{9D8B030D-6E8A-4147-A177-3AD203B41FA5}">
                      <a16:colId xmlns="" xmlns:a16="http://schemas.microsoft.com/office/drawing/2014/main" val="20000"/>
                    </a:ext>
                  </a:extLst>
                </a:gridCol>
                <a:gridCol w="2003620">
                  <a:extLst>
                    <a:ext uri="{9D8B030D-6E8A-4147-A177-3AD203B41FA5}">
                      <a16:colId xmlns="" xmlns:a16="http://schemas.microsoft.com/office/drawing/2014/main" val="20001"/>
                    </a:ext>
                  </a:extLst>
                </a:gridCol>
                <a:gridCol w="857165">
                  <a:extLst>
                    <a:ext uri="{9D8B030D-6E8A-4147-A177-3AD203B41FA5}">
                      <a16:colId xmlns="" xmlns:a16="http://schemas.microsoft.com/office/drawing/2014/main" val="20002"/>
                    </a:ext>
                  </a:extLst>
                </a:gridCol>
                <a:gridCol w="1017881">
                  <a:extLst>
                    <a:ext uri="{9D8B030D-6E8A-4147-A177-3AD203B41FA5}">
                      <a16:colId xmlns="" xmlns:a16="http://schemas.microsoft.com/office/drawing/2014/main" val="20003"/>
                    </a:ext>
                  </a:extLst>
                </a:gridCol>
                <a:gridCol w="690350">
                  <a:extLst>
                    <a:ext uri="{9D8B030D-6E8A-4147-A177-3AD203B41FA5}">
                      <a16:colId xmlns="" xmlns:a16="http://schemas.microsoft.com/office/drawing/2014/main" val="20004"/>
                    </a:ext>
                  </a:extLst>
                </a:gridCol>
                <a:gridCol w="1731137">
                  <a:extLst>
                    <a:ext uri="{9D8B030D-6E8A-4147-A177-3AD203B41FA5}">
                      <a16:colId xmlns="" xmlns:a16="http://schemas.microsoft.com/office/drawing/2014/main" val="20005"/>
                    </a:ext>
                  </a:extLst>
                </a:gridCol>
                <a:gridCol w="857165">
                  <a:extLst>
                    <a:ext uri="{9D8B030D-6E8A-4147-A177-3AD203B41FA5}">
                      <a16:colId xmlns="" xmlns:a16="http://schemas.microsoft.com/office/drawing/2014/main" val="20006"/>
                    </a:ext>
                  </a:extLst>
                </a:gridCol>
                <a:gridCol w="943972">
                  <a:extLst>
                    <a:ext uri="{9D8B030D-6E8A-4147-A177-3AD203B41FA5}">
                      <a16:colId xmlns="" xmlns:a16="http://schemas.microsoft.com/office/drawing/2014/main" val="20007"/>
                    </a:ext>
                  </a:extLst>
                </a:gridCol>
              </a:tblGrid>
              <a:tr h="278385">
                <a:tc gridSpan="2">
                  <a:txBody>
                    <a:bodyPr/>
                    <a:lstStyle/>
                    <a:p>
                      <a:pPr algn="l" fontAlgn="b"/>
                      <a:r>
                        <a:rPr lang="en-AU" sz="1100" b="1" u="none" strike="noStrike" dirty="0">
                          <a:effectLst/>
                          <a:latin typeface="Arial" panose="020B0604020202020204" pitchFamily="34" charset="0"/>
                          <a:cs typeface="Arial" panose="020B0604020202020204" pitchFamily="34" charset="0"/>
                        </a:rPr>
                        <a:t>Current assets</a:t>
                      </a:r>
                      <a:endParaRPr lang="en-AU" sz="11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noFill/>
                  </a:tcPr>
                </a:tc>
                <a:tc hMerge="1">
                  <a:txBody>
                    <a:bodyPr/>
                    <a:lstStyle/>
                    <a:p>
                      <a:endParaRPr lang="en-AU"/>
                    </a:p>
                  </a:txBody>
                  <a:tcPr/>
                </a:tc>
                <a:tc>
                  <a:txBody>
                    <a:bodyPr/>
                    <a:lstStyle/>
                    <a:p>
                      <a:pPr algn="ctr"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T w="12700" cap="flat" cmpd="sng" algn="ctr">
                      <a:solidFill>
                        <a:schemeClr val="bg1">
                          <a:lumMod val="65000"/>
                        </a:schemeClr>
                      </a:solidFill>
                      <a:prstDash val="solid"/>
                      <a:round/>
                      <a:headEnd type="none" w="med" len="med"/>
                      <a:tailEnd type="none" w="med" len="med"/>
                    </a:lnT>
                    <a:noFill/>
                  </a:tcPr>
                </a:tc>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T w="12700" cap="flat" cmpd="sng" algn="ctr">
                      <a:solidFill>
                        <a:schemeClr val="bg1">
                          <a:lumMod val="65000"/>
                        </a:schemeClr>
                      </a:solidFill>
                      <a:prstDash val="solid"/>
                      <a:round/>
                      <a:headEnd type="none" w="med" len="med"/>
                      <a:tailEnd type="none" w="med" len="med"/>
                    </a:lnT>
                    <a:noFill/>
                  </a:tcPr>
                </a:tc>
                <a:tc gridSpan="2">
                  <a:txBody>
                    <a:bodyPr/>
                    <a:lstStyle/>
                    <a:p>
                      <a:pPr algn="l" fontAlgn="b"/>
                      <a:r>
                        <a:rPr lang="en-AU" sz="1100" b="1" u="none" strike="noStrike" dirty="0">
                          <a:effectLst/>
                          <a:latin typeface="Arial" panose="020B0604020202020204" pitchFamily="34" charset="0"/>
                          <a:cs typeface="Arial" panose="020B0604020202020204" pitchFamily="34" charset="0"/>
                        </a:rPr>
                        <a:t>Current liabilities</a:t>
                      </a:r>
                      <a:endParaRPr lang="en-AU" sz="11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T w="12700" cap="flat" cmpd="sng" algn="ctr">
                      <a:solidFill>
                        <a:schemeClr val="bg1">
                          <a:lumMod val="65000"/>
                        </a:schemeClr>
                      </a:solidFill>
                      <a:prstDash val="solid"/>
                      <a:round/>
                      <a:headEnd type="none" w="med" len="med"/>
                      <a:tailEnd type="none" w="med" len="med"/>
                    </a:lnT>
                    <a:noFill/>
                  </a:tcPr>
                </a:tc>
                <a:tc hMerge="1">
                  <a:txBody>
                    <a:bodyPr/>
                    <a:lstStyle/>
                    <a:p>
                      <a:endParaRPr lang="en-AU"/>
                    </a:p>
                  </a:txBody>
                  <a:tcPr/>
                </a:tc>
                <a:tc>
                  <a:txBody>
                    <a:bodyPr/>
                    <a:lstStyle/>
                    <a:p>
                      <a:pPr algn="ctr"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T w="12700" cap="flat" cmpd="sng" algn="ctr">
                      <a:solidFill>
                        <a:schemeClr val="bg1">
                          <a:lumMod val="65000"/>
                        </a:schemeClr>
                      </a:solidFill>
                      <a:prstDash val="solid"/>
                      <a:round/>
                      <a:headEnd type="none" w="med" len="med"/>
                      <a:tailEnd type="none" w="med" len="med"/>
                    </a:lnT>
                    <a:noFill/>
                  </a:tcPr>
                </a:tc>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noFill/>
                  </a:tcPr>
                </a:tc>
                <a:extLst>
                  <a:ext uri="{0D108BD9-81ED-4DB2-BD59-A6C34878D82A}">
                    <a16:rowId xmlns="" xmlns:a16="http://schemas.microsoft.com/office/drawing/2014/main" val="10000"/>
                  </a:ext>
                </a:extLst>
              </a:tr>
              <a:tr h="237469">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a:txBody>
                    <a:bodyPr/>
                    <a:lstStyle/>
                    <a:p>
                      <a:pPr algn="l" fontAlgn="b"/>
                      <a:r>
                        <a:rPr lang="en-AU" sz="1100" u="none" strike="noStrike" dirty="0">
                          <a:effectLst/>
                          <a:latin typeface="Arial" panose="020B0604020202020204" pitchFamily="34" charset="0"/>
                          <a:cs typeface="Arial" panose="020B0604020202020204" pitchFamily="34" charset="0"/>
                        </a:rPr>
                        <a:t>Cash at bank</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ctr" fontAlgn="b"/>
                      <a:r>
                        <a:rPr lang="en-AU" sz="1100" u="none" strike="noStrike" dirty="0" err="1">
                          <a:effectLst/>
                          <a:latin typeface="Arial" panose="020B0604020202020204" pitchFamily="34" charset="0"/>
                          <a:cs typeface="Arial" panose="020B0604020202020204" pitchFamily="34" charset="0"/>
                        </a:rPr>
                        <a:t>xxx,xxx</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r>
                        <a:rPr lang="en-AU" sz="1100" u="none" strike="noStrike" dirty="0">
                          <a:effectLst/>
                          <a:latin typeface="Arial" panose="020B0604020202020204" pitchFamily="34" charset="0"/>
                          <a:cs typeface="Arial" panose="020B0604020202020204" pitchFamily="34" charset="0"/>
                        </a:rPr>
                        <a:t>Trade and other payables</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ctr" fontAlgn="b"/>
                      <a:r>
                        <a:rPr lang="en-AU" sz="1100" u="none" strike="noStrike" dirty="0" err="1">
                          <a:effectLst/>
                          <a:latin typeface="Arial" panose="020B0604020202020204" pitchFamily="34" charset="0"/>
                          <a:cs typeface="Arial" panose="020B0604020202020204" pitchFamily="34" charset="0"/>
                        </a:rPr>
                        <a:t>yyy,yyy</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01"/>
                  </a:ext>
                </a:extLst>
              </a:tr>
              <a:tr h="237469">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a:txBody>
                    <a:bodyPr/>
                    <a:lstStyle/>
                    <a:p>
                      <a:pPr algn="l" fontAlgn="b"/>
                      <a:r>
                        <a:rPr lang="en-AU" sz="1100" u="none" strike="noStrike" dirty="0">
                          <a:effectLst/>
                          <a:latin typeface="Arial" panose="020B0604020202020204" pitchFamily="34" charset="0"/>
                          <a:cs typeface="Arial" panose="020B0604020202020204" pitchFamily="34" charset="0"/>
                        </a:rPr>
                        <a:t>Trade + sundry receivables</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ctr" fontAlgn="b"/>
                      <a:r>
                        <a:rPr lang="en-AU" sz="1100" u="none" strike="noStrike" dirty="0" err="1">
                          <a:effectLst/>
                          <a:latin typeface="Arial" panose="020B0604020202020204" pitchFamily="34" charset="0"/>
                          <a:cs typeface="Arial" panose="020B0604020202020204" pitchFamily="34" charset="0"/>
                        </a:rPr>
                        <a:t>xxx,xxx</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r>
                        <a:rPr lang="en-AU" sz="1100" u="none" strike="noStrike" dirty="0">
                          <a:effectLst/>
                          <a:latin typeface="Arial" panose="020B0604020202020204" pitchFamily="34" charset="0"/>
                          <a:cs typeface="Arial" panose="020B0604020202020204" pitchFamily="34" charset="0"/>
                        </a:rPr>
                        <a:t>Provisions</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ctr" fontAlgn="b"/>
                      <a:r>
                        <a:rPr lang="en-AU" sz="1100" u="none" strike="noStrike" dirty="0" err="1">
                          <a:effectLst/>
                          <a:latin typeface="Arial" panose="020B0604020202020204" pitchFamily="34" charset="0"/>
                          <a:cs typeface="Arial" panose="020B0604020202020204" pitchFamily="34" charset="0"/>
                        </a:rPr>
                        <a:t>yyy,yyy</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02"/>
                  </a:ext>
                </a:extLst>
              </a:tr>
              <a:tr h="237469">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a:txBody>
                    <a:bodyPr/>
                    <a:lstStyle/>
                    <a:p>
                      <a:pPr algn="l" fontAlgn="b"/>
                      <a:r>
                        <a:rPr lang="en-AU" sz="1100" u="none" strike="noStrike" dirty="0">
                          <a:effectLst/>
                          <a:latin typeface="Arial" panose="020B0604020202020204" pitchFamily="34" charset="0"/>
                          <a:cs typeface="Arial" panose="020B0604020202020204" pitchFamily="34" charset="0"/>
                        </a:rPr>
                        <a:t>Inventories</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ctr" fontAlgn="b"/>
                      <a:r>
                        <a:rPr lang="en-AU" sz="1100" u="none" strike="noStrike" dirty="0" err="1">
                          <a:effectLst/>
                          <a:latin typeface="Arial" panose="020B0604020202020204" pitchFamily="34" charset="0"/>
                          <a:cs typeface="Arial" panose="020B0604020202020204" pitchFamily="34" charset="0"/>
                        </a:rPr>
                        <a:t>xxx,xxx</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r>
                        <a:rPr lang="en-AU" sz="1100" u="none" strike="noStrike" dirty="0">
                          <a:effectLst/>
                          <a:latin typeface="Arial" panose="020B0604020202020204" pitchFamily="34" charset="0"/>
                          <a:cs typeface="Arial" panose="020B0604020202020204" pitchFamily="34" charset="0"/>
                        </a:rPr>
                        <a:t>Loans and borrowings</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ctr" fontAlgn="b"/>
                      <a:r>
                        <a:rPr lang="en-AU" sz="1100" u="none" strike="noStrike" dirty="0" err="1">
                          <a:effectLst/>
                          <a:latin typeface="Arial" panose="020B0604020202020204" pitchFamily="34" charset="0"/>
                          <a:cs typeface="Arial" panose="020B0604020202020204" pitchFamily="34" charset="0"/>
                        </a:rPr>
                        <a:t>yyy,yyy</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r>
                        <a:rPr lang="en-AU" sz="1100" b="0" i="0" u="none" strike="noStrike" dirty="0">
                          <a:solidFill>
                            <a:srgbClr val="000000"/>
                          </a:solidFill>
                          <a:effectLst/>
                          <a:latin typeface="Arial" panose="020B0604020202020204" pitchFamily="34" charset="0"/>
                          <a:cs typeface="Arial" panose="020B0604020202020204" pitchFamily="34" charset="0"/>
                        </a:rPr>
                        <a:t>Up</a:t>
                      </a: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03"/>
                  </a:ext>
                </a:extLst>
              </a:tr>
              <a:tr h="237469">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a:txBody>
                    <a:bodyPr/>
                    <a:lstStyle/>
                    <a:p>
                      <a:pPr algn="l" fontAlgn="b"/>
                      <a:r>
                        <a:rPr lang="en-AU" sz="1100" u="none" strike="noStrike" dirty="0">
                          <a:effectLst/>
                          <a:latin typeface="Arial" panose="020B0604020202020204" pitchFamily="34" charset="0"/>
                          <a:cs typeface="Arial" panose="020B0604020202020204" pitchFamily="34" charset="0"/>
                        </a:rPr>
                        <a:t>Other assets</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ctr" fontAlgn="b"/>
                      <a:r>
                        <a:rPr lang="en-AU" sz="1100" u="none" strike="noStrike" dirty="0" err="1">
                          <a:effectLst/>
                          <a:latin typeface="Arial" panose="020B0604020202020204" pitchFamily="34" charset="0"/>
                          <a:cs typeface="Arial" panose="020B0604020202020204" pitchFamily="34" charset="0"/>
                        </a:rPr>
                        <a:t>xxx,xxx</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r>
                        <a:rPr lang="en-AU" sz="1100" b="1" u="none" strike="noStrike" dirty="0">
                          <a:effectLst/>
                          <a:latin typeface="Arial" panose="020B0604020202020204" pitchFamily="34" charset="0"/>
                          <a:cs typeface="Arial" panose="020B0604020202020204" pitchFamily="34" charset="0"/>
                        </a:rPr>
                        <a:t>Total current liabilities</a:t>
                      </a:r>
                      <a:endParaRPr lang="en-AU" sz="11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ctr" fontAlgn="b"/>
                      <a:r>
                        <a:rPr lang="en-AU" sz="1100" b="1" u="none" strike="noStrike" dirty="0" err="1">
                          <a:effectLst/>
                          <a:latin typeface="Arial" panose="020B0604020202020204" pitchFamily="34" charset="0"/>
                          <a:cs typeface="Arial" panose="020B0604020202020204" pitchFamily="34" charset="0"/>
                        </a:rPr>
                        <a:t>yyy,yyy</a:t>
                      </a:r>
                      <a:endParaRPr lang="en-AU" sz="11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AU" sz="1100" b="0" i="0" u="none" strike="noStrike" dirty="0">
                          <a:solidFill>
                            <a:srgbClr val="000000"/>
                          </a:solidFill>
                          <a:effectLst/>
                          <a:latin typeface="Arial" panose="020B0604020202020204" pitchFamily="34" charset="0"/>
                          <a:cs typeface="Arial" panose="020B0604020202020204" pitchFamily="34" charset="0"/>
                        </a:rPr>
                        <a:t>Up</a:t>
                      </a: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04"/>
                  </a:ext>
                </a:extLst>
              </a:tr>
              <a:tr h="237469">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a:txBody>
                    <a:bodyPr/>
                    <a:lstStyle/>
                    <a:p>
                      <a:pPr algn="l" fontAlgn="b"/>
                      <a:r>
                        <a:rPr lang="en-AU" sz="1100" b="1" u="none" strike="noStrike" dirty="0">
                          <a:effectLst/>
                          <a:latin typeface="Arial" panose="020B0604020202020204" pitchFamily="34" charset="0"/>
                          <a:cs typeface="Arial" panose="020B0604020202020204" pitchFamily="34" charset="0"/>
                        </a:rPr>
                        <a:t>Total current assets</a:t>
                      </a:r>
                      <a:endParaRPr lang="en-AU" sz="11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ctr" fontAlgn="b"/>
                      <a:r>
                        <a:rPr lang="en-AU" sz="1100" b="1" u="none" strike="noStrike" dirty="0" err="1">
                          <a:effectLst/>
                          <a:latin typeface="Arial" panose="020B0604020202020204" pitchFamily="34" charset="0"/>
                          <a:cs typeface="Arial" panose="020B0604020202020204" pitchFamily="34" charset="0"/>
                        </a:rPr>
                        <a:t>xxx,xxx</a:t>
                      </a:r>
                      <a:endParaRPr lang="en-AU" sz="11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ctr"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05"/>
                  </a:ext>
                </a:extLst>
              </a:tr>
              <a:tr h="278385">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ctr"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gridSpan="2">
                  <a:txBody>
                    <a:bodyPr/>
                    <a:lstStyle/>
                    <a:p>
                      <a:pPr algn="l" fontAlgn="b"/>
                      <a:r>
                        <a:rPr lang="en-AU" sz="1100" b="1" u="none" strike="noStrike" dirty="0">
                          <a:effectLst/>
                          <a:latin typeface="Arial" panose="020B0604020202020204" pitchFamily="34" charset="0"/>
                          <a:cs typeface="Arial" panose="020B0604020202020204" pitchFamily="34" charset="0"/>
                        </a:rPr>
                        <a:t>Non-current liabilities</a:t>
                      </a:r>
                      <a:endParaRPr lang="en-AU" sz="11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hMerge="1">
                  <a:txBody>
                    <a:bodyPr/>
                    <a:lstStyle/>
                    <a:p>
                      <a:endParaRPr lang="en-AU"/>
                    </a:p>
                  </a:txBody>
                  <a:tcPr/>
                </a:tc>
                <a:tc>
                  <a:txBody>
                    <a:bodyPr/>
                    <a:lstStyle/>
                    <a:p>
                      <a:pPr algn="ctr"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06"/>
                  </a:ext>
                </a:extLst>
              </a:tr>
              <a:tr h="278385">
                <a:tc gridSpan="2">
                  <a:txBody>
                    <a:bodyPr/>
                    <a:lstStyle/>
                    <a:p>
                      <a:pPr algn="l" fontAlgn="b"/>
                      <a:r>
                        <a:rPr lang="en-AU" sz="1100" b="1" u="none" strike="noStrike" dirty="0">
                          <a:effectLst/>
                          <a:latin typeface="Arial" panose="020B0604020202020204" pitchFamily="34" charset="0"/>
                          <a:cs typeface="Arial" panose="020B0604020202020204" pitchFamily="34" charset="0"/>
                        </a:rPr>
                        <a:t>Non-current assets</a:t>
                      </a:r>
                      <a:endParaRPr lang="en-AU" sz="11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hMerge="1">
                  <a:txBody>
                    <a:bodyPr/>
                    <a:lstStyle/>
                    <a:p>
                      <a:endParaRPr lang="en-AU"/>
                    </a:p>
                  </a:txBody>
                  <a:tcPr/>
                </a:tc>
                <a:tc>
                  <a:txBody>
                    <a:bodyPr/>
                    <a:lstStyle/>
                    <a:p>
                      <a:pPr algn="ctr"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r>
                        <a:rPr lang="en-AU" sz="1100" u="none" strike="noStrike" dirty="0">
                          <a:effectLst/>
                          <a:latin typeface="Arial" panose="020B0604020202020204" pitchFamily="34" charset="0"/>
                          <a:cs typeface="Arial" panose="020B0604020202020204" pitchFamily="34" charset="0"/>
                        </a:rPr>
                        <a:t>Provisions</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ctr" fontAlgn="b"/>
                      <a:r>
                        <a:rPr lang="en-AU" sz="1100" u="none" strike="noStrike" dirty="0" err="1">
                          <a:effectLst/>
                          <a:latin typeface="Arial" panose="020B0604020202020204" pitchFamily="34" charset="0"/>
                          <a:cs typeface="Arial" panose="020B0604020202020204" pitchFamily="34" charset="0"/>
                        </a:rPr>
                        <a:t>yyy,yyy</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07"/>
                  </a:ext>
                </a:extLst>
              </a:tr>
              <a:tr h="237469">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a:txBody>
                    <a:bodyPr/>
                    <a:lstStyle/>
                    <a:p>
                      <a:pPr algn="l" fontAlgn="b"/>
                      <a:r>
                        <a:rPr lang="en-AU" sz="1100" u="none" strike="noStrike" dirty="0">
                          <a:effectLst/>
                          <a:latin typeface="Arial" panose="020B0604020202020204" pitchFamily="34" charset="0"/>
                          <a:cs typeface="Arial" panose="020B0604020202020204" pitchFamily="34" charset="0"/>
                        </a:rPr>
                        <a:t>Property, plant, and equipment</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ctr" fontAlgn="b"/>
                      <a:r>
                        <a:rPr lang="en-AU" sz="1100" u="none" strike="noStrike" dirty="0" err="1">
                          <a:effectLst/>
                          <a:latin typeface="Arial" panose="020B0604020202020204" pitchFamily="34" charset="0"/>
                          <a:cs typeface="Arial" panose="020B0604020202020204" pitchFamily="34" charset="0"/>
                        </a:rPr>
                        <a:t>xxx,xxx</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r>
                        <a:rPr lang="en-AU" sz="1100" b="0" i="0" u="none" strike="noStrike" dirty="0">
                          <a:solidFill>
                            <a:srgbClr val="000000"/>
                          </a:solidFill>
                          <a:effectLst/>
                          <a:latin typeface="Arial" panose="020B0604020202020204" pitchFamily="34" charset="0"/>
                          <a:cs typeface="Arial" panose="020B0604020202020204" pitchFamily="34" charset="0"/>
                        </a:rPr>
                        <a:t>Up</a:t>
                      </a:r>
                    </a:p>
                  </a:txBody>
                  <a:tcPr marL="45720" marR="45720" anchor="b">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r>
                        <a:rPr lang="en-AU" sz="1100" u="none" strike="noStrike" dirty="0">
                          <a:effectLst/>
                          <a:latin typeface="Arial" panose="020B0604020202020204" pitchFamily="34" charset="0"/>
                          <a:cs typeface="Arial" panose="020B0604020202020204" pitchFamily="34" charset="0"/>
                        </a:rPr>
                        <a:t>Loans and borrowings</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ctr" fontAlgn="b"/>
                      <a:r>
                        <a:rPr lang="en-AU" sz="1100" u="none" strike="noStrike" dirty="0" err="1">
                          <a:effectLst/>
                          <a:latin typeface="Arial" panose="020B0604020202020204" pitchFamily="34" charset="0"/>
                          <a:cs typeface="Arial" panose="020B0604020202020204" pitchFamily="34" charset="0"/>
                        </a:rPr>
                        <a:t>yyy,yyy</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r>
                        <a:rPr lang="en-AU" sz="1100" b="0" i="0" u="none" strike="noStrike" dirty="0">
                          <a:solidFill>
                            <a:srgbClr val="000000"/>
                          </a:solidFill>
                          <a:effectLst/>
                          <a:latin typeface="Arial" panose="020B0604020202020204" pitchFamily="34" charset="0"/>
                          <a:cs typeface="Arial" panose="020B0604020202020204" pitchFamily="34" charset="0"/>
                        </a:rPr>
                        <a:t>Up</a:t>
                      </a: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08"/>
                  </a:ext>
                </a:extLst>
              </a:tr>
              <a:tr h="237469">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a:txBody>
                    <a:bodyPr/>
                    <a:lstStyle/>
                    <a:p>
                      <a:pPr algn="l" fontAlgn="b"/>
                      <a:r>
                        <a:rPr lang="en-AU" sz="1100" u="none" strike="noStrike">
                          <a:effectLst/>
                          <a:latin typeface="Arial" panose="020B0604020202020204" pitchFamily="34" charset="0"/>
                          <a:cs typeface="Arial" panose="020B0604020202020204" pitchFamily="34" charset="0"/>
                        </a:rPr>
                        <a:t>Intangibles</a:t>
                      </a:r>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ctr" fontAlgn="b"/>
                      <a:r>
                        <a:rPr lang="en-AU" sz="1100" u="none" strike="noStrike" dirty="0" err="1">
                          <a:effectLst/>
                          <a:latin typeface="Arial" panose="020B0604020202020204" pitchFamily="34" charset="0"/>
                          <a:cs typeface="Arial" panose="020B0604020202020204" pitchFamily="34" charset="0"/>
                        </a:rPr>
                        <a:t>xxx,xxx</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r>
                        <a:rPr lang="en-AU" sz="1100" u="none" strike="noStrike" dirty="0">
                          <a:effectLst/>
                          <a:latin typeface="Arial" panose="020B0604020202020204" pitchFamily="34" charset="0"/>
                          <a:cs typeface="Arial" panose="020B0604020202020204" pitchFamily="34" charset="0"/>
                        </a:rPr>
                        <a:t>Deferred tax liabilities</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ctr" fontAlgn="b"/>
                      <a:r>
                        <a:rPr lang="en-AU" sz="1100" u="none" strike="noStrike" dirty="0" err="1">
                          <a:effectLst/>
                          <a:latin typeface="Arial" panose="020B0604020202020204" pitchFamily="34" charset="0"/>
                          <a:cs typeface="Arial" panose="020B0604020202020204" pitchFamily="34" charset="0"/>
                        </a:rPr>
                        <a:t>yyy,yyy</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09"/>
                  </a:ext>
                </a:extLst>
              </a:tr>
              <a:tr h="237469">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a:txBody>
                    <a:bodyPr/>
                    <a:lstStyle/>
                    <a:p>
                      <a:pPr algn="l" fontAlgn="b"/>
                      <a:r>
                        <a:rPr lang="en-AU" sz="1100" u="none" strike="noStrike" dirty="0">
                          <a:effectLst/>
                          <a:latin typeface="Arial" panose="020B0604020202020204" pitchFamily="34" charset="0"/>
                          <a:cs typeface="Arial" panose="020B0604020202020204" pitchFamily="34" charset="0"/>
                        </a:rPr>
                        <a:t>Deferred tax assets</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ctr" fontAlgn="b"/>
                      <a:r>
                        <a:rPr lang="en-AU" sz="1100" u="none" strike="noStrike" dirty="0" err="1">
                          <a:effectLst/>
                          <a:latin typeface="Arial" panose="020B0604020202020204" pitchFamily="34" charset="0"/>
                          <a:cs typeface="Arial" panose="020B0604020202020204" pitchFamily="34" charset="0"/>
                        </a:rPr>
                        <a:t>xxx,xxx</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r>
                        <a:rPr lang="en-AU" sz="1100" b="0" i="0" u="none" strike="noStrike" dirty="0">
                          <a:solidFill>
                            <a:srgbClr val="000000"/>
                          </a:solidFill>
                          <a:effectLst/>
                          <a:latin typeface="Arial" panose="020B0604020202020204" pitchFamily="34" charset="0"/>
                          <a:cs typeface="Arial" panose="020B0604020202020204" pitchFamily="34" charset="0"/>
                        </a:rPr>
                        <a:t>Up</a:t>
                      </a:r>
                    </a:p>
                  </a:txBody>
                  <a:tcPr marL="45720" marR="45720" anchor="b">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r>
                        <a:rPr lang="en-AU" sz="1100" b="1" u="none" strike="noStrike" dirty="0">
                          <a:effectLst/>
                          <a:latin typeface="Arial" panose="020B0604020202020204" pitchFamily="34" charset="0"/>
                          <a:cs typeface="Arial" panose="020B0604020202020204" pitchFamily="34" charset="0"/>
                        </a:rPr>
                        <a:t>Total non-current liabilities</a:t>
                      </a:r>
                      <a:endParaRPr lang="en-AU" sz="11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ctr" fontAlgn="b"/>
                      <a:r>
                        <a:rPr lang="en-AU" sz="1100" b="1" u="none" strike="noStrike" dirty="0" err="1">
                          <a:effectLst/>
                          <a:latin typeface="Arial" panose="020B0604020202020204" pitchFamily="34" charset="0"/>
                          <a:cs typeface="Arial" panose="020B0604020202020204" pitchFamily="34" charset="0"/>
                        </a:rPr>
                        <a:t>yyy,yyy</a:t>
                      </a:r>
                      <a:endParaRPr lang="en-AU" sz="11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AU" sz="1100" b="0" i="0" u="none" strike="noStrike" dirty="0">
                          <a:solidFill>
                            <a:srgbClr val="000000"/>
                          </a:solidFill>
                          <a:effectLst/>
                          <a:latin typeface="Arial" panose="020B0604020202020204" pitchFamily="34" charset="0"/>
                          <a:cs typeface="Arial" panose="020B0604020202020204" pitchFamily="34" charset="0"/>
                        </a:rPr>
                        <a:t>Up</a:t>
                      </a: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10"/>
                  </a:ext>
                </a:extLst>
              </a:tr>
              <a:tr h="237469">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a:txBody>
                    <a:bodyPr/>
                    <a:lstStyle/>
                    <a:p>
                      <a:pPr algn="l" fontAlgn="b"/>
                      <a:r>
                        <a:rPr lang="en-AU" sz="1100" u="none" strike="noStrike" dirty="0">
                          <a:effectLst/>
                          <a:latin typeface="Arial" panose="020B0604020202020204" pitchFamily="34" charset="0"/>
                          <a:cs typeface="Arial" panose="020B0604020202020204" pitchFamily="34" charset="0"/>
                        </a:rPr>
                        <a:t>Other</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ctr" fontAlgn="b"/>
                      <a:r>
                        <a:rPr lang="en-AU" sz="1100" u="none" strike="noStrike" dirty="0" err="1">
                          <a:effectLst/>
                          <a:latin typeface="Arial" panose="020B0604020202020204" pitchFamily="34" charset="0"/>
                          <a:cs typeface="Arial" panose="020B0604020202020204" pitchFamily="34" charset="0"/>
                        </a:rPr>
                        <a:t>xxx,xxx</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ctr"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11"/>
                  </a:ext>
                </a:extLst>
              </a:tr>
              <a:tr h="333608">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AU" sz="1100" b="1" i="0" u="none" strike="noStrike" kern="1200" dirty="0">
                          <a:solidFill>
                            <a:srgbClr val="000000"/>
                          </a:solidFill>
                          <a:effectLst/>
                          <a:latin typeface="Arial" panose="020B0604020202020204" pitchFamily="34" charset="0"/>
                          <a:ea typeface="+mn-ea"/>
                          <a:cs typeface="Arial" panose="020B0604020202020204" pitchFamily="34" charset="0"/>
                        </a:rPr>
                        <a:t>Total non-current assets</a:t>
                      </a:r>
                    </a:p>
                  </a:txBody>
                  <a:tcPr marL="45720" marR="45720">
                    <a:no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AU" sz="1100" b="1" u="none" strike="noStrike" kern="1200" dirty="0" err="1">
                          <a:solidFill>
                            <a:schemeClr val="dk1"/>
                          </a:solidFill>
                          <a:effectLst/>
                          <a:latin typeface="Arial" panose="020B0604020202020204" pitchFamily="34" charset="0"/>
                          <a:ea typeface="+mn-ea"/>
                          <a:cs typeface="Arial" panose="020B0604020202020204" pitchFamily="34" charset="0"/>
                        </a:rPr>
                        <a:t>xxx,xxx</a:t>
                      </a:r>
                      <a:endParaRPr lang="en-AU" sz="11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45720" marR="45720">
                    <a:no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AU" sz="1100" b="0" i="0" u="none" strike="noStrike" dirty="0">
                          <a:solidFill>
                            <a:srgbClr val="000000"/>
                          </a:solidFill>
                          <a:effectLst/>
                          <a:latin typeface="Arial" panose="020B0604020202020204" pitchFamily="34" charset="0"/>
                          <a:cs typeface="Arial" panose="020B0604020202020204" pitchFamily="34" charset="0"/>
                        </a:rPr>
                        <a:t>Up</a:t>
                      </a:r>
                    </a:p>
                  </a:txBody>
                  <a:tcPr marL="45720" marR="45720">
                    <a:noFill/>
                  </a:tcPr>
                </a:tc>
                <a:tc gridSpan="2">
                  <a:txBody>
                    <a:bodyPr/>
                    <a:lstStyle/>
                    <a:p>
                      <a:pPr marL="0" algn="l" defTabSz="457200" rtl="0" eaLnBrk="1" fontAlgn="b" latinLnBrk="0" hangingPunct="1"/>
                      <a:r>
                        <a:rPr lang="en-AU" sz="1100" b="1" i="0" u="none" strike="noStrike" kern="1200" dirty="0">
                          <a:solidFill>
                            <a:srgbClr val="000000"/>
                          </a:solidFill>
                          <a:effectLst/>
                          <a:latin typeface="Arial" panose="020B0604020202020204" pitchFamily="34" charset="0"/>
                          <a:ea typeface="+mn-ea"/>
                          <a:cs typeface="Arial" panose="020B0604020202020204" pitchFamily="34" charset="0"/>
                        </a:rPr>
                        <a:t>Total Liabilities</a:t>
                      </a:r>
                    </a:p>
                  </a:txBody>
                  <a:tcPr marL="45720" marR="45720">
                    <a:noFill/>
                  </a:tcPr>
                </a:tc>
                <a:tc hMerge="1">
                  <a:txBody>
                    <a:bodyPr/>
                    <a:lstStyle/>
                    <a:p>
                      <a:endParaRPr lang="en-AU"/>
                    </a:p>
                  </a:txBody>
                  <a:tcPr/>
                </a:tc>
                <a:tc>
                  <a:txBody>
                    <a:bodyPr/>
                    <a:lstStyle/>
                    <a:p>
                      <a:pPr marL="0" algn="ctr" defTabSz="457200" rtl="0" eaLnBrk="1" fontAlgn="b" latinLnBrk="0" hangingPunct="1"/>
                      <a:r>
                        <a:rPr lang="en-AU" sz="1100" b="1" u="none" strike="noStrike" kern="1200" dirty="0" err="1">
                          <a:solidFill>
                            <a:schemeClr val="dk1"/>
                          </a:solidFill>
                          <a:effectLst/>
                          <a:latin typeface="Arial" panose="020B0604020202020204" pitchFamily="34" charset="0"/>
                          <a:ea typeface="+mn-ea"/>
                          <a:cs typeface="Arial" panose="020B0604020202020204" pitchFamily="34" charset="0"/>
                        </a:rPr>
                        <a:t>yyy,yyy</a:t>
                      </a:r>
                      <a:endParaRPr lang="en-AU" sz="11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45720" marR="45720">
                    <a:no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AU" sz="1100" b="0" i="0" u="none" strike="noStrike" dirty="0">
                          <a:solidFill>
                            <a:srgbClr val="000000"/>
                          </a:solidFill>
                          <a:effectLst/>
                          <a:latin typeface="Arial" panose="020B0604020202020204" pitchFamily="34" charset="0"/>
                          <a:cs typeface="Arial" panose="020B0604020202020204" pitchFamily="34" charset="0"/>
                        </a:rPr>
                        <a:t>Up</a:t>
                      </a: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12"/>
                  </a:ext>
                </a:extLst>
              </a:tr>
              <a:tr h="237469">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ctr"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ctr" fontAlgn="b"/>
                      <a:endParaRPr lang="en-AU" sz="11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13"/>
                  </a:ext>
                </a:extLst>
              </a:tr>
              <a:tr h="278385">
                <a:tc gridSpan="2">
                  <a:txBody>
                    <a:bodyPr/>
                    <a:lstStyle/>
                    <a:p>
                      <a:pPr algn="l" fontAlgn="b"/>
                      <a:r>
                        <a:rPr lang="en-AU" sz="1100" b="1" u="none" strike="noStrike" dirty="0">
                          <a:effectLst/>
                          <a:latin typeface="Arial" panose="020B0604020202020204" pitchFamily="34" charset="0"/>
                          <a:cs typeface="Arial" panose="020B0604020202020204" pitchFamily="34" charset="0"/>
                        </a:rPr>
                        <a:t>Total assets</a:t>
                      </a:r>
                      <a:endParaRPr lang="en-AU" sz="11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hMerge="1">
                  <a:txBody>
                    <a:bodyPr/>
                    <a:lstStyle/>
                    <a:p>
                      <a:endParaRPr lang="en-AU"/>
                    </a:p>
                  </a:txBody>
                  <a:tcPr/>
                </a:tc>
                <a:tc>
                  <a:txBody>
                    <a:bodyPr/>
                    <a:lstStyle/>
                    <a:p>
                      <a:pPr algn="ctr" fontAlgn="b"/>
                      <a:r>
                        <a:rPr lang="en-AU" sz="1100" b="1" u="none" strike="noStrike" dirty="0" err="1">
                          <a:effectLst/>
                          <a:latin typeface="Arial" panose="020B0604020202020204" pitchFamily="34" charset="0"/>
                          <a:cs typeface="Arial" panose="020B0604020202020204" pitchFamily="34" charset="0"/>
                        </a:rPr>
                        <a:t>xxx,xxx</a:t>
                      </a:r>
                      <a:endParaRPr lang="en-AU" sz="11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AU" sz="1100" b="0" i="0" u="none" strike="noStrike" dirty="0">
                          <a:solidFill>
                            <a:srgbClr val="000000"/>
                          </a:solidFill>
                          <a:effectLst/>
                          <a:latin typeface="Arial" panose="020B0604020202020204" pitchFamily="34" charset="0"/>
                          <a:cs typeface="Arial" panose="020B0604020202020204" pitchFamily="34" charset="0"/>
                        </a:rPr>
                        <a:t>Up</a:t>
                      </a:r>
                    </a:p>
                  </a:txBody>
                  <a:tcPr marL="45720" marR="45720" anchor="b">
                    <a:noFill/>
                  </a:tcPr>
                </a:tc>
                <a:tc>
                  <a:txBody>
                    <a:bodyPr/>
                    <a:lstStyle/>
                    <a:p>
                      <a:pPr algn="l" fontAlgn="b"/>
                      <a:r>
                        <a:rPr lang="en-AU" sz="1100" b="1" u="none" strike="noStrike" dirty="0">
                          <a:effectLst/>
                          <a:latin typeface="Arial" panose="020B0604020202020204" pitchFamily="34" charset="0"/>
                          <a:cs typeface="Arial" panose="020B0604020202020204" pitchFamily="34" charset="0"/>
                        </a:rPr>
                        <a:t>Equity</a:t>
                      </a:r>
                      <a:endParaRPr lang="en-AU" sz="11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ctr"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14"/>
                  </a:ext>
                </a:extLst>
              </a:tr>
              <a:tr h="237469">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ctr"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r>
                        <a:rPr lang="en-AU" sz="1100" u="none" strike="noStrike" dirty="0">
                          <a:effectLst/>
                          <a:latin typeface="Arial" panose="020B0604020202020204" pitchFamily="34" charset="0"/>
                          <a:cs typeface="Arial" panose="020B0604020202020204" pitchFamily="34" charset="0"/>
                        </a:rPr>
                        <a:t>Contributed equity</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ctr" fontAlgn="b"/>
                      <a:r>
                        <a:rPr lang="en-AU" sz="1100" u="none" strike="noStrike" dirty="0" err="1">
                          <a:effectLst/>
                          <a:latin typeface="Arial" panose="020B0604020202020204" pitchFamily="34" charset="0"/>
                          <a:cs typeface="Arial" panose="020B0604020202020204" pitchFamily="34" charset="0"/>
                        </a:rPr>
                        <a:t>zzz,zzz</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15"/>
                  </a:ext>
                </a:extLst>
              </a:tr>
              <a:tr h="237469">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ctr"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r>
                        <a:rPr lang="en-AU" sz="1100" u="none" strike="noStrike">
                          <a:effectLst/>
                          <a:latin typeface="Arial" panose="020B0604020202020204" pitchFamily="34" charset="0"/>
                          <a:cs typeface="Arial" panose="020B0604020202020204" pitchFamily="34" charset="0"/>
                        </a:rPr>
                        <a:t>Reserves</a:t>
                      </a:r>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ctr" fontAlgn="b"/>
                      <a:r>
                        <a:rPr lang="en-AU" sz="1100" u="none" strike="noStrike" dirty="0" err="1">
                          <a:effectLst/>
                          <a:latin typeface="Arial" panose="020B0604020202020204" pitchFamily="34" charset="0"/>
                          <a:cs typeface="Arial" panose="020B0604020202020204" pitchFamily="34" charset="0"/>
                        </a:rPr>
                        <a:t>zzz,zzz</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16"/>
                  </a:ext>
                </a:extLst>
              </a:tr>
              <a:tr h="237469">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noFill/>
                  </a:tcPr>
                </a:tc>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ctr"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r>
                        <a:rPr lang="en-AU" sz="1100" u="none" strike="noStrike">
                          <a:effectLst/>
                          <a:latin typeface="Arial" panose="020B0604020202020204" pitchFamily="34" charset="0"/>
                          <a:cs typeface="Arial" panose="020B0604020202020204" pitchFamily="34" charset="0"/>
                        </a:rPr>
                        <a:t>Retained earnings</a:t>
                      </a:r>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ctr" fontAlgn="b"/>
                      <a:r>
                        <a:rPr lang="en-AU" sz="1100" u="none" strike="noStrike" dirty="0" err="1">
                          <a:effectLst/>
                          <a:latin typeface="Arial" panose="020B0604020202020204" pitchFamily="34" charset="0"/>
                          <a:cs typeface="Arial" panose="020B0604020202020204" pitchFamily="34" charset="0"/>
                        </a:rPr>
                        <a:t>zzz,zzz</a:t>
                      </a:r>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noFill/>
                  </a:tcPr>
                </a:tc>
                <a:tc>
                  <a:txBody>
                    <a:bodyPr/>
                    <a:lstStyle/>
                    <a:p>
                      <a:pPr algn="l" fontAlgn="b"/>
                      <a:r>
                        <a:rPr lang="en-AU" sz="1100" b="0" i="0" u="none" strike="noStrike" dirty="0">
                          <a:solidFill>
                            <a:srgbClr val="000000"/>
                          </a:solidFill>
                          <a:effectLst/>
                          <a:latin typeface="Arial" panose="020B0604020202020204" pitchFamily="34" charset="0"/>
                          <a:cs typeface="Arial" panose="020B0604020202020204" pitchFamily="34" charset="0"/>
                        </a:rPr>
                        <a:t>Down</a:t>
                      </a:r>
                    </a:p>
                  </a:txBody>
                  <a:tcPr marL="45720" marR="45720" anchor="b">
                    <a:lnR w="12700" cap="flat" cmpd="sng" algn="ctr">
                      <a:solidFill>
                        <a:schemeClr val="bg1">
                          <a:lumMod val="65000"/>
                        </a:schemeClr>
                      </a:solidFill>
                      <a:prstDash val="solid"/>
                      <a:round/>
                      <a:headEnd type="none" w="med" len="med"/>
                      <a:tailEnd type="none" w="med" len="med"/>
                    </a:lnR>
                    <a:noFill/>
                  </a:tcPr>
                </a:tc>
                <a:extLst>
                  <a:ext uri="{0D108BD9-81ED-4DB2-BD59-A6C34878D82A}">
                    <a16:rowId xmlns="" xmlns:a16="http://schemas.microsoft.com/office/drawing/2014/main" val="10017"/>
                  </a:ext>
                </a:extLst>
              </a:tr>
              <a:tr h="278385">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noFill/>
                  </a:tcPr>
                </a:tc>
                <a:tc>
                  <a:txBody>
                    <a:bodyPr/>
                    <a:lstStyle/>
                    <a:p>
                      <a:pPr algn="l" fontAlgn="b"/>
                      <a:endParaRPr lang="en-AU" sz="1100" b="0" i="0" u="none" strike="noStrike">
                        <a:solidFill>
                          <a:srgbClr val="000000"/>
                        </a:solidFill>
                        <a:effectLst/>
                        <a:latin typeface="Arial" panose="020B0604020202020204" pitchFamily="34" charset="0"/>
                        <a:cs typeface="Arial" panose="020B0604020202020204" pitchFamily="34" charset="0"/>
                      </a:endParaRPr>
                    </a:p>
                  </a:txBody>
                  <a:tcPr marL="45720" marR="45720" anchor="b">
                    <a:lnB w="12700" cap="flat" cmpd="sng" algn="ctr">
                      <a:solidFill>
                        <a:schemeClr val="bg1">
                          <a:lumMod val="65000"/>
                        </a:schemeClr>
                      </a:solidFill>
                      <a:prstDash val="solid"/>
                      <a:round/>
                      <a:headEnd type="none" w="med" len="med"/>
                      <a:tailEnd type="none" w="med" len="med"/>
                    </a:lnB>
                    <a:noFill/>
                  </a:tcPr>
                </a:tc>
                <a:tc>
                  <a:txBody>
                    <a:bodyPr/>
                    <a:lstStyle/>
                    <a:p>
                      <a:pPr algn="ctr"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B w="12700" cap="flat" cmpd="sng" algn="ctr">
                      <a:solidFill>
                        <a:schemeClr val="bg1">
                          <a:lumMod val="65000"/>
                        </a:schemeClr>
                      </a:solidFill>
                      <a:prstDash val="solid"/>
                      <a:round/>
                      <a:headEnd type="none" w="med" len="med"/>
                      <a:tailEnd type="none" w="med" len="med"/>
                    </a:lnB>
                    <a:noFill/>
                  </a:tcPr>
                </a:tc>
                <a:tc>
                  <a:txBody>
                    <a:bodyPr/>
                    <a:lstStyle/>
                    <a:p>
                      <a:pPr algn="l" fontAlgn="b"/>
                      <a:endParaRPr lang="en-AU" sz="1100" b="0"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B w="12700" cap="flat" cmpd="sng" algn="ctr">
                      <a:solidFill>
                        <a:schemeClr val="bg1">
                          <a:lumMod val="65000"/>
                        </a:schemeClr>
                      </a:solidFill>
                      <a:prstDash val="solid"/>
                      <a:round/>
                      <a:headEnd type="none" w="med" len="med"/>
                      <a:tailEnd type="none" w="med" len="med"/>
                    </a:lnB>
                    <a:noFill/>
                  </a:tcPr>
                </a:tc>
                <a:tc gridSpan="2">
                  <a:txBody>
                    <a:bodyPr/>
                    <a:lstStyle/>
                    <a:p>
                      <a:pPr algn="l" fontAlgn="b"/>
                      <a:r>
                        <a:rPr lang="en-AU" sz="1100" b="1" u="none" strike="noStrike" dirty="0">
                          <a:effectLst/>
                          <a:latin typeface="Arial" panose="020B0604020202020204" pitchFamily="34" charset="0"/>
                          <a:cs typeface="Arial" panose="020B0604020202020204" pitchFamily="34" charset="0"/>
                        </a:rPr>
                        <a:t>Total equity</a:t>
                      </a:r>
                      <a:endParaRPr lang="en-AU" sz="11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B w="12700" cap="flat" cmpd="sng" algn="ctr">
                      <a:solidFill>
                        <a:schemeClr val="bg1">
                          <a:lumMod val="65000"/>
                        </a:schemeClr>
                      </a:solidFill>
                      <a:prstDash val="solid"/>
                      <a:round/>
                      <a:headEnd type="none" w="med" len="med"/>
                      <a:tailEnd type="none" w="med" len="med"/>
                    </a:lnB>
                    <a:noFill/>
                  </a:tcPr>
                </a:tc>
                <a:tc hMerge="1">
                  <a:txBody>
                    <a:bodyPr/>
                    <a:lstStyle/>
                    <a:p>
                      <a:endParaRPr lang="en-AU"/>
                    </a:p>
                  </a:txBody>
                  <a:tcPr/>
                </a:tc>
                <a:tc>
                  <a:txBody>
                    <a:bodyPr/>
                    <a:lstStyle/>
                    <a:p>
                      <a:pPr algn="ctr" fontAlgn="b"/>
                      <a:r>
                        <a:rPr lang="en-AU" sz="1100" b="1" u="none" strike="noStrike" dirty="0" err="1">
                          <a:effectLst/>
                          <a:latin typeface="Arial" panose="020B0604020202020204" pitchFamily="34" charset="0"/>
                          <a:cs typeface="Arial" panose="020B0604020202020204" pitchFamily="34" charset="0"/>
                        </a:rPr>
                        <a:t>zzz,zzz</a:t>
                      </a:r>
                      <a:endParaRPr lang="en-AU" sz="1100" b="1" i="0" u="none" strike="noStrike" dirty="0">
                        <a:solidFill>
                          <a:srgbClr val="000000"/>
                        </a:solidFill>
                        <a:effectLst/>
                        <a:latin typeface="Arial" panose="020B0604020202020204" pitchFamily="34" charset="0"/>
                        <a:cs typeface="Arial" panose="020B0604020202020204" pitchFamily="34" charset="0"/>
                      </a:endParaRPr>
                    </a:p>
                  </a:txBody>
                  <a:tcPr marL="45720" marR="45720" anchor="b">
                    <a:lnB w="12700" cap="flat" cmpd="sng" algn="ctr">
                      <a:solidFill>
                        <a:schemeClr val="bg1">
                          <a:lumMod val="65000"/>
                        </a:schemeClr>
                      </a:solidFill>
                      <a:prstDash val="solid"/>
                      <a:round/>
                      <a:headEnd type="none" w="med" len="med"/>
                      <a:tailEnd type="none" w="med" len="med"/>
                    </a:lnB>
                    <a:no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AU" sz="1100" b="0" i="0" u="none" strike="noStrike" dirty="0">
                          <a:solidFill>
                            <a:srgbClr val="000000"/>
                          </a:solidFill>
                          <a:effectLst/>
                          <a:latin typeface="Arial" panose="020B0604020202020204" pitchFamily="34" charset="0"/>
                          <a:cs typeface="Arial" panose="020B0604020202020204" pitchFamily="34" charset="0"/>
                        </a:rPr>
                        <a:t>Down</a:t>
                      </a:r>
                    </a:p>
                  </a:txBody>
                  <a:tcPr marL="45720" marR="45720" anchor="b">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noFill/>
                  </a:tcPr>
                </a:tc>
                <a:extLst>
                  <a:ext uri="{0D108BD9-81ED-4DB2-BD59-A6C34878D82A}">
                    <a16:rowId xmlns="" xmlns:a16="http://schemas.microsoft.com/office/drawing/2014/main" val="10018"/>
                  </a:ext>
                </a:extLst>
              </a:tr>
            </a:tbl>
          </a:graphicData>
        </a:graphic>
      </p:graphicFrame>
      <p:sp>
        <p:nvSpPr>
          <p:cNvPr id="4" name="Title 1"/>
          <p:cNvSpPr txBox="1">
            <a:spLocks/>
          </p:cNvSpPr>
          <p:nvPr/>
        </p:nvSpPr>
        <p:spPr>
          <a:xfrm>
            <a:off x="110828" y="24251"/>
            <a:ext cx="8927136" cy="798617"/>
          </a:xfrm>
          <a:prstGeom prst="rect">
            <a:avLst/>
          </a:prstGeom>
        </p:spPr>
        <p:txBody>
          <a:bodyPr>
            <a:normAutofit/>
          </a:bodyPr>
          <a:lstStyle>
            <a:lvl1pPr algn="l" defTabSz="419947" rtl="0" eaLnBrk="1" latinLnBrk="0" hangingPunct="1">
              <a:spcBef>
                <a:spcPct val="0"/>
              </a:spcBef>
              <a:buNone/>
              <a:defRPr sz="3200" b="1" i="0" kern="1200" baseline="0">
                <a:solidFill>
                  <a:schemeClr val="bg1"/>
                </a:solidFill>
                <a:latin typeface="Arial"/>
                <a:ea typeface="+mj-ea"/>
                <a:cs typeface="Arial"/>
              </a:defRPr>
            </a:lvl1pPr>
          </a:lstStyle>
          <a:p>
            <a:pPr algn="ctr"/>
            <a:r>
              <a:rPr lang="en-AU" b="0" dirty="0" smtClean="0">
                <a:solidFill>
                  <a:schemeClr val="tx2"/>
                </a:solidFill>
                <a:latin typeface="+mj-lt"/>
              </a:rPr>
              <a:t>Balance sheet</a:t>
            </a:r>
            <a:endParaRPr lang="en-AU" b="0" dirty="0">
              <a:solidFill>
                <a:schemeClr val="tx2"/>
              </a:solidFill>
              <a:latin typeface="+mj-lt"/>
            </a:endParaRPr>
          </a:p>
        </p:txBody>
      </p:sp>
      <p:sp>
        <p:nvSpPr>
          <p:cNvPr id="5" name="Slide Number Placeholder 4"/>
          <p:cNvSpPr>
            <a:spLocks noGrp="1"/>
          </p:cNvSpPr>
          <p:nvPr>
            <p:ph type="sldNum" sz="quarter" idx="11"/>
          </p:nvPr>
        </p:nvSpPr>
        <p:spPr/>
        <p:txBody>
          <a:bodyPr/>
          <a:lstStyle/>
          <a:p>
            <a:fld id="{F20B0F91-48EB-4459-AF6F-DD84B76E649D}" type="slidenum">
              <a:rPr lang="en-AU" smtClean="0"/>
              <a:pPr/>
              <a:t>49</a:t>
            </a:fld>
            <a:endParaRPr lang="en-AU" dirty="0"/>
          </a:p>
        </p:txBody>
      </p:sp>
    </p:spTree>
    <p:extLst>
      <p:ext uri="{BB962C8B-B14F-4D97-AF65-F5344CB8AC3E}">
        <p14:creationId xmlns:p14="http://schemas.microsoft.com/office/powerpoint/2010/main" val="16081975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p:cNvSpPr/>
          <p:nvPr/>
        </p:nvSpPr>
        <p:spPr>
          <a:xfrm>
            <a:off x="6694512" y="698711"/>
            <a:ext cx="1935125" cy="5379971"/>
          </a:xfrm>
          <a:prstGeom prst="round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2000" b="1" dirty="0">
              <a:latin typeface="Arial" panose="020B0604020202020204" pitchFamily="34" charset="0"/>
              <a:cs typeface="Arial" panose="020B0604020202020204" pitchFamily="34" charset="0"/>
            </a:endParaRPr>
          </a:p>
        </p:txBody>
      </p:sp>
      <p:sp>
        <p:nvSpPr>
          <p:cNvPr id="23" name="Rectangle: Rounded Corners 22"/>
          <p:cNvSpPr/>
          <p:nvPr/>
        </p:nvSpPr>
        <p:spPr>
          <a:xfrm>
            <a:off x="3518053" y="698711"/>
            <a:ext cx="1935125" cy="5379971"/>
          </a:xfrm>
          <a:prstGeom prst="round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latin typeface="Arial" panose="020B0604020202020204" pitchFamily="34" charset="0"/>
              <a:cs typeface="Arial" panose="020B0604020202020204" pitchFamily="34" charset="0"/>
            </a:endParaRPr>
          </a:p>
        </p:txBody>
      </p:sp>
      <p:sp>
        <p:nvSpPr>
          <p:cNvPr id="7" name="Rectangle: Rounded Corners 6"/>
          <p:cNvSpPr/>
          <p:nvPr/>
        </p:nvSpPr>
        <p:spPr>
          <a:xfrm>
            <a:off x="467516" y="693501"/>
            <a:ext cx="1935125" cy="5385182"/>
          </a:xfrm>
          <a:prstGeom prst="round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4" name="Title 3"/>
          <p:cNvSpPr>
            <a:spLocks noGrp="1"/>
          </p:cNvSpPr>
          <p:nvPr>
            <p:ph type="title" idx="4294967295"/>
          </p:nvPr>
        </p:nvSpPr>
        <p:spPr>
          <a:xfrm>
            <a:off x="1706694" y="20290"/>
            <a:ext cx="6122988" cy="622099"/>
          </a:xfrm>
          <a:prstGeom prst="rect">
            <a:avLst/>
          </a:prstGeom>
        </p:spPr>
        <p:txBody>
          <a:bodyPr>
            <a:normAutofit/>
          </a:bodyPr>
          <a:lstStyle/>
          <a:p>
            <a:r>
              <a:rPr lang="en-AU" sz="3200" dirty="0">
                <a:solidFill>
                  <a:schemeClr val="tx2"/>
                </a:solidFill>
              </a:rPr>
              <a:t>Upcoming changes</a:t>
            </a:r>
          </a:p>
        </p:txBody>
      </p:sp>
      <p:sp>
        <p:nvSpPr>
          <p:cNvPr id="2" name="Arrow: Right 1"/>
          <p:cNvSpPr/>
          <p:nvPr/>
        </p:nvSpPr>
        <p:spPr>
          <a:xfrm>
            <a:off x="168996" y="604738"/>
            <a:ext cx="2838893" cy="1121735"/>
          </a:xfrm>
          <a:prstGeom prst="rightArrow">
            <a:avLst/>
          </a:prstGeom>
          <a:solidFill>
            <a:srgbClr val="98002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100" b="1" dirty="0" smtClean="0">
                <a:latin typeface="Arial" panose="020B0604020202020204" pitchFamily="34" charset="0"/>
                <a:cs typeface="Arial" panose="020B0604020202020204" pitchFamily="34" charset="0"/>
              </a:rPr>
              <a:t>2018-19</a:t>
            </a:r>
            <a:endParaRPr lang="en-AU" sz="2100" b="1" dirty="0">
              <a:latin typeface="Arial" panose="020B0604020202020204" pitchFamily="34" charset="0"/>
              <a:cs typeface="Arial" panose="020B0604020202020204" pitchFamily="34" charset="0"/>
            </a:endParaRPr>
          </a:p>
        </p:txBody>
      </p:sp>
      <p:sp>
        <p:nvSpPr>
          <p:cNvPr id="5" name="Arrow: Right 4"/>
          <p:cNvSpPr/>
          <p:nvPr/>
        </p:nvSpPr>
        <p:spPr>
          <a:xfrm>
            <a:off x="3143525" y="603014"/>
            <a:ext cx="2930320" cy="1121735"/>
          </a:xfrm>
          <a:prstGeom prst="rightArrow">
            <a:avLst/>
          </a:prstGeom>
          <a:solidFill>
            <a:srgbClr val="98002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100" b="1" dirty="0" smtClean="0">
                <a:latin typeface="Arial" panose="020B0604020202020204" pitchFamily="34" charset="0"/>
                <a:cs typeface="Arial" panose="020B0604020202020204" pitchFamily="34" charset="0"/>
              </a:rPr>
              <a:t>2019</a:t>
            </a:r>
            <a:endParaRPr lang="en-AU" sz="2100" b="1" dirty="0">
              <a:latin typeface="Arial" panose="020B0604020202020204" pitchFamily="34" charset="0"/>
              <a:cs typeface="Arial" panose="020B0604020202020204" pitchFamily="34" charset="0"/>
            </a:endParaRPr>
          </a:p>
        </p:txBody>
      </p:sp>
      <p:sp>
        <p:nvSpPr>
          <p:cNvPr id="6" name="Arrow: Right 5"/>
          <p:cNvSpPr/>
          <p:nvPr/>
        </p:nvSpPr>
        <p:spPr>
          <a:xfrm>
            <a:off x="6207428" y="597596"/>
            <a:ext cx="2909291" cy="1128877"/>
          </a:xfrm>
          <a:prstGeom prst="rightArrow">
            <a:avLst/>
          </a:prstGeom>
          <a:solidFill>
            <a:srgbClr val="98002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100" b="1" dirty="0">
                <a:latin typeface="Arial" panose="020B0604020202020204" pitchFamily="34" charset="0"/>
                <a:cs typeface="Arial" panose="020B0604020202020204" pitchFamily="34" charset="0"/>
              </a:rPr>
              <a:t>Beyond</a:t>
            </a:r>
          </a:p>
        </p:txBody>
      </p:sp>
      <p:sp>
        <p:nvSpPr>
          <p:cNvPr id="3" name="Rectangle 2"/>
          <p:cNvSpPr/>
          <p:nvPr/>
        </p:nvSpPr>
        <p:spPr>
          <a:xfrm>
            <a:off x="238736" y="1726473"/>
            <a:ext cx="2373719" cy="1303149"/>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b="1" dirty="0">
                <a:solidFill>
                  <a:schemeClr val="tx1"/>
                </a:solidFill>
                <a:latin typeface="Arial" panose="020B0604020202020204" pitchFamily="34" charset="0"/>
                <a:cs typeface="Arial" panose="020B0604020202020204" pitchFamily="34" charset="0"/>
              </a:rPr>
              <a:t>AASB 15 Revenue </a:t>
            </a:r>
            <a:r>
              <a:rPr lang="en-AU" b="1" dirty="0" smtClean="0">
                <a:solidFill>
                  <a:schemeClr val="tx1"/>
                </a:solidFill>
                <a:latin typeface="Arial" panose="020B0604020202020204" pitchFamily="34" charset="0"/>
                <a:cs typeface="Arial" panose="020B0604020202020204" pitchFamily="34" charset="0"/>
              </a:rPr>
              <a:t>For-profits</a:t>
            </a:r>
            <a:endParaRPr lang="en-AU" b="1" dirty="0">
              <a:solidFill>
                <a:schemeClr val="tx1"/>
              </a:solidFill>
              <a:latin typeface="Arial" panose="020B0604020202020204" pitchFamily="34" charset="0"/>
              <a:cs typeface="Arial" panose="020B0604020202020204" pitchFamily="34" charset="0"/>
            </a:endParaRPr>
          </a:p>
        </p:txBody>
      </p:sp>
      <p:sp>
        <p:nvSpPr>
          <p:cNvPr id="18" name="Rectangle 17"/>
          <p:cNvSpPr/>
          <p:nvPr/>
        </p:nvSpPr>
        <p:spPr>
          <a:xfrm>
            <a:off x="3277039" y="1726473"/>
            <a:ext cx="2373719" cy="1221385"/>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b="1" dirty="0">
                <a:solidFill>
                  <a:schemeClr val="tx1"/>
                </a:solidFill>
                <a:latin typeface="Arial" panose="020B0604020202020204" pitchFamily="34" charset="0"/>
                <a:cs typeface="Arial" panose="020B0604020202020204" pitchFamily="34" charset="0"/>
              </a:rPr>
              <a:t>AASB 15 Revenue + AASB 1058 Income for NFPs</a:t>
            </a:r>
          </a:p>
        </p:txBody>
      </p:sp>
      <p:sp>
        <p:nvSpPr>
          <p:cNvPr id="19" name="Rectangle 18"/>
          <p:cNvSpPr/>
          <p:nvPr/>
        </p:nvSpPr>
        <p:spPr>
          <a:xfrm>
            <a:off x="3289833" y="3196090"/>
            <a:ext cx="2373719" cy="1177147"/>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b="1" dirty="0">
                <a:solidFill>
                  <a:schemeClr val="tx1"/>
                </a:solidFill>
                <a:latin typeface="Arial" panose="020B0604020202020204" pitchFamily="34" charset="0"/>
                <a:cs typeface="Arial" panose="020B0604020202020204" pitchFamily="34" charset="0"/>
              </a:rPr>
              <a:t>AASB 16 Leases</a:t>
            </a:r>
          </a:p>
        </p:txBody>
      </p:sp>
      <p:sp>
        <p:nvSpPr>
          <p:cNvPr id="20" name="Rectangle 19"/>
          <p:cNvSpPr/>
          <p:nvPr/>
        </p:nvSpPr>
        <p:spPr>
          <a:xfrm>
            <a:off x="3277038" y="4725962"/>
            <a:ext cx="2373719" cy="1213184"/>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b="1" dirty="0">
                <a:solidFill>
                  <a:schemeClr val="tx1"/>
                </a:solidFill>
                <a:latin typeface="Arial" panose="020B0604020202020204" pitchFamily="34" charset="0"/>
                <a:cs typeface="Arial" panose="020B0604020202020204" pitchFamily="34" charset="0"/>
              </a:rPr>
              <a:t>AASB </a:t>
            </a:r>
            <a:r>
              <a:rPr lang="en-AU" b="1" dirty="0" smtClean="0">
                <a:solidFill>
                  <a:schemeClr val="tx1"/>
                </a:solidFill>
                <a:latin typeface="Arial" panose="020B0604020202020204" pitchFamily="34" charset="0"/>
                <a:cs typeface="Arial" panose="020B0604020202020204" pitchFamily="34" charset="0"/>
              </a:rPr>
              <a:t>1059 Service concessions</a:t>
            </a:r>
            <a:endParaRPr lang="en-AU" b="1" dirty="0">
              <a:solidFill>
                <a:schemeClr val="tx1"/>
              </a:solidFill>
              <a:latin typeface="Arial" panose="020B0604020202020204" pitchFamily="34" charset="0"/>
              <a:cs typeface="Arial" panose="020B0604020202020204" pitchFamily="34" charset="0"/>
            </a:endParaRPr>
          </a:p>
        </p:txBody>
      </p:sp>
      <p:sp>
        <p:nvSpPr>
          <p:cNvPr id="21" name="Rectangle: Rounded Corners 20"/>
          <p:cNvSpPr/>
          <p:nvPr/>
        </p:nvSpPr>
        <p:spPr>
          <a:xfrm>
            <a:off x="6471048" y="1726473"/>
            <a:ext cx="2373719" cy="1224044"/>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b="1" dirty="0" smtClean="0">
                <a:solidFill>
                  <a:schemeClr val="tx1"/>
                </a:solidFill>
                <a:latin typeface="Arial" panose="020B0604020202020204" pitchFamily="34" charset="0"/>
                <a:cs typeface="Arial" panose="020B0604020202020204" pitchFamily="34" charset="0"/>
              </a:rPr>
              <a:t>AASB 17 Insurance contracts</a:t>
            </a:r>
            <a:endParaRPr lang="en-AU" b="1" dirty="0">
              <a:solidFill>
                <a:schemeClr val="tx1"/>
              </a:solidFill>
              <a:latin typeface="Arial" panose="020B0604020202020204" pitchFamily="34" charset="0"/>
              <a:cs typeface="Arial" panose="020B0604020202020204" pitchFamily="34" charset="0"/>
            </a:endParaRPr>
          </a:p>
        </p:txBody>
      </p:sp>
      <p:sp>
        <p:nvSpPr>
          <p:cNvPr id="22" name="Rectangle: Rounded Corners 21"/>
          <p:cNvSpPr/>
          <p:nvPr/>
        </p:nvSpPr>
        <p:spPr>
          <a:xfrm>
            <a:off x="6484085" y="4722749"/>
            <a:ext cx="2373719" cy="1177147"/>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b="1" dirty="0">
                <a:solidFill>
                  <a:schemeClr val="tx1"/>
                </a:solidFill>
                <a:latin typeface="Arial" panose="020B0604020202020204" pitchFamily="34" charset="0"/>
                <a:cs typeface="Arial" panose="020B0604020202020204" pitchFamily="34" charset="0"/>
              </a:rPr>
              <a:t>Reporting entities</a:t>
            </a:r>
          </a:p>
        </p:txBody>
      </p:sp>
      <p:sp>
        <p:nvSpPr>
          <p:cNvPr id="16" name="Rectangle 19"/>
          <p:cNvSpPr/>
          <p:nvPr/>
        </p:nvSpPr>
        <p:spPr>
          <a:xfrm>
            <a:off x="248218" y="3147783"/>
            <a:ext cx="2373719" cy="1213184"/>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b="1" dirty="0">
                <a:solidFill>
                  <a:schemeClr val="tx1"/>
                </a:solidFill>
                <a:latin typeface="Arial" panose="020B0604020202020204" pitchFamily="34" charset="0"/>
                <a:cs typeface="Arial" panose="020B0604020202020204" pitchFamily="34" charset="0"/>
              </a:rPr>
              <a:t>AASB 9 Financial Instruments</a:t>
            </a:r>
          </a:p>
        </p:txBody>
      </p:sp>
      <p:sp>
        <p:nvSpPr>
          <p:cNvPr id="25" name="Rectangle: Rounded Corners 20"/>
          <p:cNvSpPr/>
          <p:nvPr/>
        </p:nvSpPr>
        <p:spPr>
          <a:xfrm>
            <a:off x="6484084" y="3172641"/>
            <a:ext cx="2373719" cy="1224044"/>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b="1" dirty="0">
                <a:solidFill>
                  <a:schemeClr val="tx1"/>
                </a:solidFill>
                <a:latin typeface="Arial" panose="020B0604020202020204" pitchFamily="34" charset="0"/>
                <a:cs typeface="Arial" panose="020B0604020202020204" pitchFamily="34" charset="0"/>
              </a:rPr>
              <a:t>RDR</a:t>
            </a:r>
          </a:p>
        </p:txBody>
      </p:sp>
      <p:sp>
        <p:nvSpPr>
          <p:cNvPr id="8" name="Slide Number Placeholder 7"/>
          <p:cNvSpPr>
            <a:spLocks noGrp="1"/>
          </p:cNvSpPr>
          <p:nvPr>
            <p:ph type="sldNum" sz="quarter" idx="10"/>
          </p:nvPr>
        </p:nvSpPr>
        <p:spPr>
          <a:xfrm>
            <a:off x="143238" y="6304139"/>
            <a:ext cx="2057400" cy="365125"/>
          </a:xfrm>
        </p:spPr>
        <p:txBody>
          <a:bodyPr/>
          <a:lstStyle/>
          <a:p>
            <a:fld id="{F20B0F91-48EB-4459-AF6F-DD84B76E649D}" type="slidenum">
              <a:rPr lang="en-AU" smtClean="0"/>
              <a:pPr/>
              <a:t>5</a:t>
            </a:fld>
            <a:endParaRPr lang="en-AU" dirty="0"/>
          </a:p>
        </p:txBody>
      </p:sp>
    </p:spTree>
    <p:extLst>
      <p:ext uri="{BB962C8B-B14F-4D97-AF65-F5344CB8AC3E}">
        <p14:creationId xmlns:p14="http://schemas.microsoft.com/office/powerpoint/2010/main" val="25817898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0828" y="86597"/>
            <a:ext cx="8922813" cy="798617"/>
          </a:xfrm>
          <a:prstGeom prst="rect">
            <a:avLst/>
          </a:prstGeom>
        </p:spPr>
        <p:txBody>
          <a:bodyPr/>
          <a:lstStyle/>
          <a:p>
            <a:pPr algn="ctr"/>
            <a:r>
              <a:rPr lang="en-AU" sz="3200" b="0" dirty="0" smtClean="0">
                <a:solidFill>
                  <a:schemeClr val="tx2"/>
                </a:solidFill>
                <a:latin typeface="+mj-lt"/>
              </a:rPr>
              <a:t>Cash flow statement</a:t>
            </a:r>
            <a:endParaRPr lang="en-AU" sz="3200" b="0" dirty="0">
              <a:solidFill>
                <a:schemeClr val="tx2"/>
              </a:solidFill>
              <a:latin typeface="+mj-lt"/>
            </a:endParaRPr>
          </a:p>
        </p:txBody>
      </p:sp>
      <p:graphicFrame>
        <p:nvGraphicFramePr>
          <p:cNvPr id="7" name="Table 6"/>
          <p:cNvGraphicFramePr>
            <a:graphicFrameLocks noGrp="1"/>
          </p:cNvGraphicFramePr>
          <p:nvPr>
            <p:extLst>
              <p:ext uri="{D42A27DB-BD31-4B8C-83A1-F6EECF244321}">
                <p14:modId xmlns:p14="http://schemas.microsoft.com/office/powerpoint/2010/main" val="908061763"/>
              </p:ext>
            </p:extLst>
          </p:nvPr>
        </p:nvGraphicFramePr>
        <p:xfrm>
          <a:off x="1845080" y="595487"/>
          <a:ext cx="5454307" cy="5723145"/>
        </p:xfrm>
        <a:graphic>
          <a:graphicData uri="http://schemas.openxmlformats.org/drawingml/2006/table">
            <a:tbl>
              <a:tblPr/>
              <a:tblGrid>
                <a:gridCol w="685807">
                  <a:extLst>
                    <a:ext uri="{9D8B030D-6E8A-4147-A177-3AD203B41FA5}">
                      <a16:colId xmlns="" xmlns:a16="http://schemas.microsoft.com/office/drawing/2014/main" val="20000"/>
                    </a:ext>
                  </a:extLst>
                </a:gridCol>
                <a:gridCol w="3041068">
                  <a:extLst>
                    <a:ext uri="{9D8B030D-6E8A-4147-A177-3AD203B41FA5}">
                      <a16:colId xmlns="" xmlns:a16="http://schemas.microsoft.com/office/drawing/2014/main" val="20001"/>
                    </a:ext>
                  </a:extLst>
                </a:gridCol>
                <a:gridCol w="709437">
                  <a:extLst>
                    <a:ext uri="{9D8B030D-6E8A-4147-A177-3AD203B41FA5}">
                      <a16:colId xmlns="" xmlns:a16="http://schemas.microsoft.com/office/drawing/2014/main" val="20002"/>
                    </a:ext>
                  </a:extLst>
                </a:gridCol>
                <a:gridCol w="1017995">
                  <a:extLst>
                    <a:ext uri="{9D8B030D-6E8A-4147-A177-3AD203B41FA5}">
                      <a16:colId xmlns="" xmlns:a16="http://schemas.microsoft.com/office/drawing/2014/main" val="20003"/>
                    </a:ext>
                  </a:extLst>
                </a:gridCol>
              </a:tblGrid>
              <a:tr h="315419">
                <a:tc gridSpan="2">
                  <a:txBody>
                    <a:bodyPr/>
                    <a:lstStyle/>
                    <a:p>
                      <a:pPr algn="l" fontAlgn="b"/>
                      <a:r>
                        <a:rPr lang="en-AU" sz="1200" b="1" i="0" u="none" strike="noStrike" dirty="0">
                          <a:solidFill>
                            <a:srgbClr val="000000"/>
                          </a:solidFill>
                          <a:effectLst/>
                          <a:latin typeface="Arial" panose="020B0604020202020204" pitchFamily="34" charset="0"/>
                          <a:cs typeface="Arial" panose="020B0604020202020204" pitchFamily="34" charset="0"/>
                        </a:rPr>
                        <a:t>Cash flows from operating activities</a:t>
                      </a:r>
                    </a:p>
                  </a:txBody>
                  <a:tcPr marL="78964" marR="78964" marT="39482" marB="39482" anchor="b">
                    <a:lnL w="12700" cap="flat" cmpd="sng" algn="ctr">
                      <a:solidFill>
                        <a:schemeClr val="bg1">
                          <a:lumMod val="65000"/>
                        </a:schemeClr>
                      </a:solidFill>
                      <a:prstDash val="solid"/>
                      <a:round/>
                      <a:headEnd type="none" w="med" len="med"/>
                      <a:tailEnd type="none" w="med" len="med"/>
                    </a:lnL>
                    <a:lnR>
                      <a:noFill/>
                    </a:lnR>
                    <a:lnT w="12700" cap="flat" cmpd="sng" algn="ctr">
                      <a:solidFill>
                        <a:schemeClr val="bg1">
                          <a:lumMod val="65000"/>
                        </a:schemeClr>
                      </a:solidFill>
                      <a:prstDash val="solid"/>
                      <a:round/>
                      <a:headEnd type="none" w="med" len="med"/>
                      <a:tailEnd type="none" w="med" len="med"/>
                    </a:lnT>
                    <a:lnB>
                      <a:noFill/>
                    </a:lnB>
                  </a:tcPr>
                </a:tc>
                <a:tc hMerge="1">
                  <a:txBody>
                    <a:bodyPr/>
                    <a:lstStyle/>
                    <a:p>
                      <a:endParaRPr lang="en-AU"/>
                    </a:p>
                  </a:txBody>
                  <a:tcPr/>
                </a:tc>
                <a:tc>
                  <a:txBody>
                    <a:bodyPr/>
                    <a:lstStyle/>
                    <a:p>
                      <a:pPr algn="ctr" fontAlgn="b"/>
                      <a:endParaRPr lang="en-AU" sz="1200" b="0" i="0" u="none" strike="noStrike">
                        <a:solidFill>
                          <a:srgbClr val="000000"/>
                        </a:solidFill>
                        <a:effectLst/>
                        <a:latin typeface="Arial" panose="020B0604020202020204" pitchFamily="34" charset="0"/>
                        <a:cs typeface="Arial" panose="020B0604020202020204" pitchFamily="34" charset="0"/>
                      </a:endParaRPr>
                    </a:p>
                  </a:txBody>
                  <a:tcPr marL="39482" marR="39482" marT="39482" marB="39482" anchor="b">
                    <a:lnL>
                      <a:noFill/>
                    </a:lnL>
                    <a:lnR>
                      <a:noFill/>
                    </a:lnR>
                    <a:lnT w="12700" cap="flat" cmpd="sng" algn="ctr">
                      <a:solidFill>
                        <a:schemeClr val="bg1">
                          <a:lumMod val="65000"/>
                        </a:schemeClr>
                      </a:solidFill>
                      <a:prstDash val="solid"/>
                      <a:round/>
                      <a:headEnd type="none" w="med" len="med"/>
                      <a:tailEnd type="none" w="med" len="med"/>
                    </a:lnT>
                    <a:lnB>
                      <a:noFill/>
                    </a:lnB>
                  </a:tcPr>
                </a:tc>
                <a:tc>
                  <a:txBody>
                    <a:bodyPr/>
                    <a:lstStyle/>
                    <a:p>
                      <a:pPr algn="l" fontAlgn="b"/>
                      <a:endParaRPr lang="en-AU" sz="1200" b="0" i="0" u="none" strike="noStrike">
                        <a:solidFill>
                          <a:srgbClr val="000000"/>
                        </a:solidFill>
                        <a:effectLst/>
                        <a:latin typeface="Arial" panose="020B0604020202020204" pitchFamily="34" charset="0"/>
                        <a:cs typeface="Arial" panose="020B0604020202020204" pitchFamily="34" charset="0"/>
                      </a:endParaRPr>
                    </a:p>
                  </a:txBody>
                  <a:tcPr marL="39482" marR="39482" marT="39482" marB="39482" anchor="b">
                    <a:lnL>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a:noFill/>
                    </a:lnB>
                  </a:tcPr>
                </a:tc>
                <a:extLst>
                  <a:ext uri="{0D108BD9-81ED-4DB2-BD59-A6C34878D82A}">
                    <a16:rowId xmlns="" xmlns:a16="http://schemas.microsoft.com/office/drawing/2014/main" val="10000"/>
                  </a:ext>
                </a:extLst>
              </a:tr>
              <a:tr h="276374">
                <a:tc>
                  <a:txBody>
                    <a:bodyPr/>
                    <a:lstStyle/>
                    <a:p>
                      <a:pPr algn="l" fontAlgn="b"/>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39482" marR="39482" marT="39482" marB="39482" anchor="b">
                    <a:lnL w="12700" cap="flat" cmpd="sng" algn="ctr">
                      <a:solidFill>
                        <a:schemeClr val="bg1">
                          <a:lumMod val="65000"/>
                        </a:schemeClr>
                      </a:solidFill>
                      <a:prstDash val="solid"/>
                      <a:round/>
                      <a:headEnd type="none" w="med" len="med"/>
                      <a:tailEnd type="none" w="med" len="med"/>
                    </a:lnL>
                    <a:lnR>
                      <a:noFill/>
                    </a:lnR>
                    <a:lnT>
                      <a:noFill/>
                    </a:lnT>
                    <a:lnB>
                      <a:noFill/>
                    </a:lnB>
                  </a:tcPr>
                </a:tc>
                <a:tc>
                  <a:txBody>
                    <a:bodyPr/>
                    <a:lstStyle/>
                    <a:p>
                      <a:pPr algn="l" fontAlgn="b"/>
                      <a:r>
                        <a:rPr lang="en-AU" sz="1200" b="0" i="0" u="none" strike="noStrike" dirty="0">
                          <a:solidFill>
                            <a:srgbClr val="000000"/>
                          </a:solidFill>
                          <a:effectLst/>
                          <a:latin typeface="Arial" panose="020B0604020202020204" pitchFamily="34" charset="0"/>
                          <a:cs typeface="Arial" panose="020B0604020202020204" pitchFamily="34" charset="0"/>
                        </a:rPr>
                        <a:t>Receipts from customers</a:t>
                      </a:r>
                    </a:p>
                  </a:txBody>
                  <a:tcPr marL="39482" marR="39482" marT="39482" marB="39482" anchor="b">
                    <a:lnL>
                      <a:noFill/>
                    </a:lnL>
                    <a:lnR>
                      <a:noFill/>
                    </a:lnR>
                    <a:lnT>
                      <a:noFill/>
                    </a:lnT>
                    <a:lnB>
                      <a:noFill/>
                    </a:lnB>
                  </a:tcPr>
                </a:tc>
                <a:tc>
                  <a:txBody>
                    <a:bodyPr/>
                    <a:lstStyle/>
                    <a:p>
                      <a:pPr algn="ctr" fontAlgn="b"/>
                      <a:r>
                        <a:rPr lang="en-AU" sz="1200" b="0" i="0" u="none" strike="noStrike">
                          <a:solidFill>
                            <a:srgbClr val="000000"/>
                          </a:solidFill>
                          <a:effectLst/>
                          <a:latin typeface="Arial" panose="020B0604020202020204" pitchFamily="34" charset="0"/>
                          <a:cs typeface="Arial" panose="020B0604020202020204" pitchFamily="34" charset="0"/>
                        </a:rPr>
                        <a:t>vvv,vvv</a:t>
                      </a:r>
                    </a:p>
                  </a:txBody>
                  <a:tcPr marL="39482" marR="39482" marT="39482" marB="39482" anchor="b">
                    <a:lnL>
                      <a:noFill/>
                    </a:lnL>
                    <a:lnR>
                      <a:noFill/>
                    </a:lnR>
                    <a:lnT>
                      <a:noFill/>
                    </a:lnT>
                    <a:lnB>
                      <a:noFill/>
                    </a:lnB>
                  </a:tcPr>
                </a:tc>
                <a:tc>
                  <a:txBody>
                    <a:bodyPr/>
                    <a:lstStyle/>
                    <a:p>
                      <a:pPr algn="l" fontAlgn="b"/>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39482" marR="39482" marT="39482" marB="39482" anchor="b">
                    <a:lnL>
                      <a:noFill/>
                    </a:lnL>
                    <a:lnR w="12700" cap="flat" cmpd="sng" algn="ctr">
                      <a:solidFill>
                        <a:schemeClr val="bg1">
                          <a:lumMod val="65000"/>
                        </a:schemeClr>
                      </a:solidFill>
                      <a:prstDash val="solid"/>
                      <a:round/>
                      <a:headEnd type="none" w="med" len="med"/>
                      <a:tailEnd type="none" w="med" len="med"/>
                    </a:lnR>
                    <a:lnT>
                      <a:noFill/>
                    </a:lnT>
                    <a:lnB>
                      <a:noFill/>
                    </a:lnB>
                  </a:tcPr>
                </a:tc>
                <a:extLst>
                  <a:ext uri="{0D108BD9-81ED-4DB2-BD59-A6C34878D82A}">
                    <a16:rowId xmlns="" xmlns:a16="http://schemas.microsoft.com/office/drawing/2014/main" val="10001"/>
                  </a:ext>
                </a:extLst>
              </a:tr>
              <a:tr h="473785">
                <a:tc>
                  <a:txBody>
                    <a:bodyPr/>
                    <a:lstStyle/>
                    <a:p>
                      <a:pPr algn="l" fontAlgn="b"/>
                      <a:endParaRPr lang="en-AU" sz="1200" b="0" i="0" u="none" strike="noStrike">
                        <a:solidFill>
                          <a:srgbClr val="000000"/>
                        </a:solidFill>
                        <a:effectLst/>
                        <a:latin typeface="Arial" panose="020B0604020202020204" pitchFamily="34" charset="0"/>
                        <a:cs typeface="Arial" panose="020B0604020202020204" pitchFamily="34" charset="0"/>
                      </a:endParaRPr>
                    </a:p>
                  </a:txBody>
                  <a:tcPr marL="39482" marR="39482" marT="39482" marB="39482" anchor="b">
                    <a:lnL w="12700" cap="flat" cmpd="sng" algn="ctr">
                      <a:solidFill>
                        <a:schemeClr val="bg1">
                          <a:lumMod val="65000"/>
                        </a:schemeClr>
                      </a:solidFill>
                      <a:prstDash val="solid"/>
                      <a:round/>
                      <a:headEnd type="none" w="med" len="med"/>
                      <a:tailEnd type="none" w="med" len="med"/>
                    </a:lnL>
                    <a:lnR>
                      <a:noFill/>
                    </a:lnR>
                    <a:lnT>
                      <a:noFill/>
                    </a:lnT>
                    <a:lnB>
                      <a:noFill/>
                    </a:lnB>
                  </a:tcPr>
                </a:tc>
                <a:tc>
                  <a:txBody>
                    <a:bodyPr/>
                    <a:lstStyle/>
                    <a:p>
                      <a:pPr algn="l" fontAlgn="b"/>
                      <a:r>
                        <a:rPr lang="en-AU" sz="1200" b="0" i="0" u="none" strike="noStrike" dirty="0">
                          <a:solidFill>
                            <a:srgbClr val="000000"/>
                          </a:solidFill>
                          <a:effectLst/>
                          <a:latin typeface="Arial" panose="020B0604020202020204" pitchFamily="34" charset="0"/>
                          <a:cs typeface="Arial" panose="020B0604020202020204" pitchFamily="34" charset="0"/>
                        </a:rPr>
                        <a:t>Payments to suppliers and employees</a:t>
                      </a:r>
                    </a:p>
                  </a:txBody>
                  <a:tcPr marL="39482" marR="39482" marT="39482" marB="39482" anchor="b">
                    <a:lnL>
                      <a:noFill/>
                    </a:lnL>
                    <a:lnR>
                      <a:noFill/>
                    </a:lnR>
                    <a:lnT>
                      <a:noFill/>
                    </a:lnT>
                    <a:lnB>
                      <a:noFill/>
                    </a:lnB>
                  </a:tcPr>
                </a:tc>
                <a:tc>
                  <a:txBody>
                    <a:bodyPr/>
                    <a:lstStyle/>
                    <a:p>
                      <a:pPr algn="ctr" fontAlgn="b"/>
                      <a:r>
                        <a:rPr lang="en-AU" sz="1200" b="0" i="0" u="none" strike="noStrike" dirty="0" err="1">
                          <a:solidFill>
                            <a:srgbClr val="000000"/>
                          </a:solidFill>
                          <a:effectLst/>
                          <a:latin typeface="Arial" panose="020B0604020202020204" pitchFamily="34" charset="0"/>
                          <a:cs typeface="Arial" panose="020B0604020202020204" pitchFamily="34" charset="0"/>
                        </a:rPr>
                        <a:t>vvv,vvv</a:t>
                      </a:r>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39482" marR="39482" marT="39482" marB="39482" anchor="b">
                    <a:lnL>
                      <a:noFill/>
                    </a:lnL>
                    <a:lnR>
                      <a:noFill/>
                    </a:lnR>
                    <a:lnT>
                      <a:noFill/>
                    </a:lnT>
                    <a:lnB>
                      <a:noFill/>
                    </a:lnB>
                  </a:tcPr>
                </a:tc>
                <a:tc>
                  <a:txBody>
                    <a:bodyPr/>
                    <a:lstStyle/>
                    <a:p>
                      <a:pPr algn="l" fontAlgn="b"/>
                      <a:r>
                        <a:rPr lang="en-AU" sz="1200" b="0" i="0" u="none" strike="noStrike" dirty="0">
                          <a:solidFill>
                            <a:srgbClr val="000000"/>
                          </a:solidFill>
                          <a:effectLst/>
                          <a:latin typeface="Arial" panose="020B0604020202020204" pitchFamily="34" charset="0"/>
                          <a:cs typeface="Arial" panose="020B0604020202020204" pitchFamily="34" charset="0"/>
                        </a:rPr>
                        <a:t>Down</a:t>
                      </a:r>
                    </a:p>
                  </a:txBody>
                  <a:tcPr marL="39482" marR="39482" marT="39482" marB="39482" anchor="b">
                    <a:lnL>
                      <a:noFill/>
                    </a:lnL>
                    <a:lnR w="12700" cap="flat" cmpd="sng" algn="ctr">
                      <a:solidFill>
                        <a:schemeClr val="bg1">
                          <a:lumMod val="65000"/>
                        </a:schemeClr>
                      </a:solidFill>
                      <a:prstDash val="solid"/>
                      <a:round/>
                      <a:headEnd type="none" w="med" len="med"/>
                      <a:tailEnd type="none" w="med" len="med"/>
                    </a:lnR>
                    <a:lnT>
                      <a:noFill/>
                    </a:lnT>
                    <a:lnB>
                      <a:noFill/>
                    </a:lnB>
                  </a:tcPr>
                </a:tc>
                <a:extLst>
                  <a:ext uri="{0D108BD9-81ED-4DB2-BD59-A6C34878D82A}">
                    <a16:rowId xmlns="" xmlns:a16="http://schemas.microsoft.com/office/drawing/2014/main" val="10002"/>
                  </a:ext>
                </a:extLst>
              </a:tr>
              <a:tr h="276374">
                <a:tc>
                  <a:txBody>
                    <a:bodyPr/>
                    <a:lstStyle/>
                    <a:p>
                      <a:pPr algn="l" fontAlgn="b"/>
                      <a:endParaRPr lang="en-AU" sz="1200" b="0" i="0" u="none" strike="noStrike">
                        <a:solidFill>
                          <a:srgbClr val="000000"/>
                        </a:solidFill>
                        <a:effectLst/>
                        <a:latin typeface="Arial" panose="020B0604020202020204" pitchFamily="34" charset="0"/>
                        <a:cs typeface="Arial" panose="020B0604020202020204" pitchFamily="34" charset="0"/>
                      </a:endParaRPr>
                    </a:p>
                  </a:txBody>
                  <a:tcPr marL="39482" marR="39482" marT="39482" marB="39482" anchor="b">
                    <a:lnL w="12700" cap="flat" cmpd="sng" algn="ctr">
                      <a:solidFill>
                        <a:schemeClr val="bg1">
                          <a:lumMod val="65000"/>
                        </a:schemeClr>
                      </a:solidFill>
                      <a:prstDash val="solid"/>
                      <a:round/>
                      <a:headEnd type="none" w="med" len="med"/>
                      <a:tailEnd type="none" w="med" len="med"/>
                    </a:lnL>
                    <a:lnR>
                      <a:noFill/>
                    </a:lnR>
                    <a:lnT>
                      <a:noFill/>
                    </a:lnT>
                    <a:lnB>
                      <a:noFill/>
                    </a:lnB>
                  </a:tcPr>
                </a:tc>
                <a:tc>
                  <a:txBody>
                    <a:bodyPr/>
                    <a:lstStyle/>
                    <a:p>
                      <a:pPr algn="l" fontAlgn="b"/>
                      <a:r>
                        <a:rPr lang="en-AU" sz="1200" b="0" i="0" u="none" strike="noStrike" dirty="0">
                          <a:solidFill>
                            <a:srgbClr val="000000"/>
                          </a:solidFill>
                          <a:effectLst/>
                          <a:latin typeface="Arial" panose="020B0604020202020204" pitchFamily="34" charset="0"/>
                          <a:cs typeface="Arial" panose="020B0604020202020204" pitchFamily="34" charset="0"/>
                        </a:rPr>
                        <a:t>Interest received</a:t>
                      </a:r>
                    </a:p>
                  </a:txBody>
                  <a:tcPr marL="39482" marR="39482" marT="39482" marB="39482" anchor="b">
                    <a:lnL>
                      <a:noFill/>
                    </a:lnL>
                    <a:lnR>
                      <a:noFill/>
                    </a:lnR>
                    <a:lnT>
                      <a:noFill/>
                    </a:lnT>
                    <a:lnB>
                      <a:noFill/>
                    </a:lnB>
                  </a:tcPr>
                </a:tc>
                <a:tc>
                  <a:txBody>
                    <a:bodyPr/>
                    <a:lstStyle/>
                    <a:p>
                      <a:pPr algn="ctr" fontAlgn="b"/>
                      <a:r>
                        <a:rPr lang="en-AU" sz="1200" b="0" i="0" u="none" strike="noStrike">
                          <a:solidFill>
                            <a:srgbClr val="000000"/>
                          </a:solidFill>
                          <a:effectLst/>
                          <a:latin typeface="Arial" panose="020B0604020202020204" pitchFamily="34" charset="0"/>
                          <a:cs typeface="Arial" panose="020B0604020202020204" pitchFamily="34" charset="0"/>
                        </a:rPr>
                        <a:t>vvv,vvv</a:t>
                      </a:r>
                    </a:p>
                  </a:txBody>
                  <a:tcPr marL="39482" marR="39482" marT="39482" marB="39482" anchor="b">
                    <a:lnL>
                      <a:noFill/>
                    </a:lnL>
                    <a:lnR>
                      <a:noFill/>
                    </a:lnR>
                    <a:lnT>
                      <a:noFill/>
                    </a:lnT>
                    <a:lnB>
                      <a:noFill/>
                    </a:lnB>
                  </a:tcPr>
                </a:tc>
                <a:tc>
                  <a:txBody>
                    <a:bodyPr/>
                    <a:lstStyle/>
                    <a:p>
                      <a:pPr algn="l" fontAlgn="b"/>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39482" marR="39482" marT="39482" marB="39482" anchor="b">
                    <a:lnL>
                      <a:noFill/>
                    </a:lnL>
                    <a:lnR w="12700" cap="flat" cmpd="sng" algn="ctr">
                      <a:solidFill>
                        <a:schemeClr val="bg1">
                          <a:lumMod val="65000"/>
                        </a:schemeClr>
                      </a:solidFill>
                      <a:prstDash val="solid"/>
                      <a:round/>
                      <a:headEnd type="none" w="med" len="med"/>
                      <a:tailEnd type="none" w="med" len="med"/>
                    </a:lnR>
                    <a:lnT>
                      <a:noFill/>
                    </a:lnT>
                    <a:lnB>
                      <a:noFill/>
                    </a:lnB>
                  </a:tcPr>
                </a:tc>
                <a:extLst>
                  <a:ext uri="{0D108BD9-81ED-4DB2-BD59-A6C34878D82A}">
                    <a16:rowId xmlns="" xmlns:a16="http://schemas.microsoft.com/office/drawing/2014/main" val="10003"/>
                  </a:ext>
                </a:extLst>
              </a:tr>
              <a:tr h="276374">
                <a:tc>
                  <a:txBody>
                    <a:bodyPr/>
                    <a:lstStyle/>
                    <a:p>
                      <a:pPr algn="l" fontAlgn="b"/>
                      <a:endParaRPr lang="en-AU" sz="1200" b="0" i="0" u="none" strike="noStrike">
                        <a:solidFill>
                          <a:srgbClr val="000000"/>
                        </a:solidFill>
                        <a:effectLst/>
                        <a:latin typeface="Arial" panose="020B0604020202020204" pitchFamily="34" charset="0"/>
                        <a:cs typeface="Arial" panose="020B0604020202020204" pitchFamily="34" charset="0"/>
                      </a:endParaRPr>
                    </a:p>
                  </a:txBody>
                  <a:tcPr marL="39482" marR="39482" marT="39482" marB="39482" anchor="b">
                    <a:lnL w="12700" cap="flat" cmpd="sng" algn="ctr">
                      <a:solidFill>
                        <a:schemeClr val="bg1">
                          <a:lumMod val="65000"/>
                        </a:schemeClr>
                      </a:solidFill>
                      <a:prstDash val="solid"/>
                      <a:round/>
                      <a:headEnd type="none" w="med" len="med"/>
                      <a:tailEnd type="none" w="med" len="med"/>
                    </a:lnL>
                    <a:lnR>
                      <a:noFill/>
                    </a:lnR>
                    <a:lnT>
                      <a:noFill/>
                    </a:lnT>
                    <a:lnB>
                      <a:noFill/>
                    </a:lnB>
                  </a:tcPr>
                </a:tc>
                <a:tc>
                  <a:txBody>
                    <a:bodyPr/>
                    <a:lstStyle/>
                    <a:p>
                      <a:pPr algn="l" fontAlgn="b"/>
                      <a:r>
                        <a:rPr lang="en-AU" sz="1200" b="0" i="0" u="none" strike="noStrike">
                          <a:solidFill>
                            <a:srgbClr val="000000"/>
                          </a:solidFill>
                          <a:effectLst/>
                          <a:latin typeface="Arial" panose="020B0604020202020204" pitchFamily="34" charset="0"/>
                          <a:cs typeface="Arial" panose="020B0604020202020204" pitchFamily="34" charset="0"/>
                        </a:rPr>
                        <a:t>Interest paid (option)</a:t>
                      </a:r>
                    </a:p>
                  </a:txBody>
                  <a:tcPr marL="39482" marR="39482" marT="39482" marB="39482" anchor="b">
                    <a:lnL>
                      <a:noFill/>
                    </a:lnL>
                    <a:lnR>
                      <a:noFill/>
                    </a:lnR>
                    <a:lnT>
                      <a:noFill/>
                    </a:lnT>
                    <a:lnB>
                      <a:noFill/>
                    </a:lnB>
                  </a:tcPr>
                </a:tc>
                <a:tc>
                  <a:txBody>
                    <a:bodyPr/>
                    <a:lstStyle/>
                    <a:p>
                      <a:pPr algn="ctr" fontAlgn="b"/>
                      <a:r>
                        <a:rPr lang="en-AU" sz="1200" b="0" i="0" u="sng" strike="noStrike" dirty="0" err="1">
                          <a:solidFill>
                            <a:srgbClr val="000000"/>
                          </a:solidFill>
                          <a:effectLst/>
                          <a:latin typeface="Arial" panose="020B0604020202020204" pitchFamily="34" charset="0"/>
                          <a:cs typeface="Arial" panose="020B0604020202020204" pitchFamily="34" charset="0"/>
                        </a:rPr>
                        <a:t>vvv,vvv</a:t>
                      </a:r>
                      <a:endParaRPr lang="en-AU" sz="1200" b="0" i="0" u="sng" strike="noStrike" dirty="0">
                        <a:solidFill>
                          <a:srgbClr val="000000"/>
                        </a:solidFill>
                        <a:effectLst/>
                        <a:latin typeface="Arial" panose="020B0604020202020204" pitchFamily="34" charset="0"/>
                        <a:cs typeface="Arial" panose="020B0604020202020204" pitchFamily="34" charset="0"/>
                      </a:endParaRPr>
                    </a:p>
                  </a:txBody>
                  <a:tcPr marL="39482" marR="39482" marT="39482" marB="39482" anchor="b">
                    <a:lnL>
                      <a:noFill/>
                    </a:lnL>
                    <a:lnR>
                      <a:noFill/>
                    </a:lnR>
                    <a:lnT>
                      <a:noFill/>
                    </a:lnT>
                    <a:lnB>
                      <a:noFill/>
                    </a:lnB>
                  </a:tcPr>
                </a:tc>
                <a:tc>
                  <a:txBody>
                    <a:bodyPr/>
                    <a:lstStyle/>
                    <a:p>
                      <a:pPr algn="l" fontAlgn="b"/>
                      <a:r>
                        <a:rPr lang="en-AU" sz="1200" b="0" i="0" u="none" strike="noStrike" dirty="0">
                          <a:solidFill>
                            <a:srgbClr val="000000"/>
                          </a:solidFill>
                          <a:effectLst/>
                          <a:latin typeface="Arial" panose="020B0604020202020204" pitchFamily="34" charset="0"/>
                          <a:cs typeface="Arial" panose="020B0604020202020204" pitchFamily="34" charset="0"/>
                        </a:rPr>
                        <a:t>Up</a:t>
                      </a:r>
                    </a:p>
                  </a:txBody>
                  <a:tcPr marL="39482" marR="39482" marT="39482" marB="39482" anchor="b">
                    <a:lnL>
                      <a:noFill/>
                    </a:lnL>
                    <a:lnR w="12700" cap="flat" cmpd="sng" algn="ctr">
                      <a:solidFill>
                        <a:schemeClr val="bg1">
                          <a:lumMod val="65000"/>
                        </a:schemeClr>
                      </a:solidFill>
                      <a:prstDash val="solid"/>
                      <a:round/>
                      <a:headEnd type="none" w="med" len="med"/>
                      <a:tailEnd type="none" w="med" len="med"/>
                    </a:lnR>
                    <a:lnT>
                      <a:noFill/>
                    </a:lnT>
                    <a:lnB>
                      <a:noFill/>
                    </a:lnB>
                  </a:tcPr>
                </a:tc>
                <a:extLst>
                  <a:ext uri="{0D108BD9-81ED-4DB2-BD59-A6C34878D82A}">
                    <a16:rowId xmlns="" xmlns:a16="http://schemas.microsoft.com/office/drawing/2014/main" val="10004"/>
                  </a:ext>
                </a:extLst>
              </a:tr>
              <a:tr h="276374">
                <a:tc>
                  <a:txBody>
                    <a:bodyPr/>
                    <a:lstStyle/>
                    <a:p>
                      <a:pPr algn="l" fontAlgn="b"/>
                      <a:endParaRPr lang="en-AU" sz="1200" b="0" i="0" u="none" strike="noStrike">
                        <a:solidFill>
                          <a:srgbClr val="000000"/>
                        </a:solidFill>
                        <a:effectLst/>
                        <a:latin typeface="Arial" panose="020B0604020202020204" pitchFamily="34" charset="0"/>
                        <a:cs typeface="Arial" panose="020B0604020202020204" pitchFamily="34" charset="0"/>
                      </a:endParaRPr>
                    </a:p>
                  </a:txBody>
                  <a:tcPr marL="39482" marR="39482" marT="39482" marB="39482" anchor="b">
                    <a:lnL w="12700" cap="flat" cmpd="sng" algn="ctr">
                      <a:solidFill>
                        <a:schemeClr val="bg1">
                          <a:lumMod val="65000"/>
                        </a:schemeClr>
                      </a:solidFill>
                      <a:prstDash val="solid"/>
                      <a:round/>
                      <a:headEnd type="none" w="med" len="med"/>
                      <a:tailEnd type="none" w="med" len="med"/>
                    </a:lnL>
                    <a:lnR>
                      <a:noFill/>
                    </a:lnR>
                    <a:lnT>
                      <a:noFill/>
                    </a:lnT>
                    <a:lnB>
                      <a:noFill/>
                    </a:lnB>
                  </a:tcPr>
                </a:tc>
                <a:tc>
                  <a:txBody>
                    <a:bodyPr/>
                    <a:lstStyle/>
                    <a:p>
                      <a:pPr algn="l" fontAlgn="b"/>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39482" marR="39482" marT="39482" marB="39482" anchor="b">
                    <a:lnL>
                      <a:noFill/>
                    </a:lnL>
                    <a:lnR>
                      <a:noFill/>
                    </a:lnR>
                    <a:lnT>
                      <a:noFill/>
                    </a:lnT>
                    <a:lnB>
                      <a:noFill/>
                    </a:lnB>
                  </a:tcPr>
                </a:tc>
                <a:tc>
                  <a:txBody>
                    <a:bodyPr/>
                    <a:lstStyle/>
                    <a:p>
                      <a:pPr algn="ctr" fontAlgn="b"/>
                      <a:r>
                        <a:rPr lang="en-AU" sz="1200" b="0" i="0" u="none" strike="noStrike">
                          <a:solidFill>
                            <a:srgbClr val="000000"/>
                          </a:solidFill>
                          <a:effectLst/>
                          <a:latin typeface="Arial" panose="020B0604020202020204" pitchFamily="34" charset="0"/>
                          <a:cs typeface="Arial" panose="020B0604020202020204" pitchFamily="34" charset="0"/>
                        </a:rPr>
                        <a:t>vvv,vvv</a:t>
                      </a:r>
                    </a:p>
                  </a:txBody>
                  <a:tcPr marL="39482" marR="39482" marT="39482" marB="39482" anchor="b">
                    <a:lnL>
                      <a:noFill/>
                    </a:lnL>
                    <a:lnR>
                      <a:noFill/>
                    </a:lnR>
                    <a:lnT>
                      <a:noFill/>
                    </a:lnT>
                    <a:lnB>
                      <a:noFill/>
                    </a:lnB>
                  </a:tcPr>
                </a:tc>
                <a:tc>
                  <a:txBody>
                    <a:bodyPr/>
                    <a:lstStyle/>
                    <a:p>
                      <a:pPr algn="l" fontAlgn="b"/>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39482" marR="39482" marT="39482" marB="39482" anchor="b">
                    <a:lnL>
                      <a:noFill/>
                    </a:lnL>
                    <a:lnR w="12700" cap="flat" cmpd="sng" algn="ctr">
                      <a:solidFill>
                        <a:schemeClr val="bg1">
                          <a:lumMod val="65000"/>
                        </a:schemeClr>
                      </a:solidFill>
                      <a:prstDash val="solid"/>
                      <a:round/>
                      <a:headEnd type="none" w="med" len="med"/>
                      <a:tailEnd type="none" w="med" len="med"/>
                    </a:lnR>
                    <a:lnT>
                      <a:noFill/>
                    </a:lnT>
                    <a:lnB>
                      <a:noFill/>
                    </a:lnB>
                  </a:tcPr>
                </a:tc>
                <a:extLst>
                  <a:ext uri="{0D108BD9-81ED-4DB2-BD59-A6C34878D82A}">
                    <a16:rowId xmlns="" xmlns:a16="http://schemas.microsoft.com/office/drawing/2014/main" val="10005"/>
                  </a:ext>
                </a:extLst>
              </a:tr>
              <a:tr h="315419">
                <a:tc gridSpan="2">
                  <a:txBody>
                    <a:bodyPr/>
                    <a:lstStyle/>
                    <a:p>
                      <a:pPr algn="l" fontAlgn="b"/>
                      <a:r>
                        <a:rPr lang="en-AU" sz="1200" b="1" i="0" u="none" strike="noStrike">
                          <a:solidFill>
                            <a:srgbClr val="000000"/>
                          </a:solidFill>
                          <a:effectLst/>
                          <a:latin typeface="Arial" panose="020B0604020202020204" pitchFamily="34" charset="0"/>
                          <a:cs typeface="Arial" panose="020B0604020202020204" pitchFamily="34" charset="0"/>
                        </a:rPr>
                        <a:t>Cash flow from investing activities</a:t>
                      </a:r>
                    </a:p>
                  </a:txBody>
                  <a:tcPr marL="78964" marR="78964" marT="39482" marB="39482" anchor="b">
                    <a:lnL w="12700" cap="flat" cmpd="sng" algn="ctr">
                      <a:solidFill>
                        <a:schemeClr val="bg1">
                          <a:lumMod val="65000"/>
                        </a:schemeClr>
                      </a:solidFill>
                      <a:prstDash val="solid"/>
                      <a:round/>
                      <a:headEnd type="none" w="med" len="med"/>
                      <a:tailEnd type="none" w="med" len="med"/>
                    </a:lnL>
                    <a:lnR>
                      <a:noFill/>
                    </a:lnR>
                    <a:lnT>
                      <a:noFill/>
                    </a:lnT>
                    <a:lnB>
                      <a:noFill/>
                    </a:lnB>
                  </a:tcPr>
                </a:tc>
                <a:tc hMerge="1">
                  <a:txBody>
                    <a:bodyPr/>
                    <a:lstStyle/>
                    <a:p>
                      <a:endParaRPr lang="en-AU"/>
                    </a:p>
                  </a:txBody>
                  <a:tcPr/>
                </a:tc>
                <a:tc>
                  <a:txBody>
                    <a:bodyPr/>
                    <a:lstStyle/>
                    <a:p>
                      <a:pPr algn="ctr" fontAlgn="b"/>
                      <a:endParaRPr lang="en-AU" sz="1200" b="0" i="0" u="none" strike="noStrike">
                        <a:solidFill>
                          <a:srgbClr val="000000"/>
                        </a:solidFill>
                        <a:effectLst/>
                        <a:latin typeface="Arial" panose="020B0604020202020204" pitchFamily="34" charset="0"/>
                        <a:cs typeface="Arial" panose="020B0604020202020204" pitchFamily="34" charset="0"/>
                      </a:endParaRPr>
                    </a:p>
                  </a:txBody>
                  <a:tcPr marL="39482" marR="39482" marT="39482" marB="39482" anchor="b">
                    <a:lnL>
                      <a:noFill/>
                    </a:lnL>
                    <a:lnR>
                      <a:noFill/>
                    </a:lnR>
                    <a:lnT>
                      <a:noFill/>
                    </a:lnT>
                    <a:lnB>
                      <a:noFill/>
                    </a:lnB>
                  </a:tcPr>
                </a:tc>
                <a:tc>
                  <a:txBody>
                    <a:bodyPr/>
                    <a:lstStyle/>
                    <a:p>
                      <a:pPr algn="l" fontAlgn="b"/>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39482" marR="39482" marT="39482" marB="39482" anchor="b">
                    <a:lnL>
                      <a:noFill/>
                    </a:lnL>
                    <a:lnR w="12700" cap="flat" cmpd="sng" algn="ctr">
                      <a:solidFill>
                        <a:schemeClr val="bg1">
                          <a:lumMod val="65000"/>
                        </a:schemeClr>
                      </a:solidFill>
                      <a:prstDash val="solid"/>
                      <a:round/>
                      <a:headEnd type="none" w="med" len="med"/>
                      <a:tailEnd type="none" w="med" len="med"/>
                    </a:lnR>
                    <a:lnT>
                      <a:noFill/>
                    </a:lnT>
                    <a:lnB>
                      <a:noFill/>
                    </a:lnB>
                  </a:tcPr>
                </a:tc>
                <a:extLst>
                  <a:ext uri="{0D108BD9-81ED-4DB2-BD59-A6C34878D82A}">
                    <a16:rowId xmlns="" xmlns:a16="http://schemas.microsoft.com/office/drawing/2014/main" val="10006"/>
                  </a:ext>
                </a:extLst>
              </a:tr>
              <a:tr h="473785">
                <a:tc>
                  <a:txBody>
                    <a:bodyPr/>
                    <a:lstStyle/>
                    <a:p>
                      <a:pPr algn="l" fontAlgn="b"/>
                      <a:endParaRPr lang="en-AU" sz="1200" b="0" i="0" u="none" strike="noStrike">
                        <a:solidFill>
                          <a:srgbClr val="000000"/>
                        </a:solidFill>
                        <a:effectLst/>
                        <a:latin typeface="Arial" panose="020B0604020202020204" pitchFamily="34" charset="0"/>
                        <a:cs typeface="Arial" panose="020B0604020202020204" pitchFamily="34" charset="0"/>
                      </a:endParaRPr>
                    </a:p>
                  </a:txBody>
                  <a:tcPr marL="39482" marR="39482" marT="39482" marB="39482" anchor="b">
                    <a:lnL w="12700" cap="flat" cmpd="sng" algn="ctr">
                      <a:solidFill>
                        <a:schemeClr val="bg1">
                          <a:lumMod val="65000"/>
                        </a:schemeClr>
                      </a:solidFill>
                      <a:prstDash val="solid"/>
                      <a:round/>
                      <a:headEnd type="none" w="med" len="med"/>
                      <a:tailEnd type="none" w="med" len="med"/>
                    </a:lnL>
                    <a:lnR>
                      <a:noFill/>
                    </a:lnR>
                    <a:lnT>
                      <a:noFill/>
                    </a:lnT>
                    <a:lnB>
                      <a:noFill/>
                    </a:lnB>
                  </a:tcPr>
                </a:tc>
                <a:tc>
                  <a:txBody>
                    <a:bodyPr/>
                    <a:lstStyle/>
                    <a:p>
                      <a:pPr algn="l" fontAlgn="b"/>
                      <a:r>
                        <a:rPr lang="en-AU" sz="1200" b="0" i="0" u="none" strike="noStrike" dirty="0">
                          <a:solidFill>
                            <a:srgbClr val="000000"/>
                          </a:solidFill>
                          <a:effectLst/>
                          <a:latin typeface="Arial" panose="020B0604020202020204" pitchFamily="34" charset="0"/>
                          <a:cs typeface="Arial" panose="020B0604020202020204" pitchFamily="34" charset="0"/>
                        </a:rPr>
                        <a:t>Payments for property, plant, </a:t>
                      </a:r>
                    </a:p>
                    <a:p>
                      <a:pPr algn="l" fontAlgn="b"/>
                      <a:r>
                        <a:rPr lang="en-AU" sz="1200" b="0" i="0" u="none" strike="noStrike" dirty="0">
                          <a:solidFill>
                            <a:srgbClr val="000000"/>
                          </a:solidFill>
                          <a:effectLst/>
                          <a:latin typeface="Arial" panose="020B0604020202020204" pitchFamily="34" charset="0"/>
                          <a:cs typeface="Arial" panose="020B0604020202020204" pitchFamily="34" charset="0"/>
                        </a:rPr>
                        <a:t>and equipment</a:t>
                      </a:r>
                    </a:p>
                  </a:txBody>
                  <a:tcPr marL="39482" marR="39482" marT="39482" marB="39482" anchor="b">
                    <a:lnL>
                      <a:noFill/>
                    </a:lnL>
                    <a:lnR>
                      <a:noFill/>
                    </a:lnR>
                    <a:lnT>
                      <a:noFill/>
                    </a:lnT>
                    <a:lnB>
                      <a:noFill/>
                    </a:lnB>
                  </a:tcPr>
                </a:tc>
                <a:tc>
                  <a:txBody>
                    <a:bodyPr/>
                    <a:lstStyle/>
                    <a:p>
                      <a:pPr algn="ctr" fontAlgn="b"/>
                      <a:r>
                        <a:rPr lang="en-AU" sz="1200" b="0" i="0" u="none" strike="noStrike">
                          <a:solidFill>
                            <a:srgbClr val="000000"/>
                          </a:solidFill>
                          <a:effectLst/>
                          <a:latin typeface="Arial" panose="020B0604020202020204" pitchFamily="34" charset="0"/>
                          <a:cs typeface="Arial" panose="020B0604020202020204" pitchFamily="34" charset="0"/>
                        </a:rPr>
                        <a:t>vvv,vvv</a:t>
                      </a:r>
                    </a:p>
                  </a:txBody>
                  <a:tcPr marL="39482" marR="39482" marT="39482" marB="39482" anchor="b">
                    <a:lnL>
                      <a:noFill/>
                    </a:lnL>
                    <a:lnR>
                      <a:noFill/>
                    </a:lnR>
                    <a:lnT>
                      <a:noFill/>
                    </a:lnT>
                    <a:lnB>
                      <a:noFill/>
                    </a:lnB>
                  </a:tcPr>
                </a:tc>
                <a:tc>
                  <a:txBody>
                    <a:bodyPr/>
                    <a:lstStyle/>
                    <a:p>
                      <a:pPr algn="l" fontAlgn="b"/>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39482" marR="39482" marT="39482" marB="39482" anchor="b">
                    <a:lnL>
                      <a:noFill/>
                    </a:lnL>
                    <a:lnR w="12700" cap="flat" cmpd="sng" algn="ctr">
                      <a:solidFill>
                        <a:schemeClr val="bg1">
                          <a:lumMod val="65000"/>
                        </a:schemeClr>
                      </a:solidFill>
                      <a:prstDash val="solid"/>
                      <a:round/>
                      <a:headEnd type="none" w="med" len="med"/>
                      <a:tailEnd type="none" w="med" len="med"/>
                    </a:lnR>
                    <a:lnT>
                      <a:noFill/>
                    </a:lnT>
                    <a:lnB>
                      <a:noFill/>
                    </a:lnB>
                  </a:tcPr>
                </a:tc>
                <a:extLst>
                  <a:ext uri="{0D108BD9-81ED-4DB2-BD59-A6C34878D82A}">
                    <a16:rowId xmlns="" xmlns:a16="http://schemas.microsoft.com/office/drawing/2014/main" val="10007"/>
                  </a:ext>
                </a:extLst>
              </a:tr>
              <a:tr h="473785">
                <a:tc>
                  <a:txBody>
                    <a:bodyPr/>
                    <a:lstStyle/>
                    <a:p>
                      <a:pPr algn="l" fontAlgn="b"/>
                      <a:endParaRPr lang="en-AU" sz="1200" b="0" i="0" u="none" strike="noStrike">
                        <a:solidFill>
                          <a:srgbClr val="000000"/>
                        </a:solidFill>
                        <a:effectLst/>
                        <a:latin typeface="Arial" panose="020B0604020202020204" pitchFamily="34" charset="0"/>
                        <a:cs typeface="Arial" panose="020B0604020202020204" pitchFamily="34" charset="0"/>
                      </a:endParaRPr>
                    </a:p>
                  </a:txBody>
                  <a:tcPr marL="39482" marR="39482" marT="39482" marB="39482" anchor="b">
                    <a:lnL w="12700" cap="flat" cmpd="sng" algn="ctr">
                      <a:solidFill>
                        <a:schemeClr val="bg1">
                          <a:lumMod val="65000"/>
                        </a:schemeClr>
                      </a:solidFill>
                      <a:prstDash val="solid"/>
                      <a:round/>
                      <a:headEnd type="none" w="med" len="med"/>
                      <a:tailEnd type="none" w="med" len="med"/>
                    </a:lnL>
                    <a:lnR>
                      <a:noFill/>
                    </a:lnR>
                    <a:lnT>
                      <a:noFill/>
                    </a:lnT>
                    <a:lnB>
                      <a:noFill/>
                    </a:lnB>
                  </a:tcPr>
                </a:tc>
                <a:tc>
                  <a:txBody>
                    <a:bodyPr/>
                    <a:lstStyle/>
                    <a:p>
                      <a:pPr algn="l" fontAlgn="b"/>
                      <a:r>
                        <a:rPr lang="en-AU" sz="1200" b="0" i="0" u="none" strike="noStrike" dirty="0">
                          <a:solidFill>
                            <a:srgbClr val="000000"/>
                          </a:solidFill>
                          <a:effectLst/>
                          <a:latin typeface="Arial" panose="020B0604020202020204" pitchFamily="34" charset="0"/>
                          <a:cs typeface="Arial" panose="020B0604020202020204" pitchFamily="34" charset="0"/>
                        </a:rPr>
                        <a:t>Cash received on disposal of subsidiaries</a:t>
                      </a:r>
                    </a:p>
                  </a:txBody>
                  <a:tcPr marL="39482" marR="39482" marT="39482" marB="39482" anchor="b">
                    <a:lnL>
                      <a:noFill/>
                    </a:lnL>
                    <a:lnR>
                      <a:noFill/>
                    </a:lnR>
                    <a:lnT>
                      <a:noFill/>
                    </a:lnT>
                    <a:lnB>
                      <a:noFill/>
                    </a:lnB>
                  </a:tcPr>
                </a:tc>
                <a:tc>
                  <a:txBody>
                    <a:bodyPr/>
                    <a:lstStyle/>
                    <a:p>
                      <a:pPr algn="ctr" fontAlgn="b"/>
                      <a:r>
                        <a:rPr lang="en-AU" sz="1200" b="0" i="0" u="none" strike="noStrike">
                          <a:solidFill>
                            <a:srgbClr val="000000"/>
                          </a:solidFill>
                          <a:effectLst/>
                          <a:latin typeface="Arial" panose="020B0604020202020204" pitchFamily="34" charset="0"/>
                          <a:cs typeface="Arial" panose="020B0604020202020204" pitchFamily="34" charset="0"/>
                        </a:rPr>
                        <a:t>vvv,vvv</a:t>
                      </a:r>
                    </a:p>
                  </a:txBody>
                  <a:tcPr marL="39482" marR="39482" marT="39482" marB="39482" anchor="b">
                    <a:lnL>
                      <a:noFill/>
                    </a:lnL>
                    <a:lnR>
                      <a:noFill/>
                    </a:lnR>
                    <a:lnT>
                      <a:noFill/>
                    </a:lnT>
                    <a:lnB>
                      <a:noFill/>
                    </a:lnB>
                  </a:tcPr>
                </a:tc>
                <a:tc>
                  <a:txBody>
                    <a:bodyPr/>
                    <a:lstStyle/>
                    <a:p>
                      <a:pPr algn="l" fontAlgn="b"/>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39482" marR="39482" marT="39482" marB="39482" anchor="b">
                    <a:lnL>
                      <a:noFill/>
                    </a:lnL>
                    <a:lnR w="12700" cap="flat" cmpd="sng" algn="ctr">
                      <a:solidFill>
                        <a:schemeClr val="bg1">
                          <a:lumMod val="65000"/>
                        </a:schemeClr>
                      </a:solidFill>
                      <a:prstDash val="solid"/>
                      <a:round/>
                      <a:headEnd type="none" w="med" len="med"/>
                      <a:tailEnd type="none" w="med" len="med"/>
                    </a:lnR>
                    <a:lnT>
                      <a:noFill/>
                    </a:lnT>
                    <a:lnB>
                      <a:noFill/>
                    </a:lnB>
                  </a:tcPr>
                </a:tc>
                <a:extLst>
                  <a:ext uri="{0D108BD9-81ED-4DB2-BD59-A6C34878D82A}">
                    <a16:rowId xmlns="" xmlns:a16="http://schemas.microsoft.com/office/drawing/2014/main" val="10008"/>
                  </a:ext>
                </a:extLst>
              </a:tr>
              <a:tr h="276374">
                <a:tc>
                  <a:txBody>
                    <a:bodyPr/>
                    <a:lstStyle/>
                    <a:p>
                      <a:pPr algn="l" fontAlgn="b"/>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39482" marR="39482" marT="39482" marB="39482" anchor="b">
                    <a:lnL w="12700" cap="flat" cmpd="sng" algn="ctr">
                      <a:solidFill>
                        <a:schemeClr val="bg1">
                          <a:lumMod val="65000"/>
                        </a:schemeClr>
                      </a:solidFill>
                      <a:prstDash val="solid"/>
                      <a:round/>
                      <a:headEnd type="none" w="med" len="med"/>
                      <a:tailEnd type="none" w="med" len="med"/>
                    </a:lnL>
                    <a:lnR>
                      <a:noFill/>
                    </a:lnR>
                    <a:lnT>
                      <a:noFill/>
                    </a:lnT>
                    <a:lnB>
                      <a:noFill/>
                    </a:lnB>
                  </a:tcPr>
                </a:tc>
                <a:tc>
                  <a:txBody>
                    <a:bodyPr/>
                    <a:lstStyle/>
                    <a:p>
                      <a:pPr algn="l" fontAlgn="b"/>
                      <a:r>
                        <a:rPr lang="en-AU" sz="1200" b="0" i="0" u="none" strike="noStrike">
                          <a:solidFill>
                            <a:srgbClr val="000000"/>
                          </a:solidFill>
                          <a:effectLst/>
                          <a:latin typeface="Arial" panose="020B0604020202020204" pitchFamily="34" charset="0"/>
                          <a:cs typeface="Arial" panose="020B0604020202020204" pitchFamily="34" charset="0"/>
                        </a:rPr>
                        <a:t>Proceeds from sale of PPE</a:t>
                      </a:r>
                    </a:p>
                  </a:txBody>
                  <a:tcPr marL="39482" marR="39482" marT="39482" marB="39482" anchor="b">
                    <a:lnL>
                      <a:noFill/>
                    </a:lnL>
                    <a:lnR>
                      <a:noFill/>
                    </a:lnR>
                    <a:lnT>
                      <a:noFill/>
                    </a:lnT>
                    <a:lnB>
                      <a:noFill/>
                    </a:lnB>
                  </a:tcPr>
                </a:tc>
                <a:tc>
                  <a:txBody>
                    <a:bodyPr/>
                    <a:lstStyle/>
                    <a:p>
                      <a:pPr algn="ctr" fontAlgn="b"/>
                      <a:r>
                        <a:rPr lang="en-AU" sz="1200" b="0" i="0" u="sng" strike="noStrike" dirty="0" err="1">
                          <a:solidFill>
                            <a:srgbClr val="000000"/>
                          </a:solidFill>
                          <a:effectLst/>
                          <a:latin typeface="Arial" panose="020B0604020202020204" pitchFamily="34" charset="0"/>
                          <a:cs typeface="Arial" panose="020B0604020202020204" pitchFamily="34" charset="0"/>
                        </a:rPr>
                        <a:t>vvv,vvv</a:t>
                      </a:r>
                      <a:endParaRPr lang="en-AU" sz="1200" b="0" i="0" u="sng" strike="noStrike" dirty="0">
                        <a:solidFill>
                          <a:srgbClr val="000000"/>
                        </a:solidFill>
                        <a:effectLst/>
                        <a:latin typeface="Arial" panose="020B0604020202020204" pitchFamily="34" charset="0"/>
                        <a:cs typeface="Arial" panose="020B0604020202020204" pitchFamily="34" charset="0"/>
                      </a:endParaRPr>
                    </a:p>
                  </a:txBody>
                  <a:tcPr marL="39482" marR="39482" marT="39482" marB="39482" anchor="b">
                    <a:lnL>
                      <a:noFill/>
                    </a:lnL>
                    <a:lnR>
                      <a:noFill/>
                    </a:lnR>
                    <a:lnT>
                      <a:noFill/>
                    </a:lnT>
                    <a:lnB>
                      <a:noFill/>
                    </a:lnB>
                  </a:tcPr>
                </a:tc>
                <a:tc>
                  <a:txBody>
                    <a:bodyPr/>
                    <a:lstStyle/>
                    <a:p>
                      <a:pPr algn="l" fontAlgn="b"/>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39482" marR="39482" marT="39482" marB="39482" anchor="b">
                    <a:lnL>
                      <a:noFill/>
                    </a:lnL>
                    <a:lnR w="12700" cap="flat" cmpd="sng" algn="ctr">
                      <a:solidFill>
                        <a:schemeClr val="bg1">
                          <a:lumMod val="65000"/>
                        </a:schemeClr>
                      </a:solidFill>
                      <a:prstDash val="solid"/>
                      <a:round/>
                      <a:headEnd type="none" w="med" len="med"/>
                      <a:tailEnd type="none" w="med" len="med"/>
                    </a:lnR>
                    <a:lnT>
                      <a:noFill/>
                    </a:lnT>
                    <a:lnB>
                      <a:noFill/>
                    </a:lnB>
                  </a:tcPr>
                </a:tc>
                <a:extLst>
                  <a:ext uri="{0D108BD9-81ED-4DB2-BD59-A6C34878D82A}">
                    <a16:rowId xmlns="" xmlns:a16="http://schemas.microsoft.com/office/drawing/2014/main" val="10009"/>
                  </a:ext>
                </a:extLst>
              </a:tr>
              <a:tr h="276374">
                <a:tc>
                  <a:txBody>
                    <a:bodyPr/>
                    <a:lstStyle/>
                    <a:p>
                      <a:pPr algn="l" fontAlgn="b"/>
                      <a:endParaRPr lang="en-AU" sz="1200" b="0" i="0" u="none" strike="noStrike">
                        <a:solidFill>
                          <a:srgbClr val="000000"/>
                        </a:solidFill>
                        <a:effectLst/>
                        <a:latin typeface="Arial" panose="020B0604020202020204" pitchFamily="34" charset="0"/>
                        <a:cs typeface="Arial" panose="020B0604020202020204" pitchFamily="34" charset="0"/>
                      </a:endParaRPr>
                    </a:p>
                  </a:txBody>
                  <a:tcPr marL="39482" marR="39482" marT="39482" marB="39482" anchor="b">
                    <a:lnL w="12700" cap="flat" cmpd="sng" algn="ctr">
                      <a:solidFill>
                        <a:schemeClr val="bg1">
                          <a:lumMod val="65000"/>
                        </a:schemeClr>
                      </a:solidFill>
                      <a:prstDash val="solid"/>
                      <a:round/>
                      <a:headEnd type="none" w="med" len="med"/>
                      <a:tailEnd type="none" w="med" len="med"/>
                    </a:lnL>
                    <a:lnR>
                      <a:noFill/>
                    </a:lnR>
                    <a:lnT>
                      <a:noFill/>
                    </a:lnT>
                    <a:lnB>
                      <a:noFill/>
                    </a:lnB>
                  </a:tcPr>
                </a:tc>
                <a:tc>
                  <a:txBody>
                    <a:bodyPr/>
                    <a:lstStyle/>
                    <a:p>
                      <a:pPr algn="l" fontAlgn="b"/>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39482" marR="39482" marT="39482" marB="39482" anchor="b">
                    <a:lnL>
                      <a:noFill/>
                    </a:lnL>
                    <a:lnR>
                      <a:noFill/>
                    </a:lnR>
                    <a:lnT>
                      <a:noFill/>
                    </a:lnT>
                    <a:lnB>
                      <a:noFill/>
                    </a:lnB>
                  </a:tcPr>
                </a:tc>
                <a:tc>
                  <a:txBody>
                    <a:bodyPr/>
                    <a:lstStyle/>
                    <a:p>
                      <a:pPr algn="ctr" fontAlgn="b"/>
                      <a:r>
                        <a:rPr lang="en-AU" sz="1200" b="0" i="0" u="none" strike="noStrike">
                          <a:solidFill>
                            <a:srgbClr val="000000"/>
                          </a:solidFill>
                          <a:effectLst/>
                          <a:latin typeface="Arial" panose="020B0604020202020204" pitchFamily="34" charset="0"/>
                          <a:cs typeface="Arial" panose="020B0604020202020204" pitchFamily="34" charset="0"/>
                        </a:rPr>
                        <a:t>vvv,vvv</a:t>
                      </a:r>
                    </a:p>
                  </a:txBody>
                  <a:tcPr marL="39482" marR="39482" marT="39482" marB="39482" anchor="b">
                    <a:lnL>
                      <a:noFill/>
                    </a:lnL>
                    <a:lnR>
                      <a:noFill/>
                    </a:lnR>
                    <a:lnT>
                      <a:noFill/>
                    </a:lnT>
                    <a:lnB>
                      <a:noFill/>
                    </a:lnB>
                  </a:tcPr>
                </a:tc>
                <a:tc>
                  <a:txBody>
                    <a:bodyPr/>
                    <a:lstStyle/>
                    <a:p>
                      <a:pPr algn="l" fontAlgn="b"/>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39482" marR="39482" marT="39482" marB="39482" anchor="b">
                    <a:lnL>
                      <a:noFill/>
                    </a:lnL>
                    <a:lnR w="12700" cap="flat" cmpd="sng" algn="ctr">
                      <a:solidFill>
                        <a:schemeClr val="bg1">
                          <a:lumMod val="65000"/>
                        </a:schemeClr>
                      </a:solidFill>
                      <a:prstDash val="solid"/>
                      <a:round/>
                      <a:headEnd type="none" w="med" len="med"/>
                      <a:tailEnd type="none" w="med" len="med"/>
                    </a:lnR>
                    <a:lnT>
                      <a:noFill/>
                    </a:lnT>
                    <a:lnB>
                      <a:noFill/>
                    </a:lnB>
                  </a:tcPr>
                </a:tc>
                <a:extLst>
                  <a:ext uri="{0D108BD9-81ED-4DB2-BD59-A6C34878D82A}">
                    <a16:rowId xmlns="" xmlns:a16="http://schemas.microsoft.com/office/drawing/2014/main" val="10010"/>
                  </a:ext>
                </a:extLst>
              </a:tr>
              <a:tr h="315419">
                <a:tc gridSpan="2">
                  <a:txBody>
                    <a:bodyPr/>
                    <a:lstStyle/>
                    <a:p>
                      <a:pPr algn="l" fontAlgn="b"/>
                      <a:r>
                        <a:rPr lang="en-AU" sz="1200" b="1" i="0" u="none" strike="noStrike">
                          <a:solidFill>
                            <a:srgbClr val="000000"/>
                          </a:solidFill>
                          <a:effectLst/>
                          <a:latin typeface="Arial" panose="020B0604020202020204" pitchFamily="34" charset="0"/>
                          <a:cs typeface="Arial" panose="020B0604020202020204" pitchFamily="34" charset="0"/>
                        </a:rPr>
                        <a:t>Cash flows from financing activities</a:t>
                      </a:r>
                    </a:p>
                  </a:txBody>
                  <a:tcPr marL="78964" marR="78964" marT="39482" marB="39482" anchor="b">
                    <a:lnL w="12700" cap="flat" cmpd="sng" algn="ctr">
                      <a:solidFill>
                        <a:schemeClr val="bg1">
                          <a:lumMod val="65000"/>
                        </a:schemeClr>
                      </a:solidFill>
                      <a:prstDash val="solid"/>
                      <a:round/>
                      <a:headEnd type="none" w="med" len="med"/>
                      <a:tailEnd type="none" w="med" len="med"/>
                    </a:lnL>
                    <a:lnR>
                      <a:noFill/>
                    </a:lnR>
                    <a:lnT>
                      <a:noFill/>
                    </a:lnT>
                    <a:lnB>
                      <a:noFill/>
                    </a:lnB>
                  </a:tcPr>
                </a:tc>
                <a:tc hMerge="1">
                  <a:txBody>
                    <a:bodyPr/>
                    <a:lstStyle/>
                    <a:p>
                      <a:endParaRPr lang="en-AU"/>
                    </a:p>
                  </a:txBody>
                  <a:tcPr/>
                </a:tc>
                <a:tc>
                  <a:txBody>
                    <a:bodyPr/>
                    <a:lstStyle/>
                    <a:p>
                      <a:pPr algn="ctr" fontAlgn="b"/>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39482" marR="39482" marT="39482" marB="39482" anchor="b">
                    <a:lnL>
                      <a:noFill/>
                    </a:lnL>
                    <a:lnR>
                      <a:noFill/>
                    </a:lnR>
                    <a:lnT>
                      <a:noFill/>
                    </a:lnT>
                    <a:lnB>
                      <a:noFill/>
                    </a:lnB>
                  </a:tcPr>
                </a:tc>
                <a:tc>
                  <a:txBody>
                    <a:bodyPr/>
                    <a:lstStyle/>
                    <a:p>
                      <a:pPr algn="l" fontAlgn="b"/>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39482" marR="39482" marT="39482" marB="39482" anchor="b">
                    <a:lnL>
                      <a:noFill/>
                    </a:lnL>
                    <a:lnR w="12700" cap="flat" cmpd="sng" algn="ctr">
                      <a:solidFill>
                        <a:schemeClr val="bg1">
                          <a:lumMod val="65000"/>
                        </a:schemeClr>
                      </a:solidFill>
                      <a:prstDash val="solid"/>
                      <a:round/>
                      <a:headEnd type="none" w="med" len="med"/>
                      <a:tailEnd type="none" w="med" len="med"/>
                    </a:lnR>
                    <a:lnT>
                      <a:noFill/>
                    </a:lnT>
                    <a:lnB>
                      <a:noFill/>
                    </a:lnB>
                  </a:tcPr>
                </a:tc>
                <a:extLst>
                  <a:ext uri="{0D108BD9-81ED-4DB2-BD59-A6C34878D82A}">
                    <a16:rowId xmlns="" xmlns:a16="http://schemas.microsoft.com/office/drawing/2014/main" val="10011"/>
                  </a:ext>
                </a:extLst>
              </a:tr>
              <a:tr h="276374">
                <a:tc>
                  <a:txBody>
                    <a:bodyPr/>
                    <a:lstStyle/>
                    <a:p>
                      <a:pPr algn="l" fontAlgn="b"/>
                      <a:endParaRPr lang="en-AU" sz="1200" b="0" i="0" u="none" strike="noStrike">
                        <a:solidFill>
                          <a:srgbClr val="000000"/>
                        </a:solidFill>
                        <a:effectLst/>
                        <a:latin typeface="Arial" panose="020B0604020202020204" pitchFamily="34" charset="0"/>
                        <a:cs typeface="Arial" panose="020B0604020202020204" pitchFamily="34" charset="0"/>
                      </a:endParaRPr>
                    </a:p>
                  </a:txBody>
                  <a:tcPr marL="39482" marR="39482" marT="39482" marB="39482" anchor="b">
                    <a:lnL w="12700" cap="flat" cmpd="sng" algn="ctr">
                      <a:solidFill>
                        <a:schemeClr val="bg1">
                          <a:lumMod val="65000"/>
                        </a:schemeClr>
                      </a:solidFill>
                      <a:prstDash val="solid"/>
                      <a:round/>
                      <a:headEnd type="none" w="med" len="med"/>
                      <a:tailEnd type="none" w="med" len="med"/>
                    </a:lnL>
                    <a:lnR>
                      <a:noFill/>
                    </a:lnR>
                    <a:lnT>
                      <a:noFill/>
                    </a:lnT>
                    <a:lnB>
                      <a:noFill/>
                    </a:lnB>
                  </a:tcPr>
                </a:tc>
                <a:tc>
                  <a:txBody>
                    <a:bodyPr/>
                    <a:lstStyle/>
                    <a:p>
                      <a:pPr algn="l" fontAlgn="b"/>
                      <a:r>
                        <a:rPr lang="en-AU" sz="1200" b="0" i="0" u="none" strike="noStrike">
                          <a:solidFill>
                            <a:srgbClr val="000000"/>
                          </a:solidFill>
                          <a:effectLst/>
                          <a:latin typeface="Arial" panose="020B0604020202020204" pitchFamily="34" charset="0"/>
                          <a:cs typeface="Arial" panose="020B0604020202020204" pitchFamily="34" charset="0"/>
                        </a:rPr>
                        <a:t>Repayment of borrowings</a:t>
                      </a:r>
                    </a:p>
                  </a:txBody>
                  <a:tcPr marL="39482" marR="39482" marT="39482" marB="39482" anchor="b">
                    <a:lnL>
                      <a:noFill/>
                    </a:lnL>
                    <a:lnR>
                      <a:noFill/>
                    </a:lnR>
                    <a:lnT>
                      <a:noFill/>
                    </a:lnT>
                    <a:lnB>
                      <a:noFill/>
                    </a:lnB>
                  </a:tcPr>
                </a:tc>
                <a:tc>
                  <a:txBody>
                    <a:bodyPr/>
                    <a:lstStyle/>
                    <a:p>
                      <a:pPr algn="ctr" fontAlgn="b"/>
                      <a:r>
                        <a:rPr lang="en-AU" sz="1200" b="0" i="0" u="none" strike="noStrike" dirty="0" err="1">
                          <a:solidFill>
                            <a:srgbClr val="000000"/>
                          </a:solidFill>
                          <a:effectLst/>
                          <a:latin typeface="Arial" panose="020B0604020202020204" pitchFamily="34" charset="0"/>
                          <a:cs typeface="Arial" panose="020B0604020202020204" pitchFamily="34" charset="0"/>
                        </a:rPr>
                        <a:t>vvv,vvv</a:t>
                      </a:r>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39482" marR="39482" marT="39482" marB="39482" anchor="b">
                    <a:lnL>
                      <a:noFill/>
                    </a:lnL>
                    <a:lnR>
                      <a:noFill/>
                    </a:lnR>
                    <a:lnT>
                      <a:noFill/>
                    </a:lnT>
                    <a:lnB>
                      <a:noFill/>
                    </a:lnB>
                  </a:tcPr>
                </a:tc>
                <a:tc>
                  <a:txBody>
                    <a:bodyPr/>
                    <a:lstStyle/>
                    <a:p>
                      <a:pPr algn="l" fontAlgn="b"/>
                      <a:r>
                        <a:rPr lang="en-AU" sz="1200" b="0" i="0" u="none" strike="noStrike" dirty="0">
                          <a:solidFill>
                            <a:srgbClr val="000000"/>
                          </a:solidFill>
                          <a:effectLst/>
                          <a:latin typeface="Arial" panose="020B0604020202020204" pitchFamily="34" charset="0"/>
                          <a:cs typeface="Arial" panose="020B0604020202020204" pitchFamily="34" charset="0"/>
                        </a:rPr>
                        <a:t>Up</a:t>
                      </a:r>
                    </a:p>
                  </a:txBody>
                  <a:tcPr marL="39482" marR="39482" marT="39482" marB="39482" anchor="b">
                    <a:lnL>
                      <a:noFill/>
                    </a:lnL>
                    <a:lnR w="12700" cap="flat" cmpd="sng" algn="ctr">
                      <a:solidFill>
                        <a:schemeClr val="bg1">
                          <a:lumMod val="65000"/>
                        </a:schemeClr>
                      </a:solidFill>
                      <a:prstDash val="solid"/>
                      <a:round/>
                      <a:headEnd type="none" w="med" len="med"/>
                      <a:tailEnd type="none" w="med" len="med"/>
                    </a:lnR>
                    <a:lnT>
                      <a:noFill/>
                    </a:lnT>
                    <a:lnB>
                      <a:noFill/>
                    </a:lnB>
                  </a:tcPr>
                </a:tc>
                <a:extLst>
                  <a:ext uri="{0D108BD9-81ED-4DB2-BD59-A6C34878D82A}">
                    <a16:rowId xmlns="" xmlns:a16="http://schemas.microsoft.com/office/drawing/2014/main" val="10012"/>
                  </a:ext>
                </a:extLst>
              </a:tr>
              <a:tr h="276374">
                <a:tc>
                  <a:txBody>
                    <a:bodyPr/>
                    <a:lstStyle/>
                    <a:p>
                      <a:pPr algn="l" fontAlgn="b"/>
                      <a:endParaRPr lang="en-AU" sz="1200" b="0" i="0" u="none" strike="noStrike">
                        <a:solidFill>
                          <a:srgbClr val="000000"/>
                        </a:solidFill>
                        <a:effectLst/>
                        <a:latin typeface="Arial" panose="020B0604020202020204" pitchFamily="34" charset="0"/>
                        <a:cs typeface="Arial" panose="020B0604020202020204" pitchFamily="34" charset="0"/>
                      </a:endParaRPr>
                    </a:p>
                  </a:txBody>
                  <a:tcPr marL="39482" marR="39482" marT="39482" marB="39482" anchor="b">
                    <a:lnL w="12700" cap="flat" cmpd="sng" algn="ctr">
                      <a:solidFill>
                        <a:schemeClr val="bg1">
                          <a:lumMod val="65000"/>
                        </a:schemeClr>
                      </a:solidFill>
                      <a:prstDash val="solid"/>
                      <a:round/>
                      <a:headEnd type="none" w="med" len="med"/>
                      <a:tailEnd type="none" w="med" len="med"/>
                    </a:lnL>
                    <a:lnR>
                      <a:noFill/>
                    </a:lnR>
                    <a:lnT>
                      <a:noFill/>
                    </a:lnT>
                    <a:lnB>
                      <a:noFill/>
                    </a:lnB>
                  </a:tcPr>
                </a:tc>
                <a:tc>
                  <a:txBody>
                    <a:bodyPr/>
                    <a:lstStyle/>
                    <a:p>
                      <a:pPr algn="l" fontAlgn="b"/>
                      <a:r>
                        <a:rPr lang="en-AU" sz="1200" b="0" i="0" u="none" strike="noStrike">
                          <a:solidFill>
                            <a:srgbClr val="000000"/>
                          </a:solidFill>
                          <a:effectLst/>
                          <a:latin typeface="Arial" panose="020B0604020202020204" pitchFamily="34" charset="0"/>
                          <a:cs typeface="Arial" panose="020B0604020202020204" pitchFamily="34" charset="0"/>
                        </a:rPr>
                        <a:t>Dividend paid</a:t>
                      </a:r>
                    </a:p>
                  </a:txBody>
                  <a:tcPr marL="39482" marR="39482" marT="39482" marB="39482" anchor="b">
                    <a:lnL>
                      <a:noFill/>
                    </a:lnL>
                    <a:lnR>
                      <a:noFill/>
                    </a:lnR>
                    <a:lnT>
                      <a:noFill/>
                    </a:lnT>
                    <a:lnB>
                      <a:noFill/>
                    </a:lnB>
                  </a:tcPr>
                </a:tc>
                <a:tc>
                  <a:txBody>
                    <a:bodyPr/>
                    <a:lstStyle/>
                    <a:p>
                      <a:pPr algn="ctr" fontAlgn="b"/>
                      <a:r>
                        <a:rPr lang="en-AU" sz="1200" b="0" i="0" u="none" strike="noStrike" dirty="0" err="1">
                          <a:solidFill>
                            <a:srgbClr val="000000"/>
                          </a:solidFill>
                          <a:effectLst/>
                          <a:latin typeface="Arial" panose="020B0604020202020204" pitchFamily="34" charset="0"/>
                          <a:cs typeface="Arial" panose="020B0604020202020204" pitchFamily="34" charset="0"/>
                        </a:rPr>
                        <a:t>vvv,vvv</a:t>
                      </a:r>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39482" marR="39482" marT="39482" marB="39482" anchor="b">
                    <a:lnL>
                      <a:noFill/>
                    </a:lnL>
                    <a:lnR>
                      <a:noFill/>
                    </a:lnR>
                    <a:lnT>
                      <a:noFill/>
                    </a:lnT>
                    <a:lnB>
                      <a:noFill/>
                    </a:lnB>
                  </a:tcPr>
                </a:tc>
                <a:tc>
                  <a:txBody>
                    <a:bodyPr/>
                    <a:lstStyle/>
                    <a:p>
                      <a:pPr algn="l" fontAlgn="b"/>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39482" marR="39482" marT="39482" marB="39482" anchor="b">
                    <a:lnL>
                      <a:noFill/>
                    </a:lnL>
                    <a:lnR w="12700" cap="flat" cmpd="sng" algn="ctr">
                      <a:solidFill>
                        <a:schemeClr val="bg1">
                          <a:lumMod val="65000"/>
                        </a:schemeClr>
                      </a:solidFill>
                      <a:prstDash val="solid"/>
                      <a:round/>
                      <a:headEnd type="none" w="med" len="med"/>
                      <a:tailEnd type="none" w="med" len="med"/>
                    </a:lnR>
                    <a:lnT>
                      <a:noFill/>
                    </a:lnT>
                    <a:lnB>
                      <a:noFill/>
                    </a:lnB>
                  </a:tcPr>
                </a:tc>
                <a:extLst>
                  <a:ext uri="{0D108BD9-81ED-4DB2-BD59-A6C34878D82A}">
                    <a16:rowId xmlns="" xmlns:a16="http://schemas.microsoft.com/office/drawing/2014/main" val="10013"/>
                  </a:ext>
                </a:extLst>
              </a:tr>
              <a:tr h="276374">
                <a:tc>
                  <a:txBody>
                    <a:bodyPr/>
                    <a:lstStyle/>
                    <a:p>
                      <a:pPr algn="l" fontAlgn="b"/>
                      <a:endParaRPr lang="en-AU" sz="1200" b="0" i="0" u="none" strike="noStrike">
                        <a:solidFill>
                          <a:srgbClr val="000000"/>
                        </a:solidFill>
                        <a:effectLst/>
                        <a:latin typeface="Arial" panose="020B0604020202020204" pitchFamily="34" charset="0"/>
                        <a:cs typeface="Arial" panose="020B0604020202020204" pitchFamily="34" charset="0"/>
                      </a:endParaRPr>
                    </a:p>
                  </a:txBody>
                  <a:tcPr marL="39482" marR="39482" marT="39482" marB="39482" anchor="b">
                    <a:lnL w="12700" cap="flat" cmpd="sng" algn="ctr">
                      <a:solidFill>
                        <a:schemeClr val="bg1">
                          <a:lumMod val="65000"/>
                        </a:schemeClr>
                      </a:solidFill>
                      <a:prstDash val="solid"/>
                      <a:round/>
                      <a:headEnd type="none" w="med" len="med"/>
                      <a:tailEnd type="none" w="med" len="med"/>
                    </a:lnL>
                    <a:lnR>
                      <a:noFill/>
                    </a:lnR>
                    <a:lnT>
                      <a:noFill/>
                    </a:lnT>
                    <a:lnB>
                      <a:noFill/>
                    </a:lnB>
                  </a:tcPr>
                </a:tc>
                <a:tc>
                  <a:txBody>
                    <a:bodyPr/>
                    <a:lstStyle/>
                    <a:p>
                      <a:pPr algn="l" fontAlgn="b"/>
                      <a:r>
                        <a:rPr lang="en-AU" sz="1200" b="0" i="0" u="none" strike="noStrike">
                          <a:solidFill>
                            <a:srgbClr val="000000"/>
                          </a:solidFill>
                          <a:effectLst/>
                          <a:latin typeface="Arial" panose="020B0604020202020204" pitchFamily="34" charset="0"/>
                          <a:cs typeface="Arial" panose="020B0604020202020204" pitchFamily="34" charset="0"/>
                        </a:rPr>
                        <a:t>Interest paid (option)</a:t>
                      </a:r>
                    </a:p>
                  </a:txBody>
                  <a:tcPr marL="39482" marR="39482" marT="39482" marB="39482" anchor="b">
                    <a:lnL>
                      <a:noFill/>
                    </a:lnL>
                    <a:lnR>
                      <a:noFill/>
                    </a:lnR>
                    <a:lnT>
                      <a:noFill/>
                    </a:lnT>
                    <a:lnB>
                      <a:noFill/>
                    </a:lnB>
                  </a:tcPr>
                </a:tc>
                <a:tc>
                  <a:txBody>
                    <a:bodyPr/>
                    <a:lstStyle/>
                    <a:p>
                      <a:pPr algn="ctr" fontAlgn="b"/>
                      <a:r>
                        <a:rPr lang="en-AU" sz="1200" b="0" i="0" u="sng" strike="noStrike" dirty="0" err="1">
                          <a:solidFill>
                            <a:srgbClr val="000000"/>
                          </a:solidFill>
                          <a:effectLst/>
                          <a:latin typeface="Arial" panose="020B0604020202020204" pitchFamily="34" charset="0"/>
                          <a:cs typeface="Arial" panose="020B0604020202020204" pitchFamily="34" charset="0"/>
                        </a:rPr>
                        <a:t>vvv,vvv</a:t>
                      </a:r>
                      <a:endParaRPr lang="en-AU" sz="1200" b="0" i="0" u="sng" strike="noStrike" dirty="0">
                        <a:solidFill>
                          <a:srgbClr val="000000"/>
                        </a:solidFill>
                        <a:effectLst/>
                        <a:latin typeface="Arial" panose="020B0604020202020204" pitchFamily="34" charset="0"/>
                        <a:cs typeface="Arial" panose="020B0604020202020204" pitchFamily="34" charset="0"/>
                      </a:endParaRPr>
                    </a:p>
                  </a:txBody>
                  <a:tcPr marL="39482" marR="39482" marT="39482" marB="39482" anchor="b">
                    <a:lnL>
                      <a:noFill/>
                    </a:lnL>
                    <a:lnR>
                      <a:noFill/>
                    </a:lnR>
                    <a:lnT>
                      <a:noFill/>
                    </a:lnT>
                    <a:lnB>
                      <a:noFill/>
                    </a:lnB>
                  </a:tcPr>
                </a:tc>
                <a:tc>
                  <a:txBody>
                    <a:bodyPr/>
                    <a:lstStyle/>
                    <a:p>
                      <a:pPr algn="l" fontAlgn="b"/>
                      <a:r>
                        <a:rPr lang="en-AU" sz="1200" b="0" i="0" u="none" strike="noStrike" dirty="0">
                          <a:solidFill>
                            <a:srgbClr val="000000"/>
                          </a:solidFill>
                          <a:effectLst/>
                          <a:latin typeface="Arial" panose="020B0604020202020204" pitchFamily="34" charset="0"/>
                          <a:cs typeface="Arial" panose="020B0604020202020204" pitchFamily="34" charset="0"/>
                        </a:rPr>
                        <a:t>Up</a:t>
                      </a:r>
                    </a:p>
                  </a:txBody>
                  <a:tcPr marL="39482" marR="39482" marT="39482" marB="39482" anchor="b">
                    <a:lnL>
                      <a:noFill/>
                    </a:lnL>
                    <a:lnR w="12700" cap="flat" cmpd="sng" algn="ctr">
                      <a:solidFill>
                        <a:schemeClr val="bg1">
                          <a:lumMod val="65000"/>
                        </a:schemeClr>
                      </a:solidFill>
                      <a:prstDash val="solid"/>
                      <a:round/>
                      <a:headEnd type="none" w="med" len="med"/>
                      <a:tailEnd type="none" w="med" len="med"/>
                    </a:lnR>
                    <a:lnT>
                      <a:noFill/>
                    </a:lnT>
                    <a:lnB>
                      <a:noFill/>
                    </a:lnB>
                  </a:tcPr>
                </a:tc>
                <a:extLst>
                  <a:ext uri="{0D108BD9-81ED-4DB2-BD59-A6C34878D82A}">
                    <a16:rowId xmlns="" xmlns:a16="http://schemas.microsoft.com/office/drawing/2014/main" val="10014"/>
                  </a:ext>
                </a:extLst>
              </a:tr>
              <a:tr h="276374">
                <a:tc>
                  <a:txBody>
                    <a:bodyPr/>
                    <a:lstStyle/>
                    <a:p>
                      <a:pPr algn="l" fontAlgn="b"/>
                      <a:endParaRPr lang="en-AU" sz="1200" b="0" i="0" u="none" strike="noStrike">
                        <a:solidFill>
                          <a:srgbClr val="000000"/>
                        </a:solidFill>
                        <a:effectLst/>
                        <a:latin typeface="Arial" panose="020B0604020202020204" pitchFamily="34" charset="0"/>
                        <a:cs typeface="Arial" panose="020B0604020202020204" pitchFamily="34" charset="0"/>
                      </a:endParaRPr>
                    </a:p>
                  </a:txBody>
                  <a:tcPr marL="39482" marR="39482" marT="39482" marB="39482" anchor="b">
                    <a:lnL w="12700" cap="flat" cmpd="sng" algn="ctr">
                      <a:solidFill>
                        <a:schemeClr val="bg1">
                          <a:lumMod val="65000"/>
                        </a:schemeClr>
                      </a:solidFill>
                      <a:prstDash val="solid"/>
                      <a:round/>
                      <a:headEnd type="none" w="med" len="med"/>
                      <a:tailEnd type="none" w="med" len="med"/>
                    </a:lnL>
                    <a:lnR>
                      <a:noFill/>
                    </a:lnR>
                    <a:lnT>
                      <a:noFill/>
                    </a:lnT>
                    <a:lnB>
                      <a:noFill/>
                    </a:lnB>
                  </a:tcPr>
                </a:tc>
                <a:tc>
                  <a:txBody>
                    <a:bodyPr/>
                    <a:lstStyle/>
                    <a:p>
                      <a:pPr algn="l" fontAlgn="b"/>
                      <a:endParaRPr lang="en-AU" sz="1200" b="0" i="0" u="none" strike="noStrike">
                        <a:solidFill>
                          <a:srgbClr val="000000"/>
                        </a:solidFill>
                        <a:effectLst/>
                        <a:latin typeface="Arial" panose="020B0604020202020204" pitchFamily="34" charset="0"/>
                        <a:cs typeface="Arial" panose="020B0604020202020204" pitchFamily="34" charset="0"/>
                      </a:endParaRPr>
                    </a:p>
                  </a:txBody>
                  <a:tcPr marL="39482" marR="39482" marT="39482" marB="39482" anchor="b">
                    <a:lnL>
                      <a:noFill/>
                    </a:lnL>
                    <a:lnR>
                      <a:noFill/>
                    </a:lnR>
                    <a:lnT>
                      <a:noFill/>
                    </a:lnT>
                    <a:lnB>
                      <a:noFill/>
                    </a:lnB>
                  </a:tcPr>
                </a:tc>
                <a:tc>
                  <a:txBody>
                    <a:bodyPr/>
                    <a:lstStyle/>
                    <a:p>
                      <a:pPr algn="ctr" fontAlgn="b"/>
                      <a:r>
                        <a:rPr lang="en-AU" sz="1200" b="0" i="0" u="none" strike="noStrike">
                          <a:solidFill>
                            <a:srgbClr val="000000"/>
                          </a:solidFill>
                          <a:effectLst/>
                          <a:latin typeface="Arial" panose="020B0604020202020204" pitchFamily="34" charset="0"/>
                          <a:cs typeface="Arial" panose="020B0604020202020204" pitchFamily="34" charset="0"/>
                        </a:rPr>
                        <a:t>vvv,vvv</a:t>
                      </a:r>
                    </a:p>
                  </a:txBody>
                  <a:tcPr marL="39482" marR="39482" marT="39482" marB="39482" anchor="b">
                    <a:lnL>
                      <a:noFill/>
                    </a:lnL>
                    <a:lnR>
                      <a:noFill/>
                    </a:lnR>
                    <a:lnT>
                      <a:noFill/>
                    </a:lnT>
                    <a:lnB>
                      <a:noFill/>
                    </a:lnB>
                  </a:tcPr>
                </a:tc>
                <a:tc>
                  <a:txBody>
                    <a:bodyPr/>
                    <a:lstStyle/>
                    <a:p>
                      <a:pPr algn="l" fontAlgn="b"/>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39482" marR="39482" marT="39482" marB="39482" anchor="b">
                    <a:lnL>
                      <a:noFill/>
                    </a:lnL>
                    <a:lnR w="12700" cap="flat" cmpd="sng" algn="ctr">
                      <a:solidFill>
                        <a:schemeClr val="bg1">
                          <a:lumMod val="65000"/>
                        </a:schemeClr>
                      </a:solidFill>
                      <a:prstDash val="solid"/>
                      <a:round/>
                      <a:headEnd type="none" w="med" len="med"/>
                      <a:tailEnd type="none" w="med" len="med"/>
                    </a:lnR>
                    <a:lnT>
                      <a:noFill/>
                    </a:lnT>
                    <a:lnB>
                      <a:noFill/>
                    </a:lnB>
                  </a:tcPr>
                </a:tc>
                <a:extLst>
                  <a:ext uri="{0D108BD9-81ED-4DB2-BD59-A6C34878D82A}">
                    <a16:rowId xmlns="" xmlns:a16="http://schemas.microsoft.com/office/drawing/2014/main" val="10015"/>
                  </a:ext>
                </a:extLst>
              </a:tr>
              <a:tr h="276374">
                <a:tc>
                  <a:txBody>
                    <a:bodyPr/>
                    <a:lstStyle/>
                    <a:p>
                      <a:pPr algn="l" fontAlgn="b"/>
                      <a:endParaRPr lang="en-AU" sz="1200" b="0" i="0" u="none" strike="noStrike">
                        <a:solidFill>
                          <a:srgbClr val="000000"/>
                        </a:solidFill>
                        <a:effectLst/>
                        <a:latin typeface="Arial" panose="020B0604020202020204" pitchFamily="34" charset="0"/>
                        <a:cs typeface="Arial" panose="020B0604020202020204" pitchFamily="34" charset="0"/>
                      </a:endParaRPr>
                    </a:p>
                  </a:txBody>
                  <a:tcPr marL="39482" marR="39482" marT="39482" marB="39482" anchor="b">
                    <a:lnL w="12700" cap="flat" cmpd="sng" algn="ctr">
                      <a:solidFill>
                        <a:schemeClr val="bg1">
                          <a:lumMod val="65000"/>
                        </a:schemeClr>
                      </a:solidFill>
                      <a:prstDash val="solid"/>
                      <a:round/>
                      <a:headEnd type="none" w="med" len="med"/>
                      <a:tailEnd type="none" w="med" len="med"/>
                    </a:lnL>
                    <a:lnR>
                      <a:noFill/>
                    </a:lnR>
                    <a:lnT>
                      <a:noFill/>
                    </a:lnT>
                    <a:lnB>
                      <a:noFill/>
                    </a:lnB>
                  </a:tcPr>
                </a:tc>
                <a:tc>
                  <a:txBody>
                    <a:bodyPr/>
                    <a:lstStyle/>
                    <a:p>
                      <a:pPr algn="l" fontAlgn="b"/>
                      <a:endParaRPr lang="en-AU" sz="1200" b="0" i="0" u="none" strike="noStrike">
                        <a:solidFill>
                          <a:srgbClr val="000000"/>
                        </a:solidFill>
                        <a:effectLst/>
                        <a:latin typeface="Arial" panose="020B0604020202020204" pitchFamily="34" charset="0"/>
                        <a:cs typeface="Arial" panose="020B0604020202020204" pitchFamily="34" charset="0"/>
                      </a:endParaRPr>
                    </a:p>
                  </a:txBody>
                  <a:tcPr marL="39482" marR="39482" marT="39482" marB="39482" anchor="b">
                    <a:lnL>
                      <a:noFill/>
                    </a:lnL>
                    <a:lnR>
                      <a:noFill/>
                    </a:lnR>
                    <a:lnT>
                      <a:noFill/>
                    </a:lnT>
                    <a:lnB>
                      <a:noFill/>
                    </a:lnB>
                  </a:tcPr>
                </a:tc>
                <a:tc>
                  <a:txBody>
                    <a:bodyPr/>
                    <a:lstStyle/>
                    <a:p>
                      <a:pPr algn="ctr" fontAlgn="b"/>
                      <a:endParaRPr lang="en-AU" sz="1200" b="0" i="0" u="none" strike="noStrike">
                        <a:solidFill>
                          <a:srgbClr val="000000"/>
                        </a:solidFill>
                        <a:effectLst/>
                        <a:latin typeface="Arial" panose="020B0604020202020204" pitchFamily="34" charset="0"/>
                        <a:cs typeface="Arial" panose="020B0604020202020204" pitchFamily="34" charset="0"/>
                      </a:endParaRPr>
                    </a:p>
                  </a:txBody>
                  <a:tcPr marL="39482" marR="39482" marT="39482" marB="39482" anchor="b">
                    <a:lnL>
                      <a:noFill/>
                    </a:lnL>
                    <a:lnR>
                      <a:noFill/>
                    </a:lnR>
                    <a:lnT>
                      <a:noFill/>
                    </a:lnT>
                    <a:lnB>
                      <a:noFill/>
                    </a:lnB>
                  </a:tcPr>
                </a:tc>
                <a:tc>
                  <a:txBody>
                    <a:bodyPr/>
                    <a:lstStyle/>
                    <a:p>
                      <a:pPr algn="l" fontAlgn="b"/>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39482" marR="39482" marT="39482" marB="39482" anchor="b">
                    <a:lnL>
                      <a:noFill/>
                    </a:lnL>
                    <a:lnR w="12700" cap="flat" cmpd="sng" algn="ctr">
                      <a:solidFill>
                        <a:schemeClr val="bg1">
                          <a:lumMod val="65000"/>
                        </a:schemeClr>
                      </a:solidFill>
                      <a:prstDash val="solid"/>
                      <a:round/>
                      <a:headEnd type="none" w="med" len="med"/>
                      <a:tailEnd type="none" w="med" len="med"/>
                    </a:lnR>
                    <a:lnT>
                      <a:noFill/>
                    </a:lnT>
                    <a:lnB>
                      <a:noFill/>
                    </a:lnB>
                  </a:tcPr>
                </a:tc>
                <a:extLst>
                  <a:ext uri="{0D108BD9-81ED-4DB2-BD59-A6C34878D82A}">
                    <a16:rowId xmlns="" xmlns:a16="http://schemas.microsoft.com/office/drawing/2014/main" val="10016"/>
                  </a:ext>
                </a:extLst>
              </a:tr>
              <a:tr h="315419">
                <a:tc gridSpan="2">
                  <a:txBody>
                    <a:bodyPr/>
                    <a:lstStyle/>
                    <a:p>
                      <a:pPr algn="l" fontAlgn="b"/>
                      <a:r>
                        <a:rPr lang="en-AU" sz="1200" b="1" i="0" u="none" strike="noStrike" dirty="0">
                          <a:solidFill>
                            <a:srgbClr val="000000"/>
                          </a:solidFill>
                          <a:effectLst/>
                          <a:latin typeface="Arial" panose="020B0604020202020204" pitchFamily="34" charset="0"/>
                          <a:cs typeface="Arial" panose="020B0604020202020204" pitchFamily="34" charset="0"/>
                        </a:rPr>
                        <a:t>Net cash flows</a:t>
                      </a:r>
                    </a:p>
                  </a:txBody>
                  <a:tcPr marL="78964" marR="78964" marT="39482" marB="39482" anchor="b">
                    <a:lnL w="12700" cap="flat" cmpd="sng" algn="ctr">
                      <a:solidFill>
                        <a:schemeClr val="bg1">
                          <a:lumMod val="65000"/>
                        </a:schemeClr>
                      </a:solidFill>
                      <a:prstDash val="solid"/>
                      <a:round/>
                      <a:headEnd type="none" w="med" len="med"/>
                      <a:tailEnd type="none" w="med" len="med"/>
                    </a:lnL>
                    <a:lnR>
                      <a:noFill/>
                    </a:lnR>
                    <a:lnT>
                      <a:noFill/>
                    </a:lnT>
                    <a:lnB w="12700" cap="flat" cmpd="sng" algn="ctr">
                      <a:solidFill>
                        <a:schemeClr val="bg1">
                          <a:lumMod val="65000"/>
                        </a:schemeClr>
                      </a:solidFill>
                      <a:prstDash val="solid"/>
                      <a:round/>
                      <a:headEnd type="none" w="med" len="med"/>
                      <a:tailEnd type="none" w="med" len="med"/>
                    </a:lnB>
                  </a:tcPr>
                </a:tc>
                <a:tc hMerge="1">
                  <a:txBody>
                    <a:bodyPr/>
                    <a:lstStyle/>
                    <a:p>
                      <a:endParaRPr lang="en-AU"/>
                    </a:p>
                  </a:txBody>
                  <a:tcPr/>
                </a:tc>
                <a:tc>
                  <a:txBody>
                    <a:bodyPr/>
                    <a:lstStyle/>
                    <a:p>
                      <a:pPr algn="ctr" fontAlgn="b"/>
                      <a:r>
                        <a:rPr lang="en-AU" sz="1200" b="1" i="0" u="none" strike="noStrike" dirty="0" err="1">
                          <a:solidFill>
                            <a:srgbClr val="000000"/>
                          </a:solidFill>
                          <a:effectLst/>
                          <a:latin typeface="Arial" panose="020B0604020202020204" pitchFamily="34" charset="0"/>
                          <a:cs typeface="Arial" panose="020B0604020202020204" pitchFamily="34" charset="0"/>
                        </a:rPr>
                        <a:t>vvv,vvv</a:t>
                      </a:r>
                      <a:endParaRPr lang="en-AU" sz="1200" b="1" i="0" u="none" strike="noStrike" dirty="0">
                        <a:solidFill>
                          <a:srgbClr val="000000"/>
                        </a:solidFill>
                        <a:effectLst/>
                        <a:latin typeface="Arial" panose="020B0604020202020204" pitchFamily="34" charset="0"/>
                        <a:cs typeface="Arial" panose="020B0604020202020204" pitchFamily="34" charset="0"/>
                      </a:endParaRPr>
                    </a:p>
                  </a:txBody>
                  <a:tcPr marL="39482" marR="39482" marT="39482" marB="39482" anchor="b">
                    <a:lnL>
                      <a:noFill/>
                    </a:lnL>
                    <a:lnR>
                      <a:noFill/>
                    </a:lnR>
                    <a:lnT>
                      <a:noFill/>
                    </a:lnT>
                    <a:lnB w="12700" cap="flat" cmpd="sng" algn="ctr">
                      <a:solidFill>
                        <a:schemeClr val="bg1">
                          <a:lumMod val="65000"/>
                        </a:schemeClr>
                      </a:solidFill>
                      <a:prstDash val="solid"/>
                      <a:round/>
                      <a:headEnd type="none" w="med" len="med"/>
                      <a:tailEnd type="none" w="med" len="med"/>
                    </a:lnB>
                  </a:tcPr>
                </a:tc>
                <a:tc>
                  <a:txBody>
                    <a:bodyPr/>
                    <a:lstStyle/>
                    <a:p>
                      <a:pPr algn="l" fontAlgn="b"/>
                      <a:r>
                        <a:rPr lang="en-AU" sz="1200" b="0" i="0" u="none" strike="noStrike" dirty="0">
                          <a:solidFill>
                            <a:srgbClr val="000000"/>
                          </a:solidFill>
                          <a:effectLst/>
                          <a:latin typeface="Arial" panose="020B0604020202020204" pitchFamily="34" charset="0"/>
                          <a:cs typeface="Arial" panose="020B0604020202020204" pitchFamily="34" charset="0"/>
                        </a:rPr>
                        <a:t>Same</a:t>
                      </a:r>
                    </a:p>
                  </a:txBody>
                  <a:tcPr marL="39482" marR="39482" marT="39482" marB="39482" anchor="b">
                    <a:lnL>
                      <a:noFill/>
                    </a:lnL>
                    <a:lnR w="12700" cap="flat" cmpd="sng" algn="ctr">
                      <a:solidFill>
                        <a:schemeClr val="bg1">
                          <a:lumMod val="65000"/>
                        </a:schemeClr>
                      </a:solidFill>
                      <a:prstDash val="solid"/>
                      <a:round/>
                      <a:headEnd type="none" w="med" len="med"/>
                      <a:tailEnd type="none" w="med" len="med"/>
                    </a:lnR>
                    <a:lnT>
                      <a:noFill/>
                    </a:lnT>
                    <a:lnB w="12700" cap="flat" cmpd="sng" algn="ctr">
                      <a:solidFill>
                        <a:schemeClr val="bg1">
                          <a:lumMod val="65000"/>
                        </a:schemeClr>
                      </a:solidFill>
                      <a:prstDash val="solid"/>
                      <a:round/>
                      <a:headEnd type="none" w="med" len="med"/>
                      <a:tailEnd type="none" w="med" len="med"/>
                    </a:lnB>
                  </a:tcPr>
                </a:tc>
                <a:extLst>
                  <a:ext uri="{0D108BD9-81ED-4DB2-BD59-A6C34878D82A}">
                    <a16:rowId xmlns="" xmlns:a16="http://schemas.microsoft.com/office/drawing/2014/main" val="10017"/>
                  </a:ext>
                </a:extLst>
              </a:tr>
            </a:tbl>
          </a:graphicData>
        </a:graphic>
      </p:graphicFrame>
      <p:sp>
        <p:nvSpPr>
          <p:cNvPr id="3" name="Slide Number Placeholder 2"/>
          <p:cNvSpPr>
            <a:spLocks noGrp="1"/>
          </p:cNvSpPr>
          <p:nvPr>
            <p:ph type="sldNum" sz="quarter" idx="11"/>
          </p:nvPr>
        </p:nvSpPr>
        <p:spPr/>
        <p:txBody>
          <a:bodyPr/>
          <a:lstStyle/>
          <a:p>
            <a:fld id="{F20B0F91-48EB-4459-AF6F-DD84B76E649D}" type="slidenum">
              <a:rPr lang="en-AU" smtClean="0"/>
              <a:pPr/>
              <a:t>50</a:t>
            </a:fld>
            <a:endParaRPr lang="en-AU" dirty="0"/>
          </a:p>
        </p:txBody>
      </p:sp>
    </p:spTree>
    <p:extLst>
      <p:ext uri="{BB962C8B-B14F-4D97-AF65-F5344CB8AC3E}">
        <p14:creationId xmlns:p14="http://schemas.microsoft.com/office/powerpoint/2010/main" val="36246917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0828" y="86597"/>
            <a:ext cx="8907048" cy="798617"/>
          </a:xfrm>
          <a:prstGeom prst="rect">
            <a:avLst/>
          </a:prstGeom>
        </p:spPr>
        <p:txBody>
          <a:bodyPr/>
          <a:lstStyle/>
          <a:p>
            <a:pPr algn="ctr"/>
            <a:r>
              <a:rPr lang="en-AU" sz="3200" b="0" dirty="0">
                <a:solidFill>
                  <a:schemeClr val="tx2"/>
                </a:solidFill>
                <a:latin typeface="+mj-lt"/>
              </a:rPr>
              <a:t>Ratios—impact</a:t>
            </a:r>
          </a:p>
        </p:txBody>
      </p:sp>
      <p:graphicFrame>
        <p:nvGraphicFramePr>
          <p:cNvPr id="4" name="Table 3"/>
          <p:cNvGraphicFramePr>
            <a:graphicFrameLocks noGrp="1"/>
          </p:cNvGraphicFramePr>
          <p:nvPr>
            <p:extLst>
              <p:ext uri="{D42A27DB-BD31-4B8C-83A1-F6EECF244321}">
                <p14:modId xmlns:p14="http://schemas.microsoft.com/office/powerpoint/2010/main" val="431744542"/>
              </p:ext>
            </p:extLst>
          </p:nvPr>
        </p:nvGraphicFramePr>
        <p:xfrm>
          <a:off x="812132" y="733925"/>
          <a:ext cx="7519737" cy="5317959"/>
        </p:xfrm>
        <a:graphic>
          <a:graphicData uri="http://schemas.openxmlformats.org/drawingml/2006/table">
            <a:tbl>
              <a:tblPr firstRow="1" bandRow="1">
                <a:tableStyleId>{5C22544A-7EE6-4342-B048-85BDC9FD1C3A}</a:tableStyleId>
              </a:tblPr>
              <a:tblGrid>
                <a:gridCol w="2095777">
                  <a:extLst>
                    <a:ext uri="{9D8B030D-6E8A-4147-A177-3AD203B41FA5}">
                      <a16:colId xmlns="" xmlns:a16="http://schemas.microsoft.com/office/drawing/2014/main" val="20000"/>
                    </a:ext>
                  </a:extLst>
                </a:gridCol>
                <a:gridCol w="3658250">
                  <a:extLst>
                    <a:ext uri="{9D8B030D-6E8A-4147-A177-3AD203B41FA5}">
                      <a16:colId xmlns="" xmlns:a16="http://schemas.microsoft.com/office/drawing/2014/main" val="20001"/>
                    </a:ext>
                  </a:extLst>
                </a:gridCol>
                <a:gridCol w="1765710">
                  <a:extLst>
                    <a:ext uri="{9D8B030D-6E8A-4147-A177-3AD203B41FA5}">
                      <a16:colId xmlns="" xmlns:a16="http://schemas.microsoft.com/office/drawing/2014/main" val="20002"/>
                    </a:ext>
                  </a:extLst>
                </a:gridCol>
              </a:tblGrid>
              <a:tr h="459042">
                <a:tc>
                  <a:txBody>
                    <a:bodyPr/>
                    <a:lstStyle/>
                    <a:p>
                      <a:pPr algn="ctr"/>
                      <a:r>
                        <a:rPr lang="en-AU" sz="2200" dirty="0">
                          <a:latin typeface="Arial" panose="020B0604020202020204" pitchFamily="34" charset="0"/>
                          <a:cs typeface="Arial" panose="020B0604020202020204" pitchFamily="34" charset="0"/>
                        </a:rPr>
                        <a:t>Ratio</a:t>
                      </a:r>
                    </a:p>
                  </a:txBody>
                  <a:tcPr marL="68580" marR="68580" marT="34290" marB="34290">
                    <a:solidFill>
                      <a:srgbClr val="99002E"/>
                    </a:solidFill>
                  </a:tcPr>
                </a:tc>
                <a:tc>
                  <a:txBody>
                    <a:bodyPr/>
                    <a:lstStyle/>
                    <a:p>
                      <a:pPr algn="ctr"/>
                      <a:r>
                        <a:rPr lang="en-AU" sz="2200" dirty="0">
                          <a:latin typeface="Arial" panose="020B0604020202020204" pitchFamily="34" charset="0"/>
                          <a:cs typeface="Arial" panose="020B0604020202020204" pitchFamily="34" charset="0"/>
                        </a:rPr>
                        <a:t>Ratio formula</a:t>
                      </a:r>
                    </a:p>
                  </a:txBody>
                  <a:tcPr marL="68580" marR="68580" marT="34290" marB="34290" anchor="ctr">
                    <a:solidFill>
                      <a:srgbClr val="99002E"/>
                    </a:solidFill>
                  </a:tcPr>
                </a:tc>
                <a:tc>
                  <a:txBody>
                    <a:bodyPr/>
                    <a:lstStyle/>
                    <a:p>
                      <a:pPr algn="ctr"/>
                      <a:r>
                        <a:rPr lang="en-AU" sz="2200" dirty="0">
                          <a:latin typeface="Arial" panose="020B0604020202020204" pitchFamily="34" charset="0"/>
                          <a:cs typeface="Arial" panose="020B0604020202020204" pitchFamily="34" charset="0"/>
                        </a:rPr>
                        <a:t>Effect</a:t>
                      </a:r>
                    </a:p>
                  </a:txBody>
                  <a:tcPr marL="68580" marR="68580" marT="34290" marB="34290">
                    <a:solidFill>
                      <a:srgbClr val="99002E"/>
                    </a:solidFill>
                  </a:tcPr>
                </a:tc>
                <a:extLst>
                  <a:ext uri="{0D108BD9-81ED-4DB2-BD59-A6C34878D82A}">
                    <a16:rowId xmlns="" xmlns:a16="http://schemas.microsoft.com/office/drawing/2014/main" val="10000"/>
                  </a:ext>
                </a:extLst>
              </a:tr>
              <a:tr h="643020">
                <a:tc>
                  <a:txBody>
                    <a:bodyPr/>
                    <a:lstStyle/>
                    <a:p>
                      <a:pPr>
                        <a:lnSpc>
                          <a:spcPct val="107000"/>
                        </a:lnSpc>
                        <a:spcAft>
                          <a:spcPts val="0"/>
                        </a:spcAft>
                      </a:pPr>
                      <a:r>
                        <a:rPr lang="en-AU" sz="1800" dirty="0">
                          <a:effectLst/>
                          <a:latin typeface="Arial" panose="020B0604020202020204" pitchFamily="34" charset="0"/>
                          <a:ea typeface="Calibri" panose="020F0502020204030204" pitchFamily="34" charset="0"/>
                          <a:cs typeface="Arial" panose="020B0604020202020204" pitchFamily="34" charset="0"/>
                        </a:rPr>
                        <a:t>Working capital ratio</a:t>
                      </a:r>
                    </a:p>
                  </a:txBody>
                  <a:tcPr marL="51435" marR="51435" marT="0" marB="0">
                    <a:solidFill>
                      <a:schemeClr val="bg1">
                        <a:lumMod val="85000"/>
                      </a:schemeClr>
                    </a:solidFill>
                  </a:tcPr>
                </a:tc>
                <a:tc>
                  <a:txBody>
                    <a:bodyPr/>
                    <a:lstStyle/>
                    <a:p>
                      <a:pPr algn="ctr">
                        <a:lnSpc>
                          <a:spcPct val="107000"/>
                        </a:lnSpc>
                        <a:spcAft>
                          <a:spcPts val="0"/>
                        </a:spcAft>
                      </a:pPr>
                      <a:r>
                        <a:rPr lang="en-AU" sz="1800"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   Current Assets   </a:t>
                      </a:r>
                      <a:endParaRPr lang="en-AU" sz="1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0"/>
                        </a:spcAft>
                      </a:pPr>
                      <a:r>
                        <a:rPr lang="en-AU"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Current Liabilities</a:t>
                      </a:r>
                      <a:endParaRPr lang="en-AU" sz="1800" b="1"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solidFill>
                      <a:schemeClr val="bg1">
                        <a:lumMod val="85000"/>
                      </a:schemeClr>
                    </a:solidFill>
                  </a:tcPr>
                </a:tc>
                <a:tc>
                  <a:txBody>
                    <a:bodyPr/>
                    <a:lstStyle/>
                    <a:p>
                      <a:pPr>
                        <a:lnSpc>
                          <a:spcPct val="107000"/>
                        </a:lnSpc>
                        <a:spcAft>
                          <a:spcPts val="0"/>
                        </a:spcAft>
                      </a:pPr>
                      <a:r>
                        <a:rPr lang="en-AU"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Lower</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solidFill>
                      <a:schemeClr val="bg1">
                        <a:lumMod val="85000"/>
                      </a:schemeClr>
                    </a:solidFill>
                  </a:tcPr>
                </a:tc>
                <a:extLst>
                  <a:ext uri="{0D108BD9-81ED-4DB2-BD59-A6C34878D82A}">
                    <a16:rowId xmlns="" xmlns:a16="http://schemas.microsoft.com/office/drawing/2014/main" val="10001"/>
                  </a:ext>
                </a:extLst>
              </a:tr>
              <a:tr h="976619">
                <a:tc>
                  <a:txBody>
                    <a:bodyPr/>
                    <a:lstStyle/>
                    <a:p>
                      <a:pPr>
                        <a:lnSpc>
                          <a:spcPct val="107000"/>
                        </a:lnSpc>
                        <a:spcAft>
                          <a:spcPts val="0"/>
                        </a:spcAft>
                      </a:pPr>
                      <a:r>
                        <a:rPr lang="en-AU" sz="1800" dirty="0">
                          <a:effectLst/>
                          <a:latin typeface="Arial" panose="020B0604020202020204" pitchFamily="34" charset="0"/>
                          <a:ea typeface="Calibri" panose="020F0502020204030204" pitchFamily="34" charset="0"/>
                          <a:cs typeface="Arial" panose="020B0604020202020204" pitchFamily="34" charset="0"/>
                        </a:rPr>
                        <a:t>Gearing ratio</a:t>
                      </a:r>
                    </a:p>
                  </a:txBody>
                  <a:tcPr marL="51435" marR="51435" marT="0" marB="0">
                    <a:solidFill>
                      <a:schemeClr val="bg1">
                        <a:lumMod val="95000"/>
                      </a:schemeClr>
                    </a:solidFill>
                  </a:tcPr>
                </a:tc>
                <a:tc>
                  <a:txBody>
                    <a:bodyPr/>
                    <a:lstStyle/>
                    <a:p>
                      <a:pPr algn="ctr">
                        <a:lnSpc>
                          <a:spcPct val="107000"/>
                        </a:lnSpc>
                        <a:spcAft>
                          <a:spcPts val="0"/>
                        </a:spcAft>
                      </a:pPr>
                      <a:r>
                        <a:rPr lang="en-AU" sz="1800" b="1"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Interest Bearing Liabilities</a:t>
                      </a:r>
                      <a:endParaRPr lang="en-AU" sz="1800" b="1" dirty="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0"/>
                        </a:spcAft>
                      </a:pPr>
                      <a:r>
                        <a:rPr lang="en-AU"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AU"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Equity</a:t>
                      </a:r>
                      <a:endParaRPr lang="en-AU" sz="1800" b="1"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solidFill>
                      <a:schemeClr val="bg1">
                        <a:lumMod val="95000"/>
                      </a:schemeClr>
                    </a:solidFill>
                  </a:tcPr>
                </a:tc>
                <a:tc>
                  <a:txBody>
                    <a:bodyPr/>
                    <a:lstStyle/>
                    <a:p>
                      <a:pPr>
                        <a:lnSpc>
                          <a:spcPct val="107000"/>
                        </a:lnSpc>
                        <a:spcAft>
                          <a:spcPts val="0"/>
                        </a:spcAft>
                      </a:pPr>
                      <a:r>
                        <a:rPr lang="en-AU"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Higher</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solidFill>
                      <a:schemeClr val="bg1">
                        <a:lumMod val="95000"/>
                      </a:schemeClr>
                    </a:solidFill>
                  </a:tcPr>
                </a:tc>
                <a:extLst>
                  <a:ext uri="{0D108BD9-81ED-4DB2-BD59-A6C34878D82A}">
                    <a16:rowId xmlns="" xmlns:a16="http://schemas.microsoft.com/office/drawing/2014/main" val="10002"/>
                  </a:ext>
                </a:extLst>
              </a:tr>
              <a:tr h="643020">
                <a:tc>
                  <a:txBody>
                    <a:bodyPr/>
                    <a:lstStyle/>
                    <a:p>
                      <a:pPr>
                        <a:lnSpc>
                          <a:spcPct val="107000"/>
                        </a:lnSpc>
                        <a:spcAft>
                          <a:spcPts val="0"/>
                        </a:spcAft>
                      </a:pPr>
                      <a:r>
                        <a:rPr lang="en-AU" sz="1800" dirty="0">
                          <a:effectLst/>
                          <a:latin typeface="Arial" panose="020B0604020202020204" pitchFamily="34" charset="0"/>
                          <a:ea typeface="Calibri" panose="020F0502020204030204" pitchFamily="34" charset="0"/>
                          <a:cs typeface="Arial" panose="020B0604020202020204" pitchFamily="34" charset="0"/>
                        </a:rPr>
                        <a:t>Net profit margin</a:t>
                      </a:r>
                    </a:p>
                  </a:txBody>
                  <a:tcPr marL="51435" marR="51435" marT="0" marB="0">
                    <a:solidFill>
                      <a:schemeClr val="bg1">
                        <a:lumMod val="85000"/>
                      </a:schemeClr>
                    </a:solidFill>
                  </a:tcPr>
                </a:tc>
                <a:tc>
                  <a:txBody>
                    <a:bodyPr/>
                    <a:lstStyle/>
                    <a:p>
                      <a:pPr algn="ctr">
                        <a:lnSpc>
                          <a:spcPct val="107000"/>
                        </a:lnSpc>
                        <a:spcAft>
                          <a:spcPts val="0"/>
                        </a:spcAft>
                      </a:pPr>
                      <a:r>
                        <a:rPr lang="en-AU" sz="1800" b="1" u="sng" dirty="0">
                          <a:effectLst/>
                          <a:latin typeface="Arial" panose="020B0604020202020204" pitchFamily="34" charset="0"/>
                          <a:ea typeface="Calibri" panose="020F0502020204030204" pitchFamily="34" charset="0"/>
                          <a:cs typeface="Arial" panose="020B0604020202020204" pitchFamily="34" charset="0"/>
                        </a:rPr>
                        <a:t>Net profit after tax</a:t>
                      </a:r>
                    </a:p>
                    <a:p>
                      <a:pPr algn="ctr">
                        <a:lnSpc>
                          <a:spcPct val="107000"/>
                        </a:lnSpc>
                        <a:spcAft>
                          <a:spcPts val="0"/>
                        </a:spcAft>
                      </a:pPr>
                      <a:r>
                        <a:rPr lang="en-AU" sz="1800" dirty="0">
                          <a:effectLst/>
                          <a:latin typeface="Arial" panose="020B0604020202020204" pitchFamily="34" charset="0"/>
                          <a:ea typeface="Calibri" panose="020F0502020204030204" pitchFamily="34" charset="0"/>
                          <a:cs typeface="Arial" panose="020B0604020202020204" pitchFamily="34" charset="0"/>
                        </a:rPr>
                        <a:t>Sales</a:t>
                      </a:r>
                    </a:p>
                  </a:txBody>
                  <a:tcPr marL="51435" marR="51435" marT="0" marB="0" anchor="ctr">
                    <a:solidFill>
                      <a:schemeClr val="bg1">
                        <a:lumMod val="85000"/>
                      </a:schemeClr>
                    </a:solidFill>
                  </a:tcPr>
                </a:tc>
                <a:tc>
                  <a:txBody>
                    <a:bodyPr/>
                    <a:lstStyle/>
                    <a:p>
                      <a:pPr>
                        <a:lnSpc>
                          <a:spcPct val="107000"/>
                        </a:lnSpc>
                        <a:spcAft>
                          <a:spcPts val="0"/>
                        </a:spcAft>
                      </a:pPr>
                      <a:r>
                        <a:rPr lang="en-AU" sz="1800" dirty="0">
                          <a:effectLst/>
                          <a:latin typeface="Arial" panose="020B0604020202020204" pitchFamily="34" charset="0"/>
                          <a:ea typeface="Calibri" panose="020F0502020204030204" pitchFamily="34" charset="0"/>
                          <a:cs typeface="Arial" panose="020B0604020202020204" pitchFamily="34" charset="0"/>
                        </a:rPr>
                        <a:t>Financing effect</a:t>
                      </a:r>
                    </a:p>
                  </a:txBody>
                  <a:tcPr marL="51435" marR="51435" marT="0" marB="0">
                    <a:solidFill>
                      <a:schemeClr val="bg1">
                        <a:lumMod val="85000"/>
                      </a:schemeClr>
                    </a:solidFill>
                  </a:tcPr>
                </a:tc>
                <a:extLst>
                  <a:ext uri="{0D108BD9-81ED-4DB2-BD59-A6C34878D82A}">
                    <a16:rowId xmlns="" xmlns:a16="http://schemas.microsoft.com/office/drawing/2014/main" val="10003"/>
                  </a:ext>
                </a:extLst>
              </a:tr>
              <a:tr h="976619">
                <a:tc>
                  <a:txBody>
                    <a:bodyPr/>
                    <a:lstStyle/>
                    <a:p>
                      <a:pPr>
                        <a:lnSpc>
                          <a:spcPct val="107000"/>
                        </a:lnSpc>
                        <a:spcAft>
                          <a:spcPts val="0"/>
                        </a:spcAft>
                      </a:pPr>
                      <a:r>
                        <a:rPr lang="en-AU" sz="1800" dirty="0">
                          <a:effectLst/>
                          <a:latin typeface="Arial" panose="020B0604020202020204" pitchFamily="34" charset="0"/>
                          <a:ea typeface="Calibri" panose="020F0502020204030204" pitchFamily="34" charset="0"/>
                          <a:cs typeface="Arial" panose="020B0604020202020204" pitchFamily="34" charset="0"/>
                        </a:rPr>
                        <a:t>Return on assets</a:t>
                      </a:r>
                    </a:p>
                  </a:txBody>
                  <a:tcPr marL="51435" marR="51435" marT="0" marB="0">
                    <a:solidFill>
                      <a:schemeClr val="bg1">
                        <a:lumMod val="95000"/>
                      </a:schemeClr>
                    </a:solidFill>
                  </a:tcPr>
                </a:tc>
                <a:tc>
                  <a:txBody>
                    <a:bodyPr/>
                    <a:lstStyle/>
                    <a:p>
                      <a:pPr algn="ctr">
                        <a:lnSpc>
                          <a:spcPct val="107000"/>
                        </a:lnSpc>
                        <a:spcAft>
                          <a:spcPts val="0"/>
                        </a:spcAft>
                      </a:pPr>
                      <a:r>
                        <a:rPr lang="en-AU" sz="1800" u="sng" dirty="0">
                          <a:effectLst/>
                          <a:latin typeface="Arial" panose="020B0604020202020204" pitchFamily="34" charset="0"/>
                          <a:ea typeface="Calibri" panose="020F0502020204030204" pitchFamily="34" charset="0"/>
                          <a:cs typeface="Arial" panose="020B0604020202020204" pitchFamily="34" charset="0"/>
                        </a:rPr>
                        <a:t> </a:t>
                      </a:r>
                      <a:r>
                        <a:rPr lang="en-AU" sz="1800" b="1" u="sng" dirty="0">
                          <a:effectLst/>
                          <a:latin typeface="Arial" panose="020B0604020202020204" pitchFamily="34" charset="0"/>
                          <a:ea typeface="Calibri" panose="020F0502020204030204" pitchFamily="34" charset="0"/>
                          <a:cs typeface="Arial" panose="020B0604020202020204" pitchFamily="34" charset="0"/>
                        </a:rPr>
                        <a:t>EBIT </a:t>
                      </a:r>
                      <a:endParaRPr lang="en-AU" sz="1800" b="1" dirty="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0"/>
                        </a:spcAft>
                      </a:pPr>
                      <a:r>
                        <a:rPr lang="en-AU" sz="1800" b="1" dirty="0">
                          <a:effectLst/>
                          <a:latin typeface="Arial" panose="020B0604020202020204" pitchFamily="34" charset="0"/>
                          <a:ea typeface="Calibri" panose="020F0502020204030204" pitchFamily="34" charset="0"/>
                          <a:cs typeface="Arial" panose="020B0604020202020204" pitchFamily="34" charset="0"/>
                        </a:rPr>
                        <a:t>Assets</a:t>
                      </a:r>
                    </a:p>
                  </a:txBody>
                  <a:tcPr marL="51435" marR="51435" marT="0" marB="0" anchor="ctr">
                    <a:solidFill>
                      <a:schemeClr val="bg1">
                        <a:lumMod val="95000"/>
                      </a:schemeClr>
                    </a:solidFill>
                  </a:tcPr>
                </a:tc>
                <a:tc>
                  <a:txBody>
                    <a:bodyPr/>
                    <a:lstStyle/>
                    <a:p>
                      <a:pPr>
                        <a:lnSpc>
                          <a:spcPct val="107000"/>
                        </a:lnSpc>
                        <a:spcAft>
                          <a:spcPts val="0"/>
                        </a:spcAft>
                      </a:pPr>
                      <a:r>
                        <a:rPr lang="en-AU" sz="1800" dirty="0">
                          <a:effectLst/>
                          <a:latin typeface="Arial" panose="020B0604020202020204" pitchFamily="34" charset="0"/>
                          <a:ea typeface="Calibri" panose="020F0502020204030204" pitchFamily="34" charset="0"/>
                          <a:cs typeface="Arial" panose="020B0604020202020204" pitchFamily="34" charset="0"/>
                        </a:rPr>
                        <a:t>Financing effect—profit</a:t>
                      </a:r>
                    </a:p>
                    <a:p>
                      <a:pPr>
                        <a:lnSpc>
                          <a:spcPct val="107000"/>
                        </a:lnSpc>
                        <a:spcAft>
                          <a:spcPts val="0"/>
                        </a:spcAft>
                      </a:pPr>
                      <a:r>
                        <a:rPr lang="en-AU" sz="1800" dirty="0">
                          <a:effectLst/>
                          <a:latin typeface="Arial" panose="020B0604020202020204" pitchFamily="34" charset="0"/>
                          <a:ea typeface="Calibri" panose="020F0502020204030204" pitchFamily="34" charset="0"/>
                          <a:cs typeface="Arial" panose="020B0604020202020204" pitchFamily="34" charset="0"/>
                        </a:rPr>
                        <a:t>Higher assets</a:t>
                      </a:r>
                    </a:p>
                  </a:txBody>
                  <a:tcPr marL="51435" marR="51435" marT="0" marB="0">
                    <a:solidFill>
                      <a:schemeClr val="bg1">
                        <a:lumMod val="95000"/>
                      </a:schemeClr>
                    </a:solidFill>
                  </a:tcPr>
                </a:tc>
                <a:extLst>
                  <a:ext uri="{0D108BD9-81ED-4DB2-BD59-A6C34878D82A}">
                    <a16:rowId xmlns="" xmlns:a16="http://schemas.microsoft.com/office/drawing/2014/main" val="10004"/>
                  </a:ext>
                </a:extLst>
              </a:tr>
              <a:tr h="976619">
                <a:tc>
                  <a:txBody>
                    <a:bodyPr/>
                    <a:lstStyle/>
                    <a:p>
                      <a:pPr>
                        <a:lnSpc>
                          <a:spcPct val="107000"/>
                        </a:lnSpc>
                        <a:spcAft>
                          <a:spcPts val="0"/>
                        </a:spcAft>
                      </a:pPr>
                      <a:r>
                        <a:rPr lang="en-AU" sz="1800" dirty="0">
                          <a:effectLst/>
                          <a:latin typeface="Arial" panose="020B0604020202020204" pitchFamily="34" charset="0"/>
                          <a:ea typeface="Calibri" panose="020F0502020204030204" pitchFamily="34" charset="0"/>
                          <a:cs typeface="Arial" panose="020B0604020202020204" pitchFamily="34" charset="0"/>
                        </a:rPr>
                        <a:t>Return on equity</a:t>
                      </a:r>
                    </a:p>
                    <a:p>
                      <a:pPr>
                        <a:lnSpc>
                          <a:spcPct val="107000"/>
                        </a:lnSpc>
                        <a:spcAft>
                          <a:spcPts val="0"/>
                        </a:spcAft>
                      </a:pPr>
                      <a:r>
                        <a:rPr lang="en-AU" sz="1800" dirty="0">
                          <a:effectLst/>
                          <a:latin typeface="Arial" panose="020B0604020202020204" pitchFamily="34" charset="0"/>
                          <a:ea typeface="Calibri" panose="020F0502020204030204" pitchFamily="34" charset="0"/>
                          <a:cs typeface="Arial" panose="020B0604020202020204" pitchFamily="34" charset="0"/>
                        </a:rPr>
                        <a:t>(return on capital employed)</a:t>
                      </a:r>
                    </a:p>
                  </a:txBody>
                  <a:tcPr marL="51435" marR="51435" marT="0" marB="0">
                    <a:solidFill>
                      <a:schemeClr val="bg1">
                        <a:lumMod val="85000"/>
                      </a:schemeClr>
                    </a:solidFill>
                  </a:tcPr>
                </a:tc>
                <a:tc>
                  <a:txBody>
                    <a:bodyPr/>
                    <a:lstStyle/>
                    <a:p>
                      <a:pPr algn="ctr">
                        <a:lnSpc>
                          <a:spcPct val="107000"/>
                        </a:lnSpc>
                        <a:spcAft>
                          <a:spcPts val="0"/>
                        </a:spcAft>
                      </a:pPr>
                      <a:r>
                        <a:rPr lang="en-AU" sz="1800" b="1" u="sng" dirty="0">
                          <a:effectLst/>
                          <a:latin typeface="Arial" panose="020B0604020202020204" pitchFamily="34" charset="0"/>
                          <a:ea typeface="Calibri" panose="020F0502020204030204" pitchFamily="34" charset="0"/>
                          <a:cs typeface="Arial" panose="020B0604020202020204" pitchFamily="34" charset="0"/>
                        </a:rPr>
                        <a:t>Net profit after tax</a:t>
                      </a:r>
                      <a:endParaRPr lang="en-AU" sz="1800" b="1" dirty="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0"/>
                        </a:spcAft>
                      </a:pPr>
                      <a:r>
                        <a:rPr lang="en-AU" sz="1800" b="1" dirty="0">
                          <a:effectLst/>
                          <a:latin typeface="Arial" panose="020B0604020202020204" pitchFamily="34" charset="0"/>
                          <a:ea typeface="Calibri" panose="020F0502020204030204" pitchFamily="34" charset="0"/>
                          <a:cs typeface="Arial" panose="020B0604020202020204" pitchFamily="34" charset="0"/>
                        </a:rPr>
                        <a:t>Equity</a:t>
                      </a:r>
                    </a:p>
                  </a:txBody>
                  <a:tcPr marL="51435" marR="51435" marT="0" marB="0" anchor="ctr">
                    <a:solidFill>
                      <a:schemeClr val="bg1">
                        <a:lumMod val="85000"/>
                      </a:schemeClr>
                    </a:solidFill>
                  </a:tcPr>
                </a:tc>
                <a:tc>
                  <a:txBody>
                    <a:bodyPr/>
                    <a:lstStyle/>
                    <a:p>
                      <a:pPr>
                        <a:lnSpc>
                          <a:spcPct val="107000"/>
                        </a:lnSpc>
                        <a:spcAft>
                          <a:spcPts val="0"/>
                        </a:spcAft>
                      </a:pPr>
                      <a:r>
                        <a:rPr lang="en-AU" sz="1800" dirty="0">
                          <a:effectLst/>
                          <a:latin typeface="Arial" panose="020B0604020202020204" pitchFamily="34" charset="0"/>
                          <a:ea typeface="Calibri" panose="020F0502020204030204" pitchFamily="34" charset="0"/>
                          <a:cs typeface="Arial" panose="020B0604020202020204" pitchFamily="34" charset="0"/>
                        </a:rPr>
                        <a:t>Financing effect—profit</a:t>
                      </a:r>
                    </a:p>
                    <a:p>
                      <a:pPr>
                        <a:lnSpc>
                          <a:spcPct val="107000"/>
                        </a:lnSpc>
                        <a:spcAft>
                          <a:spcPts val="0"/>
                        </a:spcAft>
                      </a:pPr>
                      <a:r>
                        <a:rPr lang="en-AU" sz="1800" dirty="0">
                          <a:effectLst/>
                          <a:latin typeface="Arial" panose="020B0604020202020204" pitchFamily="34" charset="0"/>
                          <a:ea typeface="Calibri" panose="020F0502020204030204" pitchFamily="34" charset="0"/>
                          <a:cs typeface="Arial" panose="020B0604020202020204" pitchFamily="34" charset="0"/>
                        </a:rPr>
                        <a:t>Lower equity</a:t>
                      </a:r>
                    </a:p>
                  </a:txBody>
                  <a:tcPr marL="51435" marR="51435" marT="0" marB="0">
                    <a:solidFill>
                      <a:schemeClr val="bg1">
                        <a:lumMod val="85000"/>
                      </a:schemeClr>
                    </a:solidFill>
                  </a:tcPr>
                </a:tc>
                <a:extLst>
                  <a:ext uri="{0D108BD9-81ED-4DB2-BD59-A6C34878D82A}">
                    <a16:rowId xmlns="" xmlns:a16="http://schemas.microsoft.com/office/drawing/2014/main" val="10005"/>
                  </a:ext>
                </a:extLst>
              </a:tr>
              <a:tr h="643020">
                <a:tc>
                  <a:txBody>
                    <a:bodyPr/>
                    <a:lstStyle/>
                    <a:p>
                      <a:pPr>
                        <a:lnSpc>
                          <a:spcPct val="107000"/>
                        </a:lnSpc>
                        <a:spcAft>
                          <a:spcPts val="0"/>
                        </a:spcAft>
                      </a:pPr>
                      <a:r>
                        <a:rPr lang="en-AU" sz="1800">
                          <a:effectLst/>
                          <a:latin typeface="Arial" panose="020B0604020202020204" pitchFamily="34" charset="0"/>
                          <a:ea typeface="Calibri" panose="020F0502020204030204" pitchFamily="34" charset="0"/>
                          <a:cs typeface="Arial" panose="020B0604020202020204" pitchFamily="34" charset="0"/>
                        </a:rPr>
                        <a:t>Earnings per share</a:t>
                      </a:r>
                    </a:p>
                  </a:txBody>
                  <a:tcPr marL="51435" marR="51435" marT="0" marB="0">
                    <a:solidFill>
                      <a:schemeClr val="bg1">
                        <a:lumMod val="95000"/>
                      </a:schemeClr>
                    </a:solidFill>
                  </a:tcPr>
                </a:tc>
                <a:tc>
                  <a:txBody>
                    <a:bodyPr/>
                    <a:lstStyle/>
                    <a:p>
                      <a:pPr algn="ctr">
                        <a:lnSpc>
                          <a:spcPct val="107000"/>
                        </a:lnSpc>
                        <a:spcAft>
                          <a:spcPts val="0"/>
                        </a:spcAft>
                      </a:pPr>
                      <a:r>
                        <a:rPr lang="en-AU" sz="1800" b="1" u="sng" dirty="0">
                          <a:effectLst/>
                          <a:latin typeface="Arial" panose="020B0604020202020204" pitchFamily="34" charset="0"/>
                          <a:ea typeface="Calibri" panose="020F0502020204030204" pitchFamily="34" charset="0"/>
                          <a:cs typeface="Arial" panose="020B0604020202020204" pitchFamily="34" charset="0"/>
                        </a:rPr>
                        <a:t>Net profit after tax</a:t>
                      </a:r>
                      <a:endParaRPr lang="en-AU" sz="1800" b="1" dirty="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0"/>
                        </a:spcAft>
                      </a:pPr>
                      <a:r>
                        <a:rPr lang="en-AU" sz="1800" dirty="0">
                          <a:effectLst/>
                          <a:latin typeface="Arial" panose="020B0604020202020204" pitchFamily="34" charset="0"/>
                          <a:ea typeface="Calibri" panose="020F0502020204030204" pitchFamily="34" charset="0"/>
                          <a:cs typeface="Arial" panose="020B0604020202020204" pitchFamily="34" charset="0"/>
                        </a:rPr>
                        <a:t>Number of shares</a:t>
                      </a:r>
                    </a:p>
                  </a:txBody>
                  <a:tcPr marL="51435" marR="51435" marT="0" marB="0" anchor="ctr">
                    <a:solidFill>
                      <a:schemeClr val="bg1">
                        <a:lumMod val="95000"/>
                      </a:schemeClr>
                    </a:solidFill>
                  </a:tcPr>
                </a:tc>
                <a:tc>
                  <a:txBody>
                    <a:bodyPr/>
                    <a:lstStyle/>
                    <a:p>
                      <a:pPr>
                        <a:lnSpc>
                          <a:spcPct val="107000"/>
                        </a:lnSpc>
                        <a:spcAft>
                          <a:spcPts val="0"/>
                        </a:spcAft>
                      </a:pPr>
                      <a:r>
                        <a:rPr lang="en-AU" sz="1800" dirty="0">
                          <a:effectLst/>
                          <a:latin typeface="Arial" panose="020B0604020202020204" pitchFamily="34" charset="0"/>
                          <a:ea typeface="Calibri" panose="020F0502020204030204" pitchFamily="34" charset="0"/>
                          <a:cs typeface="Arial" panose="020B0604020202020204" pitchFamily="34" charset="0"/>
                        </a:rPr>
                        <a:t>Financing effect</a:t>
                      </a:r>
                    </a:p>
                  </a:txBody>
                  <a:tcPr marL="51435" marR="51435" marT="0" marB="0">
                    <a:solidFill>
                      <a:schemeClr val="bg1">
                        <a:lumMod val="95000"/>
                      </a:schemeClr>
                    </a:solidFill>
                  </a:tcPr>
                </a:tc>
                <a:extLst>
                  <a:ext uri="{0D108BD9-81ED-4DB2-BD59-A6C34878D82A}">
                    <a16:rowId xmlns="" xmlns:a16="http://schemas.microsoft.com/office/drawing/2014/main" val="10006"/>
                  </a:ext>
                </a:extLst>
              </a:tr>
            </a:tbl>
          </a:graphicData>
        </a:graphic>
      </p:graphicFrame>
      <p:sp>
        <p:nvSpPr>
          <p:cNvPr id="3" name="Slide Number Placeholder 2"/>
          <p:cNvSpPr>
            <a:spLocks noGrp="1"/>
          </p:cNvSpPr>
          <p:nvPr>
            <p:ph type="sldNum" sz="quarter" idx="11"/>
          </p:nvPr>
        </p:nvSpPr>
        <p:spPr/>
        <p:txBody>
          <a:bodyPr/>
          <a:lstStyle/>
          <a:p>
            <a:fld id="{F20B0F91-48EB-4459-AF6F-DD84B76E649D}" type="slidenum">
              <a:rPr lang="en-AU" smtClean="0"/>
              <a:pPr/>
              <a:t>51</a:t>
            </a:fld>
            <a:endParaRPr lang="en-AU" dirty="0"/>
          </a:p>
        </p:txBody>
      </p:sp>
    </p:spTree>
    <p:extLst>
      <p:ext uri="{BB962C8B-B14F-4D97-AF65-F5344CB8AC3E}">
        <p14:creationId xmlns:p14="http://schemas.microsoft.com/office/powerpoint/2010/main" val="24078075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0828" y="86597"/>
            <a:ext cx="8875517" cy="798617"/>
          </a:xfrm>
          <a:prstGeom prst="rect">
            <a:avLst/>
          </a:prstGeom>
        </p:spPr>
        <p:txBody>
          <a:bodyPr/>
          <a:lstStyle/>
          <a:p>
            <a:pPr algn="ctr"/>
            <a:r>
              <a:rPr lang="en-AU" b="0" dirty="0" smtClean="0">
                <a:solidFill>
                  <a:schemeClr val="tx2"/>
                </a:solidFill>
                <a:latin typeface="+mj-lt"/>
              </a:rPr>
              <a:t>CPI adjustments</a:t>
            </a:r>
            <a:endParaRPr lang="en-AU" b="0" dirty="0">
              <a:solidFill>
                <a:schemeClr val="tx2"/>
              </a:solidFill>
              <a:latin typeface="+mj-lt"/>
            </a:endParaRPr>
          </a:p>
        </p:txBody>
      </p:sp>
      <p:graphicFrame>
        <p:nvGraphicFramePr>
          <p:cNvPr id="6" name="Table 5"/>
          <p:cNvGraphicFramePr>
            <a:graphicFrameLocks noGrp="1"/>
          </p:cNvGraphicFramePr>
          <p:nvPr>
            <p:extLst>
              <p:ext uri="{D42A27DB-BD31-4B8C-83A1-F6EECF244321}">
                <p14:modId xmlns:p14="http://schemas.microsoft.com/office/powerpoint/2010/main" val="2927810940"/>
              </p:ext>
            </p:extLst>
          </p:nvPr>
        </p:nvGraphicFramePr>
        <p:xfrm>
          <a:off x="957245" y="1208212"/>
          <a:ext cx="5789524" cy="3442910"/>
        </p:xfrm>
        <a:graphic>
          <a:graphicData uri="http://schemas.openxmlformats.org/drawingml/2006/table">
            <a:tbl>
              <a:tblPr/>
              <a:tblGrid>
                <a:gridCol w="1943196"/>
                <a:gridCol w="961582"/>
                <a:gridCol w="961582"/>
                <a:gridCol w="961582"/>
                <a:gridCol w="961582"/>
              </a:tblGrid>
              <a:tr h="344291">
                <a:tc>
                  <a:txBody>
                    <a:bodyPr/>
                    <a:lstStyle/>
                    <a:p>
                      <a:pPr algn="l" fontAlgn="b"/>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r" fontAlgn="b"/>
                      <a:r>
                        <a:rPr lang="en-AU" sz="1400" b="1" i="0" u="none" strike="noStrike">
                          <a:solidFill>
                            <a:srgbClr val="000000"/>
                          </a:solidFill>
                          <a:effectLst/>
                          <a:latin typeface="Arial" panose="020B0604020202020204" pitchFamily="34" charset="0"/>
                          <a:cs typeface="Arial" panose="020B0604020202020204" pitchFamily="34" charset="0"/>
                        </a:rPr>
                        <a:t>2015-16</a:t>
                      </a:r>
                    </a:p>
                  </a:txBody>
                  <a:tcPr marL="5715" marR="5715" marT="5715" marB="0" anchor="b">
                    <a:lnL>
                      <a:noFill/>
                    </a:lnL>
                    <a:lnR>
                      <a:noFill/>
                    </a:lnR>
                    <a:lnT>
                      <a:noFill/>
                    </a:lnT>
                    <a:lnB>
                      <a:noFill/>
                    </a:lnB>
                  </a:tcPr>
                </a:tc>
                <a:tc>
                  <a:txBody>
                    <a:bodyPr/>
                    <a:lstStyle/>
                    <a:p>
                      <a:pPr algn="r" fontAlgn="b"/>
                      <a:r>
                        <a:rPr lang="en-AU" sz="1400" b="1" i="0" u="none" strike="noStrike">
                          <a:solidFill>
                            <a:srgbClr val="000000"/>
                          </a:solidFill>
                          <a:effectLst/>
                          <a:latin typeface="Arial" panose="020B0604020202020204" pitchFamily="34" charset="0"/>
                          <a:cs typeface="Arial" panose="020B0604020202020204" pitchFamily="34" charset="0"/>
                        </a:rPr>
                        <a:t>2016-17</a:t>
                      </a:r>
                    </a:p>
                  </a:txBody>
                  <a:tcPr marL="5715" marR="5715" marT="5715" marB="0" anchor="b">
                    <a:lnL>
                      <a:noFill/>
                    </a:lnL>
                    <a:lnR>
                      <a:noFill/>
                    </a:lnR>
                    <a:lnT>
                      <a:noFill/>
                    </a:lnT>
                    <a:lnB>
                      <a:noFill/>
                    </a:lnB>
                  </a:tcPr>
                </a:tc>
                <a:tc>
                  <a:txBody>
                    <a:bodyPr/>
                    <a:lstStyle/>
                    <a:p>
                      <a:pPr algn="r" fontAlgn="b"/>
                      <a:r>
                        <a:rPr lang="en-AU" sz="1400" b="1" i="0" u="none" strike="noStrike">
                          <a:solidFill>
                            <a:srgbClr val="000000"/>
                          </a:solidFill>
                          <a:effectLst/>
                          <a:latin typeface="Arial" panose="020B0604020202020204" pitchFamily="34" charset="0"/>
                          <a:cs typeface="Arial" panose="020B0604020202020204" pitchFamily="34" charset="0"/>
                        </a:rPr>
                        <a:t>2017-18</a:t>
                      </a:r>
                    </a:p>
                  </a:txBody>
                  <a:tcPr marL="5715" marR="5715" marT="5715" marB="0" anchor="b">
                    <a:lnL>
                      <a:noFill/>
                    </a:lnL>
                    <a:lnR>
                      <a:noFill/>
                    </a:lnR>
                    <a:lnT>
                      <a:noFill/>
                    </a:lnT>
                    <a:lnB>
                      <a:noFill/>
                    </a:lnB>
                  </a:tcPr>
                </a:tc>
                <a:tc>
                  <a:txBody>
                    <a:bodyPr/>
                    <a:lstStyle/>
                    <a:p>
                      <a:pPr algn="r" fontAlgn="b"/>
                      <a:r>
                        <a:rPr lang="en-AU" sz="1400" b="1" i="0" u="none" strike="noStrike">
                          <a:solidFill>
                            <a:srgbClr val="000000"/>
                          </a:solidFill>
                          <a:effectLst/>
                          <a:latin typeface="Arial" panose="020B0604020202020204" pitchFamily="34" charset="0"/>
                          <a:cs typeface="Arial" panose="020B0604020202020204" pitchFamily="34" charset="0"/>
                        </a:rPr>
                        <a:t>2018-19</a:t>
                      </a:r>
                    </a:p>
                  </a:txBody>
                  <a:tcPr marL="5715" marR="5715" marT="5715" marB="0" anchor="b">
                    <a:lnL>
                      <a:noFill/>
                    </a:lnL>
                    <a:lnR>
                      <a:noFill/>
                    </a:lnR>
                    <a:lnT>
                      <a:noFill/>
                    </a:lnT>
                    <a:lnB>
                      <a:noFill/>
                    </a:lnB>
                  </a:tcPr>
                </a:tc>
              </a:tr>
              <a:tr h="344291">
                <a:tc>
                  <a:txBody>
                    <a:bodyPr/>
                    <a:lstStyle/>
                    <a:p>
                      <a:pPr algn="l" fontAlgn="b"/>
                      <a:r>
                        <a:rPr lang="en-AU" sz="1400" b="0" i="0" u="none" strike="noStrike">
                          <a:solidFill>
                            <a:srgbClr val="000000"/>
                          </a:solidFill>
                          <a:effectLst/>
                          <a:latin typeface="Arial" panose="020B0604020202020204" pitchFamily="34" charset="0"/>
                          <a:cs typeface="Arial" panose="020B0604020202020204" pitchFamily="34" charset="0"/>
                        </a:rPr>
                        <a:t>Federal</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r" fontAlgn="b"/>
                      <a:r>
                        <a:rPr lang="en-AU" sz="1400" b="0" i="0" u="none" strike="noStrike">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r>
              <a:tr h="344291">
                <a:tc>
                  <a:txBody>
                    <a:bodyPr/>
                    <a:lstStyle/>
                    <a:p>
                      <a:pPr algn="l" fontAlgn="b"/>
                      <a:r>
                        <a:rPr lang="en-AU" sz="1400" b="0" i="0" u="none" strike="noStrike" dirty="0">
                          <a:solidFill>
                            <a:srgbClr val="000000"/>
                          </a:solidFill>
                          <a:effectLst/>
                          <a:latin typeface="Arial" panose="020B0604020202020204" pitchFamily="34" charset="0"/>
                          <a:cs typeface="Arial" panose="020B0604020202020204" pitchFamily="34" charset="0"/>
                        </a:rPr>
                        <a:t>New South Wales</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2.75</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r" fontAlgn="b"/>
                      <a:r>
                        <a:rPr lang="en-AU" sz="1400" b="0" i="0" u="none" strike="noStrike">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r>
              <a:tr h="344291">
                <a:tc>
                  <a:txBody>
                    <a:bodyPr/>
                    <a:lstStyle/>
                    <a:p>
                      <a:pPr algn="l" fontAlgn="b"/>
                      <a:r>
                        <a:rPr lang="en-AU" sz="1400" b="0" i="0" u="none" strike="noStrike">
                          <a:solidFill>
                            <a:srgbClr val="000000"/>
                          </a:solidFill>
                          <a:effectLst/>
                          <a:latin typeface="Arial" panose="020B0604020202020204" pitchFamily="34" charset="0"/>
                          <a:cs typeface="Arial" panose="020B0604020202020204" pitchFamily="34" charset="0"/>
                        </a:rPr>
                        <a:t>Queensland</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2.25</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r>
              <a:tr h="344291">
                <a:tc>
                  <a:txBody>
                    <a:bodyPr/>
                    <a:lstStyle/>
                    <a:p>
                      <a:pPr algn="l" fontAlgn="b"/>
                      <a:r>
                        <a:rPr lang="en-AU" sz="1400" b="0" i="0" u="none" strike="noStrike">
                          <a:solidFill>
                            <a:srgbClr val="000000"/>
                          </a:solidFill>
                          <a:effectLst/>
                          <a:latin typeface="Arial" panose="020B0604020202020204" pitchFamily="34" charset="0"/>
                          <a:cs typeface="Arial" panose="020B0604020202020204" pitchFamily="34" charset="0"/>
                        </a:rPr>
                        <a:t>Tasmania</a:t>
                      </a:r>
                    </a:p>
                  </a:txBody>
                  <a:tcPr marL="5715" marR="5715" marT="5715" marB="0" anchor="b">
                    <a:lnL>
                      <a:noFill/>
                    </a:lnL>
                    <a:lnR>
                      <a:noFill/>
                    </a:lnR>
                    <a:lnT>
                      <a:noFill/>
                    </a:lnT>
                    <a:lnB>
                      <a:noFill/>
                    </a:lnB>
                  </a:tcPr>
                </a:tc>
                <a:tc>
                  <a:txBody>
                    <a:bodyPr/>
                    <a:lstStyle/>
                    <a:p>
                      <a:pPr algn="r" fontAlgn="b"/>
                      <a:r>
                        <a:rPr lang="en-AU" sz="1400" b="0" i="0" u="none" strike="noStrike">
                          <a:solidFill>
                            <a:srgbClr val="000000"/>
                          </a:solidFill>
                          <a:effectLst/>
                          <a:latin typeface="Arial" panose="020B0604020202020204" pitchFamily="34" charset="0"/>
                          <a:cs typeface="Arial" panose="020B0604020202020204" pitchFamily="34" charset="0"/>
                        </a:rPr>
                        <a:t>2.25</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r" fontAlgn="b"/>
                      <a:r>
                        <a:rPr lang="en-AU" sz="1400" b="0" i="0" u="none" strike="noStrike">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r>
              <a:tr h="344291">
                <a:tc>
                  <a:txBody>
                    <a:bodyPr/>
                    <a:lstStyle/>
                    <a:p>
                      <a:pPr algn="l" fontAlgn="b"/>
                      <a:r>
                        <a:rPr lang="en-AU" sz="1400" b="0" i="0" u="none" strike="noStrike">
                          <a:solidFill>
                            <a:srgbClr val="000000"/>
                          </a:solidFill>
                          <a:effectLst/>
                          <a:latin typeface="Arial" panose="020B0604020202020204" pitchFamily="34" charset="0"/>
                          <a:cs typeface="Arial" panose="020B0604020202020204" pitchFamily="34" charset="0"/>
                        </a:rPr>
                        <a:t>South Australia</a:t>
                      </a:r>
                    </a:p>
                  </a:txBody>
                  <a:tcPr marL="5715" marR="5715" marT="5715" marB="0" anchor="b">
                    <a:lnL>
                      <a:noFill/>
                    </a:lnL>
                    <a:lnR>
                      <a:noFill/>
                    </a:lnR>
                    <a:lnT>
                      <a:noFill/>
                    </a:lnT>
                    <a:lnB>
                      <a:noFill/>
                    </a:lnB>
                  </a:tcPr>
                </a:tc>
                <a:tc>
                  <a:txBody>
                    <a:bodyPr/>
                    <a:lstStyle/>
                    <a:p>
                      <a:pPr algn="r" fontAlgn="b"/>
                      <a:r>
                        <a:rPr lang="en-AU" sz="1400" b="0" i="0" u="none" strike="noStrike">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r>
              <a:tr h="344291">
                <a:tc>
                  <a:txBody>
                    <a:bodyPr/>
                    <a:lstStyle/>
                    <a:p>
                      <a:pPr algn="l" fontAlgn="b"/>
                      <a:r>
                        <a:rPr lang="en-AU" sz="1400" b="0" i="0" u="none" strike="noStrike">
                          <a:solidFill>
                            <a:srgbClr val="000000"/>
                          </a:solidFill>
                          <a:effectLst/>
                          <a:latin typeface="Arial" panose="020B0604020202020204" pitchFamily="34" charset="0"/>
                          <a:cs typeface="Arial" panose="020B0604020202020204" pitchFamily="34" charset="0"/>
                        </a:rPr>
                        <a:t>Victoria</a:t>
                      </a:r>
                    </a:p>
                  </a:txBody>
                  <a:tcPr marL="5715" marR="5715" marT="5715" marB="0" anchor="b">
                    <a:lnL>
                      <a:noFill/>
                    </a:lnL>
                    <a:lnR>
                      <a:noFill/>
                    </a:lnR>
                    <a:lnT>
                      <a:noFill/>
                    </a:lnT>
                    <a:lnB>
                      <a:noFill/>
                    </a:lnB>
                  </a:tcPr>
                </a:tc>
                <a:tc>
                  <a:txBody>
                    <a:bodyPr/>
                    <a:lstStyle/>
                    <a:p>
                      <a:pPr algn="r" fontAlgn="b"/>
                      <a:r>
                        <a:rPr lang="en-AU" sz="1400" b="0" i="0" u="none" strike="noStrike">
                          <a:solidFill>
                            <a:srgbClr val="000000"/>
                          </a:solidFill>
                          <a:effectLst/>
                          <a:latin typeface="Arial" panose="020B0604020202020204" pitchFamily="34" charset="0"/>
                          <a:cs typeface="Arial" panose="020B0604020202020204" pitchFamily="34" charset="0"/>
                        </a:rPr>
                        <a:t>2.75</a:t>
                      </a:r>
                    </a:p>
                  </a:txBody>
                  <a:tcPr marL="5715" marR="5715" marT="5715" marB="0" anchor="b">
                    <a:lnL>
                      <a:noFill/>
                    </a:lnL>
                    <a:lnR>
                      <a:noFill/>
                    </a:lnR>
                    <a:lnT>
                      <a:noFill/>
                    </a:lnT>
                    <a:lnB>
                      <a:noFill/>
                    </a:lnB>
                  </a:tcPr>
                </a:tc>
                <a:tc>
                  <a:txBody>
                    <a:bodyPr/>
                    <a:lstStyle/>
                    <a:p>
                      <a:pPr algn="r" fontAlgn="b"/>
                      <a:r>
                        <a:rPr lang="en-AU" sz="1400" b="0" i="0" u="none" strike="noStrike">
                          <a:solidFill>
                            <a:srgbClr val="000000"/>
                          </a:solidFill>
                          <a:effectLst/>
                          <a:latin typeface="Arial" panose="020B0604020202020204" pitchFamily="34" charset="0"/>
                          <a:cs typeface="Arial" panose="020B0604020202020204" pitchFamily="34" charset="0"/>
                        </a:rPr>
                        <a:t>2.75</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r>
              <a:tr h="344291">
                <a:tc>
                  <a:txBody>
                    <a:bodyPr/>
                    <a:lstStyle/>
                    <a:p>
                      <a:pPr algn="l" fontAlgn="b"/>
                      <a:r>
                        <a:rPr lang="en-AU" sz="1400" b="0" i="0" u="none" strike="noStrike">
                          <a:solidFill>
                            <a:srgbClr val="000000"/>
                          </a:solidFill>
                          <a:effectLst/>
                          <a:latin typeface="Arial" panose="020B0604020202020204" pitchFamily="34" charset="0"/>
                          <a:cs typeface="Arial" panose="020B0604020202020204" pitchFamily="34" charset="0"/>
                        </a:rPr>
                        <a:t>Western Australia</a:t>
                      </a:r>
                    </a:p>
                  </a:txBody>
                  <a:tcPr marL="5715" marR="5715" marT="5715" marB="0" anchor="b">
                    <a:lnL>
                      <a:noFill/>
                    </a:lnL>
                    <a:lnR>
                      <a:noFill/>
                    </a:lnR>
                    <a:lnT>
                      <a:noFill/>
                    </a:lnT>
                    <a:lnB>
                      <a:noFill/>
                    </a:lnB>
                  </a:tcPr>
                </a:tc>
                <a:tc>
                  <a:txBody>
                    <a:bodyPr/>
                    <a:lstStyle/>
                    <a:p>
                      <a:pPr algn="r" fontAlgn="b"/>
                      <a:r>
                        <a:rPr lang="en-AU" sz="1400" b="0" i="0" u="none" strike="noStrike">
                          <a:solidFill>
                            <a:srgbClr val="000000"/>
                          </a:solidFill>
                          <a:effectLst/>
                          <a:latin typeface="Arial" panose="020B0604020202020204" pitchFamily="34" charset="0"/>
                          <a:cs typeface="Arial" panose="020B0604020202020204" pitchFamily="34" charset="0"/>
                        </a:rPr>
                        <a:t>2.25</a:t>
                      </a:r>
                    </a:p>
                  </a:txBody>
                  <a:tcPr marL="5715" marR="5715" marT="5715" marB="0" anchor="b">
                    <a:lnL>
                      <a:noFill/>
                    </a:lnL>
                    <a:lnR>
                      <a:noFill/>
                    </a:lnR>
                    <a:lnT>
                      <a:noFill/>
                    </a:lnT>
                    <a:lnB>
                      <a:noFill/>
                    </a:lnB>
                  </a:tcPr>
                </a:tc>
                <a:tc>
                  <a:txBody>
                    <a:bodyPr/>
                    <a:lstStyle/>
                    <a:p>
                      <a:pPr algn="r" fontAlgn="b"/>
                      <a:r>
                        <a:rPr lang="en-AU" sz="1400" b="0" i="0" u="none" strike="noStrike">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r>
              <a:tr h="344291">
                <a:tc>
                  <a:txBody>
                    <a:bodyPr/>
                    <a:lstStyle/>
                    <a:p>
                      <a:pPr algn="l" fontAlgn="b"/>
                      <a:r>
                        <a:rPr lang="en-AU" sz="1400" b="0" i="0" u="none" strike="noStrike">
                          <a:solidFill>
                            <a:srgbClr val="000000"/>
                          </a:solidFill>
                          <a:effectLst/>
                          <a:latin typeface="Arial" panose="020B0604020202020204" pitchFamily="34" charset="0"/>
                          <a:cs typeface="Arial" panose="020B0604020202020204" pitchFamily="34" charset="0"/>
                        </a:rPr>
                        <a:t>ACT</a:t>
                      </a:r>
                    </a:p>
                  </a:txBody>
                  <a:tcPr marL="5715" marR="5715" marT="5715" marB="0" anchor="b">
                    <a:lnL>
                      <a:noFill/>
                    </a:lnL>
                    <a:lnR>
                      <a:noFill/>
                    </a:lnR>
                    <a:lnT>
                      <a:noFill/>
                    </a:lnT>
                    <a:lnB>
                      <a:noFill/>
                    </a:lnB>
                  </a:tcPr>
                </a:tc>
                <a:tc>
                  <a:txBody>
                    <a:bodyPr/>
                    <a:lstStyle/>
                    <a:p>
                      <a:pPr algn="r" fontAlgn="b"/>
                      <a:r>
                        <a:rPr lang="en-AU" sz="1400" b="0" i="0" u="none" strike="noStrike">
                          <a:solidFill>
                            <a:srgbClr val="000000"/>
                          </a:solidFill>
                          <a:effectLst/>
                          <a:latin typeface="Arial" panose="020B0604020202020204" pitchFamily="34" charset="0"/>
                          <a:cs typeface="Arial" panose="020B0604020202020204" pitchFamily="34" charset="0"/>
                        </a:rPr>
                        <a:t>2.0</a:t>
                      </a:r>
                    </a:p>
                  </a:txBody>
                  <a:tcPr marL="5715" marR="5715" marT="5715" marB="0" anchor="b">
                    <a:lnL>
                      <a:noFill/>
                    </a:lnL>
                    <a:lnR>
                      <a:noFill/>
                    </a:lnR>
                    <a:lnT>
                      <a:noFill/>
                    </a:lnT>
                    <a:lnB>
                      <a:noFill/>
                    </a:lnB>
                  </a:tcPr>
                </a:tc>
                <a:tc>
                  <a:txBody>
                    <a:bodyPr/>
                    <a:lstStyle/>
                    <a:p>
                      <a:pPr algn="r" fontAlgn="b"/>
                      <a:r>
                        <a:rPr lang="en-AU" sz="1400" b="0" i="0" u="none" strike="noStrike">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r>
              <a:tr h="344291">
                <a:tc>
                  <a:txBody>
                    <a:bodyPr/>
                    <a:lstStyle/>
                    <a:p>
                      <a:pPr algn="l" fontAlgn="b"/>
                      <a:r>
                        <a:rPr lang="en-AU" sz="1400" b="0" i="0" u="none" strike="noStrike" dirty="0">
                          <a:solidFill>
                            <a:srgbClr val="000000"/>
                          </a:solidFill>
                          <a:effectLst/>
                          <a:latin typeface="Arial" panose="020B0604020202020204" pitchFamily="34" charset="0"/>
                          <a:cs typeface="Arial" panose="020B0604020202020204" pitchFamily="34" charset="0"/>
                        </a:rPr>
                        <a:t>Northern Territory</a:t>
                      </a:r>
                    </a:p>
                  </a:txBody>
                  <a:tcPr marL="5715" marR="5715" marT="5715" marB="0" anchor="b">
                    <a:lnL>
                      <a:noFill/>
                    </a:lnL>
                    <a:lnR>
                      <a:noFill/>
                    </a:lnR>
                    <a:lnT>
                      <a:noFill/>
                    </a:lnT>
                    <a:lnB>
                      <a:noFill/>
                    </a:lnB>
                  </a:tcPr>
                </a:tc>
                <a:tc>
                  <a:txBody>
                    <a:bodyPr/>
                    <a:lstStyle/>
                    <a:p>
                      <a:pPr algn="r" fontAlgn="b"/>
                      <a:r>
                        <a:rPr lang="en-AU" sz="1400" b="0" i="0" u="none" strike="noStrike">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r" fontAlgn="b"/>
                      <a:r>
                        <a:rPr lang="en-AU" sz="1400" b="0" i="0" u="none" strike="noStrike">
                          <a:solidFill>
                            <a:srgbClr val="000000"/>
                          </a:solidFill>
                          <a:effectLst/>
                          <a:latin typeface="Arial" panose="020B0604020202020204" pitchFamily="34" charset="0"/>
                          <a:cs typeface="Arial" panose="020B0604020202020204" pitchFamily="34" charset="0"/>
                        </a:rPr>
                        <a:t>2.3</a:t>
                      </a:r>
                    </a:p>
                  </a:txBody>
                  <a:tcPr marL="5715" marR="5715" marT="5715" marB="0" anchor="b">
                    <a:lnL>
                      <a:noFill/>
                    </a:lnL>
                    <a:lnR>
                      <a:noFill/>
                    </a:lnR>
                    <a:lnT>
                      <a:noFill/>
                    </a:lnT>
                    <a:lnB>
                      <a:noFill/>
                    </a:lnB>
                  </a:tcPr>
                </a:tc>
                <a:tc>
                  <a:txBody>
                    <a:bodyPr/>
                    <a:lstStyle/>
                    <a:p>
                      <a:pPr algn="r" fontAlgn="b"/>
                      <a:r>
                        <a:rPr lang="en-AU" sz="1400" b="0" i="0" u="none" strike="noStrike">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r>
            </a:tbl>
          </a:graphicData>
        </a:graphic>
      </p:graphicFrame>
      <p:sp>
        <p:nvSpPr>
          <p:cNvPr id="7" name="TextBox 6"/>
          <p:cNvSpPr txBox="1"/>
          <p:nvPr/>
        </p:nvSpPr>
        <p:spPr>
          <a:xfrm>
            <a:off x="957245" y="4974120"/>
            <a:ext cx="5558188" cy="276999"/>
          </a:xfrm>
          <a:prstGeom prst="rect">
            <a:avLst/>
          </a:prstGeom>
          <a:noFill/>
        </p:spPr>
        <p:txBody>
          <a:bodyPr wrap="none" rtlCol="0">
            <a:spAutoFit/>
          </a:bodyPr>
          <a:lstStyle/>
          <a:p>
            <a:r>
              <a:rPr lang="en-AU" sz="1200" dirty="0"/>
              <a:t>Source: Federal, State and Territory budgets 2015-16, forecasts, estimates, projections</a:t>
            </a:r>
          </a:p>
        </p:txBody>
      </p:sp>
      <p:sp>
        <p:nvSpPr>
          <p:cNvPr id="3" name="Slide Number Placeholder 2"/>
          <p:cNvSpPr>
            <a:spLocks noGrp="1"/>
          </p:cNvSpPr>
          <p:nvPr>
            <p:ph type="sldNum" sz="quarter" idx="11"/>
          </p:nvPr>
        </p:nvSpPr>
        <p:spPr/>
        <p:txBody>
          <a:bodyPr/>
          <a:lstStyle/>
          <a:p>
            <a:fld id="{F20B0F91-48EB-4459-AF6F-DD84B76E649D}" type="slidenum">
              <a:rPr lang="en-AU" smtClean="0"/>
              <a:pPr/>
              <a:t>52</a:t>
            </a:fld>
            <a:endParaRPr lang="en-AU" dirty="0"/>
          </a:p>
        </p:txBody>
      </p:sp>
    </p:spTree>
    <p:extLst>
      <p:ext uri="{BB962C8B-B14F-4D97-AF65-F5344CB8AC3E}">
        <p14:creationId xmlns:p14="http://schemas.microsoft.com/office/powerpoint/2010/main" val="34899339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68725" y="5108895"/>
            <a:ext cx="5978816" cy="461665"/>
          </a:xfrm>
          <a:prstGeom prst="rect">
            <a:avLst/>
          </a:prstGeom>
          <a:noFill/>
        </p:spPr>
        <p:txBody>
          <a:bodyPr wrap="none" rtlCol="0">
            <a:spAutoFit/>
          </a:bodyPr>
          <a:lstStyle/>
          <a:p>
            <a:r>
              <a:rPr lang="en-AU" sz="1200" dirty="0"/>
              <a:t>Source: 	ABS Publication 6401.0 June 2016</a:t>
            </a:r>
          </a:p>
          <a:p>
            <a:r>
              <a:rPr lang="en-AU" sz="1200" dirty="0"/>
              <a:t>		Federal, State and Territory budgets 2016-17, forecasts, estimates, projections</a:t>
            </a:r>
          </a:p>
        </p:txBody>
      </p:sp>
      <p:graphicFrame>
        <p:nvGraphicFramePr>
          <p:cNvPr id="3" name="Table 2"/>
          <p:cNvGraphicFramePr>
            <a:graphicFrameLocks noGrp="1"/>
          </p:cNvGraphicFramePr>
          <p:nvPr>
            <p:extLst>
              <p:ext uri="{D42A27DB-BD31-4B8C-83A1-F6EECF244321}">
                <p14:modId xmlns:p14="http://schemas.microsoft.com/office/powerpoint/2010/main" val="1656310261"/>
              </p:ext>
            </p:extLst>
          </p:nvPr>
        </p:nvGraphicFramePr>
        <p:xfrm>
          <a:off x="868725" y="1159216"/>
          <a:ext cx="6588516" cy="3474312"/>
        </p:xfrm>
        <a:graphic>
          <a:graphicData uri="http://schemas.openxmlformats.org/drawingml/2006/table">
            <a:tbl>
              <a:tblPr/>
              <a:tblGrid>
                <a:gridCol w="1327070"/>
                <a:gridCol w="1514421"/>
                <a:gridCol w="749405"/>
                <a:gridCol w="749405"/>
                <a:gridCol w="749405"/>
                <a:gridCol w="749405"/>
                <a:gridCol w="749405"/>
              </a:tblGrid>
              <a:tr h="289526">
                <a:tc>
                  <a:txBody>
                    <a:bodyPr/>
                    <a:lstStyle/>
                    <a:p>
                      <a:pPr algn="l" fontAlgn="b"/>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l" fontAlgn="b"/>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r" fontAlgn="b"/>
                      <a:r>
                        <a:rPr lang="en-AU" sz="1400" b="1" i="0" u="none" strike="noStrike">
                          <a:solidFill>
                            <a:srgbClr val="000000"/>
                          </a:solidFill>
                          <a:effectLst/>
                          <a:latin typeface="Arial" panose="020B0604020202020204" pitchFamily="34" charset="0"/>
                          <a:cs typeface="Arial" panose="020B0604020202020204" pitchFamily="34" charset="0"/>
                        </a:rPr>
                        <a:t>2015-16</a:t>
                      </a:r>
                    </a:p>
                  </a:txBody>
                  <a:tcPr marL="5715" marR="5715" marT="5715" marB="0" anchor="b">
                    <a:lnL>
                      <a:noFill/>
                    </a:lnL>
                    <a:lnR>
                      <a:noFill/>
                    </a:lnR>
                    <a:lnT>
                      <a:noFill/>
                    </a:lnT>
                    <a:lnB>
                      <a:noFill/>
                    </a:lnB>
                  </a:tcPr>
                </a:tc>
                <a:tc>
                  <a:txBody>
                    <a:bodyPr/>
                    <a:lstStyle/>
                    <a:p>
                      <a:pPr algn="r" fontAlgn="b"/>
                      <a:r>
                        <a:rPr lang="en-AU" sz="1400" b="1" i="0" u="none" strike="noStrike">
                          <a:solidFill>
                            <a:srgbClr val="000000"/>
                          </a:solidFill>
                          <a:effectLst/>
                          <a:latin typeface="Arial" panose="020B0604020202020204" pitchFamily="34" charset="0"/>
                          <a:cs typeface="Arial" panose="020B0604020202020204" pitchFamily="34" charset="0"/>
                        </a:rPr>
                        <a:t>2016-17</a:t>
                      </a:r>
                    </a:p>
                  </a:txBody>
                  <a:tcPr marL="5715" marR="5715" marT="5715" marB="0" anchor="b">
                    <a:lnL>
                      <a:noFill/>
                    </a:lnL>
                    <a:lnR>
                      <a:noFill/>
                    </a:lnR>
                    <a:lnT>
                      <a:noFill/>
                    </a:lnT>
                    <a:lnB>
                      <a:noFill/>
                    </a:lnB>
                  </a:tcPr>
                </a:tc>
                <a:tc>
                  <a:txBody>
                    <a:bodyPr/>
                    <a:lstStyle/>
                    <a:p>
                      <a:pPr algn="r" fontAlgn="b"/>
                      <a:r>
                        <a:rPr lang="en-AU" sz="1400" b="1" i="0" u="none" strike="noStrike">
                          <a:solidFill>
                            <a:srgbClr val="000000"/>
                          </a:solidFill>
                          <a:effectLst/>
                          <a:latin typeface="Arial" panose="020B0604020202020204" pitchFamily="34" charset="0"/>
                          <a:cs typeface="Arial" panose="020B0604020202020204" pitchFamily="34" charset="0"/>
                        </a:rPr>
                        <a:t>2017-18</a:t>
                      </a:r>
                    </a:p>
                  </a:txBody>
                  <a:tcPr marL="5715" marR="5715" marT="5715" marB="0" anchor="b">
                    <a:lnL>
                      <a:noFill/>
                    </a:lnL>
                    <a:lnR>
                      <a:noFill/>
                    </a:lnR>
                    <a:lnT>
                      <a:noFill/>
                    </a:lnT>
                    <a:lnB>
                      <a:noFill/>
                    </a:lnB>
                  </a:tcPr>
                </a:tc>
                <a:tc>
                  <a:txBody>
                    <a:bodyPr/>
                    <a:lstStyle/>
                    <a:p>
                      <a:pPr algn="r" fontAlgn="b"/>
                      <a:r>
                        <a:rPr lang="en-AU" sz="1400" b="1" i="0" u="none" strike="noStrike">
                          <a:solidFill>
                            <a:srgbClr val="000000"/>
                          </a:solidFill>
                          <a:effectLst/>
                          <a:latin typeface="Arial" panose="020B0604020202020204" pitchFamily="34" charset="0"/>
                          <a:cs typeface="Arial" panose="020B0604020202020204" pitchFamily="34" charset="0"/>
                        </a:rPr>
                        <a:t>2018-19</a:t>
                      </a:r>
                    </a:p>
                  </a:txBody>
                  <a:tcPr marL="5715" marR="5715" marT="5715" marB="0" anchor="b">
                    <a:lnL>
                      <a:noFill/>
                    </a:lnL>
                    <a:lnR>
                      <a:noFill/>
                    </a:lnR>
                    <a:lnT>
                      <a:noFill/>
                    </a:lnT>
                    <a:lnB>
                      <a:noFill/>
                    </a:lnB>
                  </a:tcPr>
                </a:tc>
                <a:tc>
                  <a:txBody>
                    <a:bodyPr/>
                    <a:lstStyle/>
                    <a:p>
                      <a:pPr algn="r" fontAlgn="b"/>
                      <a:r>
                        <a:rPr lang="en-AU" sz="1400" b="1" i="0" u="none" strike="noStrike">
                          <a:solidFill>
                            <a:srgbClr val="000000"/>
                          </a:solidFill>
                          <a:effectLst/>
                          <a:latin typeface="Arial" panose="020B0604020202020204" pitchFamily="34" charset="0"/>
                          <a:cs typeface="Arial" panose="020B0604020202020204" pitchFamily="34" charset="0"/>
                        </a:rPr>
                        <a:t>2019-20</a:t>
                      </a:r>
                    </a:p>
                  </a:txBody>
                  <a:tcPr marL="5715" marR="5715" marT="5715" marB="0" anchor="b">
                    <a:lnL>
                      <a:noFill/>
                    </a:lnL>
                    <a:lnR>
                      <a:noFill/>
                    </a:lnR>
                    <a:lnT>
                      <a:noFill/>
                    </a:lnT>
                    <a:lnB>
                      <a:noFill/>
                    </a:lnB>
                  </a:tcPr>
                </a:tc>
              </a:tr>
              <a:tr h="289526">
                <a:tc>
                  <a:txBody>
                    <a:bodyPr/>
                    <a:lstStyle/>
                    <a:p>
                      <a:pPr algn="l" fontAlgn="b"/>
                      <a:r>
                        <a:rPr lang="en-AU" sz="1400" b="0" i="0" u="none" strike="noStrike" dirty="0" smtClean="0">
                          <a:solidFill>
                            <a:srgbClr val="000000"/>
                          </a:solidFill>
                          <a:effectLst/>
                          <a:latin typeface="Arial" panose="020B0604020202020204" pitchFamily="34" charset="0"/>
                          <a:cs typeface="Arial" panose="020B0604020202020204" pitchFamily="34" charset="0"/>
                        </a:rPr>
                        <a:t>2015-16 </a:t>
                      </a:r>
                      <a:r>
                        <a:rPr lang="en-AU" sz="1400" b="0" i="0" u="none" strike="noStrike" dirty="0">
                          <a:solidFill>
                            <a:srgbClr val="000000"/>
                          </a:solidFill>
                          <a:effectLst/>
                          <a:latin typeface="Arial" panose="020B0604020202020204" pitchFamily="34" charset="0"/>
                          <a:cs typeface="Arial" panose="020B0604020202020204" pitchFamily="34" charset="0"/>
                        </a:rPr>
                        <a:t>Budget</a:t>
                      </a:r>
                    </a:p>
                  </a:txBody>
                  <a:tcPr marL="5715" marR="5715" marT="5715" marB="0" anchor="b">
                    <a:lnL>
                      <a:noFill/>
                    </a:lnL>
                    <a:lnR>
                      <a:noFill/>
                    </a:lnR>
                    <a:lnT>
                      <a:noFill/>
                    </a:lnT>
                    <a:lnB>
                      <a:noFill/>
                    </a:lnB>
                  </a:tcPr>
                </a:tc>
                <a:tc>
                  <a:txBody>
                    <a:bodyPr/>
                    <a:lstStyle/>
                    <a:p>
                      <a:pPr algn="l" fontAlgn="b"/>
                      <a:r>
                        <a:rPr lang="en-AU" sz="1400" b="0" i="0" u="none" strike="noStrike" dirty="0">
                          <a:solidFill>
                            <a:srgbClr val="000000"/>
                          </a:solidFill>
                          <a:effectLst/>
                          <a:latin typeface="Arial" panose="020B0604020202020204" pitchFamily="34" charset="0"/>
                          <a:cs typeface="Arial" panose="020B0604020202020204" pitchFamily="34" charset="0"/>
                        </a:rPr>
                        <a:t>Federal</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r" fontAlgn="b"/>
                      <a:r>
                        <a:rPr lang="en-AU" sz="1400" b="0" i="0" u="none" strike="noStrike">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l" fontAlgn="b"/>
                      <a:endParaRPr lang="en-AU" sz="1400" b="0" i="0" u="none" strike="noStrike">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r>
              <a:tr h="289526">
                <a:tc>
                  <a:txBody>
                    <a:bodyPr/>
                    <a:lstStyle/>
                    <a:p>
                      <a:pPr algn="l" fontAlgn="b"/>
                      <a:r>
                        <a:rPr lang="en-AU" sz="1400" b="0" i="0" u="none" strike="noStrike" dirty="0">
                          <a:solidFill>
                            <a:srgbClr val="000000"/>
                          </a:solidFill>
                          <a:effectLst/>
                          <a:latin typeface="Arial" panose="020B0604020202020204" pitchFamily="34" charset="0"/>
                          <a:cs typeface="Arial" panose="020B0604020202020204" pitchFamily="34" charset="0"/>
                        </a:rPr>
                        <a:t>2015-16 Actual</a:t>
                      </a:r>
                    </a:p>
                  </a:txBody>
                  <a:tcPr marL="5715" marR="5715" marT="5715" marB="0" anchor="b">
                    <a:lnL>
                      <a:noFill/>
                    </a:lnL>
                    <a:lnR>
                      <a:noFill/>
                    </a:lnR>
                    <a:lnT>
                      <a:noFill/>
                    </a:lnT>
                    <a:lnB>
                      <a:noFill/>
                    </a:lnB>
                  </a:tcPr>
                </a:tc>
                <a:tc>
                  <a:txBody>
                    <a:bodyPr/>
                    <a:lstStyle/>
                    <a:p>
                      <a:pPr algn="l" fontAlgn="b"/>
                      <a:r>
                        <a:rPr lang="en-AU" sz="1400" b="0" i="0" u="none" strike="noStrike">
                          <a:solidFill>
                            <a:srgbClr val="000000"/>
                          </a:solidFill>
                          <a:effectLst/>
                          <a:latin typeface="Arial" panose="020B0604020202020204" pitchFamily="34" charset="0"/>
                          <a:cs typeface="Arial" panose="020B0604020202020204" pitchFamily="34" charset="0"/>
                        </a:rPr>
                        <a:t>Federal</a:t>
                      </a:r>
                    </a:p>
                  </a:txBody>
                  <a:tcPr marL="5715" marR="5715" marT="5715" marB="0" anchor="b">
                    <a:lnL>
                      <a:noFill/>
                    </a:lnL>
                    <a:lnR>
                      <a:noFill/>
                    </a:lnR>
                    <a:lnT>
                      <a:noFill/>
                    </a:lnT>
                    <a:lnB>
                      <a:noFill/>
                    </a:lnB>
                  </a:tcPr>
                </a:tc>
                <a:tc>
                  <a:txBody>
                    <a:bodyPr/>
                    <a:lstStyle/>
                    <a:p>
                      <a:pPr algn="r" fontAlgn="b"/>
                      <a:r>
                        <a:rPr lang="en-AU" sz="1400" b="0" i="0" u="none" strike="noStrike">
                          <a:solidFill>
                            <a:srgbClr val="000000"/>
                          </a:solidFill>
                          <a:effectLst/>
                          <a:latin typeface="Arial" panose="020B0604020202020204" pitchFamily="34" charset="0"/>
                          <a:cs typeface="Arial" panose="020B0604020202020204" pitchFamily="34" charset="0"/>
                        </a:rPr>
                        <a:t>1.0</a:t>
                      </a:r>
                    </a:p>
                  </a:txBody>
                  <a:tcPr marL="5715" marR="5715" marT="5715" marB="0" anchor="b">
                    <a:lnL>
                      <a:noFill/>
                    </a:lnL>
                    <a:lnR>
                      <a:noFill/>
                    </a:lnR>
                    <a:lnT>
                      <a:noFill/>
                    </a:lnT>
                    <a:lnB>
                      <a:noFill/>
                    </a:lnB>
                  </a:tcPr>
                </a:tc>
                <a:tc>
                  <a:txBody>
                    <a:bodyPr/>
                    <a:lstStyle/>
                    <a:p>
                      <a:pPr algn="l" fontAlgn="b"/>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l" fontAlgn="b"/>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l" fontAlgn="b"/>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l" fontAlgn="b"/>
                      <a:endParaRPr lang="en-AU" sz="1400" b="0" i="0" u="none" strike="noStrike">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r>
              <a:tr h="289526">
                <a:tc>
                  <a:txBody>
                    <a:bodyPr/>
                    <a:lstStyle/>
                    <a:p>
                      <a:pPr algn="l" fontAlgn="b"/>
                      <a:r>
                        <a:rPr lang="en-AU" sz="1400" b="0" i="0" u="none" strike="noStrike" dirty="0">
                          <a:solidFill>
                            <a:srgbClr val="000000"/>
                          </a:solidFill>
                          <a:effectLst/>
                          <a:latin typeface="Arial" panose="020B0604020202020204" pitchFamily="34" charset="0"/>
                          <a:cs typeface="Arial" panose="020B0604020202020204" pitchFamily="34" charset="0"/>
                        </a:rPr>
                        <a:t>2016-17 Budget</a:t>
                      </a:r>
                    </a:p>
                  </a:txBody>
                  <a:tcPr marL="5715" marR="5715" marT="5715" marB="0" anchor="b">
                    <a:lnL>
                      <a:noFill/>
                    </a:lnL>
                    <a:lnR>
                      <a:noFill/>
                    </a:lnR>
                    <a:lnT>
                      <a:noFill/>
                    </a:lnT>
                    <a:lnB>
                      <a:noFill/>
                    </a:lnB>
                  </a:tcPr>
                </a:tc>
                <a:tc>
                  <a:txBody>
                    <a:bodyPr/>
                    <a:lstStyle/>
                    <a:p>
                      <a:pPr algn="l" fontAlgn="b"/>
                      <a:r>
                        <a:rPr lang="en-AU" sz="1400" b="0" i="0" u="none" strike="noStrike">
                          <a:solidFill>
                            <a:srgbClr val="000000"/>
                          </a:solidFill>
                          <a:effectLst/>
                          <a:latin typeface="Arial" panose="020B0604020202020204" pitchFamily="34" charset="0"/>
                          <a:cs typeface="Arial" panose="020B0604020202020204" pitchFamily="34" charset="0"/>
                        </a:rPr>
                        <a:t>Federal</a:t>
                      </a:r>
                    </a:p>
                  </a:txBody>
                  <a:tcPr marL="5715" marR="5715" marT="5715" marB="0" anchor="b">
                    <a:lnL>
                      <a:noFill/>
                    </a:lnL>
                    <a:lnR>
                      <a:noFill/>
                    </a:lnR>
                    <a:lnT>
                      <a:noFill/>
                    </a:lnT>
                    <a:lnB>
                      <a:noFill/>
                    </a:lnB>
                  </a:tcPr>
                </a:tc>
                <a:tc>
                  <a:txBody>
                    <a:bodyPr/>
                    <a:lstStyle/>
                    <a:p>
                      <a:pPr algn="l" fontAlgn="b"/>
                      <a:endParaRPr lang="en-AU" sz="1400" b="0" i="0" u="none" strike="noStrike">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r" fontAlgn="b"/>
                      <a:r>
                        <a:rPr lang="en-AU" sz="1400" b="0" i="0" u="none" strike="noStrike">
                          <a:solidFill>
                            <a:srgbClr val="000000"/>
                          </a:solidFill>
                          <a:effectLst/>
                          <a:latin typeface="Arial" panose="020B0604020202020204" pitchFamily="34" charset="0"/>
                          <a:cs typeface="Arial" panose="020B0604020202020204" pitchFamily="34" charset="0"/>
                        </a:rPr>
                        <a:t>2.0</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2.25</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r" fontAlgn="b"/>
                      <a:r>
                        <a:rPr lang="en-AU" sz="1400" b="0" i="0" u="none" strike="noStrike">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r>
              <a:tr h="289526">
                <a:tc>
                  <a:txBody>
                    <a:bodyPr/>
                    <a:lstStyle/>
                    <a:p>
                      <a:pPr algn="l" fontAlgn="b"/>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l" fontAlgn="b"/>
                      <a:endParaRPr lang="en-AU" sz="1400" b="0" i="0" u="none" strike="noStrike">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l" fontAlgn="b"/>
                      <a:endParaRPr lang="en-AU" sz="1400" b="0" i="0" u="none" strike="noStrike">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l" fontAlgn="b"/>
                      <a:endParaRPr lang="en-AU" sz="1400" b="0" i="0" u="none" strike="noStrike">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l" fontAlgn="b"/>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l" fontAlgn="b"/>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l" fontAlgn="b"/>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r>
              <a:tr h="289526">
                <a:tc>
                  <a:txBody>
                    <a:bodyPr/>
                    <a:lstStyle/>
                    <a:p>
                      <a:pPr algn="l" fontAlgn="b"/>
                      <a:r>
                        <a:rPr lang="en-AU" sz="1400" b="0" i="0" u="none" strike="noStrike" dirty="0" smtClean="0">
                          <a:solidFill>
                            <a:srgbClr val="000000"/>
                          </a:solidFill>
                          <a:effectLst/>
                          <a:latin typeface="Arial" panose="020B0604020202020204" pitchFamily="34" charset="0"/>
                          <a:cs typeface="Arial" panose="020B0604020202020204" pitchFamily="34" charset="0"/>
                        </a:rPr>
                        <a:t>2015-16 </a:t>
                      </a:r>
                      <a:r>
                        <a:rPr lang="en-AU" sz="1400" b="0" i="0" u="none" strike="noStrike" dirty="0">
                          <a:solidFill>
                            <a:srgbClr val="000000"/>
                          </a:solidFill>
                          <a:effectLst/>
                          <a:latin typeface="Arial" panose="020B0604020202020204" pitchFamily="34" charset="0"/>
                          <a:cs typeface="Arial" panose="020B0604020202020204" pitchFamily="34" charset="0"/>
                        </a:rPr>
                        <a:t>Budget</a:t>
                      </a:r>
                    </a:p>
                  </a:txBody>
                  <a:tcPr marL="5715" marR="5715" marT="5715" marB="0" anchor="b">
                    <a:lnL>
                      <a:noFill/>
                    </a:lnL>
                    <a:lnR>
                      <a:noFill/>
                    </a:lnR>
                    <a:lnT>
                      <a:noFill/>
                    </a:lnT>
                    <a:lnB>
                      <a:noFill/>
                    </a:lnB>
                  </a:tcPr>
                </a:tc>
                <a:tc>
                  <a:txBody>
                    <a:bodyPr/>
                    <a:lstStyle/>
                    <a:p>
                      <a:pPr algn="l" fontAlgn="b"/>
                      <a:r>
                        <a:rPr lang="en-AU" sz="1400" b="0" i="0" u="none" strike="noStrike" dirty="0" smtClean="0">
                          <a:solidFill>
                            <a:srgbClr val="000000"/>
                          </a:solidFill>
                          <a:effectLst/>
                          <a:latin typeface="Arial" panose="020B0604020202020204" pitchFamily="34" charset="0"/>
                          <a:cs typeface="Arial" panose="020B0604020202020204" pitchFamily="34" charset="0"/>
                        </a:rPr>
                        <a:t>ACT</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r" fontAlgn="b"/>
                      <a:r>
                        <a:rPr lang="en-AU" sz="1400" b="0" i="0" u="none" strike="noStrike" dirty="0" smtClean="0">
                          <a:solidFill>
                            <a:srgbClr val="000000"/>
                          </a:solidFill>
                          <a:effectLst/>
                          <a:latin typeface="Arial" panose="020B0604020202020204" pitchFamily="34" charset="0"/>
                          <a:cs typeface="Arial" panose="020B0604020202020204" pitchFamily="34" charset="0"/>
                        </a:rPr>
                        <a:t>2.0</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r" fontAlgn="b"/>
                      <a:r>
                        <a:rPr lang="en-AU" sz="1400" b="0" i="0" u="none" strike="noStrike" dirty="0" smtClean="0">
                          <a:solidFill>
                            <a:srgbClr val="000000"/>
                          </a:solidFill>
                          <a:effectLst/>
                          <a:latin typeface="Arial" panose="020B0604020202020204" pitchFamily="34" charset="0"/>
                          <a:cs typeface="Arial" panose="020B0604020202020204" pitchFamily="34" charset="0"/>
                        </a:rPr>
                        <a:t>2.5</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l" fontAlgn="b"/>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r>
              <a:tr h="289526">
                <a:tc>
                  <a:txBody>
                    <a:bodyPr/>
                    <a:lstStyle/>
                    <a:p>
                      <a:pPr algn="l" fontAlgn="b"/>
                      <a:r>
                        <a:rPr lang="en-AU" sz="1400" b="0" i="0" u="none" strike="noStrike" dirty="0">
                          <a:solidFill>
                            <a:srgbClr val="000000"/>
                          </a:solidFill>
                          <a:effectLst/>
                          <a:latin typeface="Arial" panose="020B0604020202020204" pitchFamily="34" charset="0"/>
                          <a:cs typeface="Arial" panose="020B0604020202020204" pitchFamily="34" charset="0"/>
                        </a:rPr>
                        <a:t>2015-16 Actual</a:t>
                      </a:r>
                    </a:p>
                  </a:txBody>
                  <a:tcPr marL="5715" marR="5715" marT="5715" marB="0" anchor="b">
                    <a:lnL>
                      <a:noFill/>
                    </a:lnL>
                    <a:lnR>
                      <a:noFill/>
                    </a:lnR>
                    <a:lnT>
                      <a:noFill/>
                    </a:lnT>
                    <a:lnB>
                      <a:noFill/>
                    </a:lnB>
                  </a:tcPr>
                </a:tc>
                <a:tc>
                  <a:txBody>
                    <a:bodyPr/>
                    <a:lstStyle/>
                    <a:p>
                      <a:pPr algn="l" fontAlgn="b"/>
                      <a:r>
                        <a:rPr lang="en-AU" sz="1400" b="0" i="0" u="none" strike="noStrike" dirty="0" smtClean="0">
                          <a:solidFill>
                            <a:srgbClr val="000000"/>
                          </a:solidFill>
                          <a:effectLst/>
                          <a:latin typeface="Arial" panose="020B0604020202020204" pitchFamily="34" charset="0"/>
                          <a:cs typeface="Arial" panose="020B0604020202020204" pitchFamily="34" charset="0"/>
                        </a:rPr>
                        <a:t>ACT</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r" fontAlgn="b"/>
                      <a:r>
                        <a:rPr lang="en-AU" sz="1400" b="0" i="0" u="none" strike="noStrike" dirty="0" smtClean="0">
                          <a:solidFill>
                            <a:srgbClr val="000000"/>
                          </a:solidFill>
                          <a:effectLst/>
                          <a:latin typeface="Arial" panose="020B0604020202020204" pitchFamily="34" charset="0"/>
                          <a:cs typeface="Arial" panose="020B0604020202020204" pitchFamily="34" charset="0"/>
                        </a:rPr>
                        <a:t>0.8</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l" fontAlgn="b"/>
                      <a:endParaRPr lang="en-AU" sz="1400" b="0" i="0" u="none" strike="noStrike">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l" fontAlgn="b"/>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l" fontAlgn="b"/>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l" fontAlgn="b"/>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r>
              <a:tr h="289526">
                <a:tc>
                  <a:txBody>
                    <a:bodyPr/>
                    <a:lstStyle/>
                    <a:p>
                      <a:pPr algn="l" fontAlgn="b"/>
                      <a:r>
                        <a:rPr lang="en-AU" sz="1400" b="0" i="0" u="none" strike="noStrike" dirty="0">
                          <a:solidFill>
                            <a:srgbClr val="000000"/>
                          </a:solidFill>
                          <a:effectLst/>
                          <a:latin typeface="Arial" panose="020B0604020202020204" pitchFamily="34" charset="0"/>
                          <a:cs typeface="Arial" panose="020B0604020202020204" pitchFamily="34" charset="0"/>
                        </a:rPr>
                        <a:t>2016-17 Budget</a:t>
                      </a:r>
                    </a:p>
                  </a:txBody>
                  <a:tcPr marL="5715" marR="5715" marT="5715" marB="0" anchor="b">
                    <a:lnL>
                      <a:noFill/>
                    </a:lnL>
                    <a:lnR>
                      <a:noFill/>
                    </a:lnR>
                    <a:lnT>
                      <a:noFill/>
                    </a:lnT>
                    <a:lnB>
                      <a:noFill/>
                    </a:lnB>
                  </a:tcPr>
                </a:tc>
                <a:tc>
                  <a:txBody>
                    <a:bodyPr/>
                    <a:lstStyle/>
                    <a:p>
                      <a:pPr algn="l" fontAlgn="b"/>
                      <a:r>
                        <a:rPr lang="en-AU" sz="1400" b="0" i="0" u="none" strike="noStrike" dirty="0" smtClean="0">
                          <a:solidFill>
                            <a:srgbClr val="000000"/>
                          </a:solidFill>
                          <a:effectLst/>
                          <a:latin typeface="Arial" panose="020B0604020202020204" pitchFamily="34" charset="0"/>
                          <a:cs typeface="Arial" panose="020B0604020202020204" pitchFamily="34" charset="0"/>
                        </a:rPr>
                        <a:t>ACT</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l" fontAlgn="b"/>
                      <a:endParaRPr lang="en-AU" sz="1400" b="0" i="0" u="none" strike="noStrike">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r" fontAlgn="b"/>
                      <a:r>
                        <a:rPr lang="en-AU" sz="1400" b="0" i="0" u="none" strike="noStrike" dirty="0" smtClean="0">
                          <a:solidFill>
                            <a:srgbClr val="000000"/>
                          </a:solidFill>
                          <a:effectLst/>
                          <a:latin typeface="Arial" panose="020B0604020202020204" pitchFamily="34" charset="0"/>
                          <a:cs typeface="Arial" panose="020B0604020202020204" pitchFamily="34" charset="0"/>
                        </a:rPr>
                        <a:t>1.0</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r>
              <a:tr h="289526">
                <a:tc>
                  <a:txBody>
                    <a:bodyPr/>
                    <a:lstStyle/>
                    <a:p>
                      <a:pPr algn="l" fontAlgn="b"/>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l" fontAlgn="b"/>
                      <a:endParaRPr lang="en-AU" sz="1400" b="0" i="0" u="none" strike="noStrike">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l" fontAlgn="b"/>
                      <a:endParaRPr lang="en-AU" sz="1400" b="0" i="0" u="none" strike="noStrike">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l" fontAlgn="b"/>
                      <a:endParaRPr lang="en-AU" sz="1400" b="0" i="0" u="none" strike="noStrike">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l" fontAlgn="b"/>
                      <a:endParaRPr lang="en-AU" sz="1400" b="0" i="0" u="none" strike="noStrike">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l" fontAlgn="b"/>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l" fontAlgn="b"/>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r>
              <a:tr h="289526">
                <a:tc>
                  <a:txBody>
                    <a:bodyPr/>
                    <a:lstStyle/>
                    <a:p>
                      <a:pPr algn="l" fontAlgn="b"/>
                      <a:r>
                        <a:rPr lang="en-AU" sz="1400" b="0" i="0" u="none" strike="noStrike" smtClean="0">
                          <a:solidFill>
                            <a:srgbClr val="000000"/>
                          </a:solidFill>
                          <a:effectLst/>
                          <a:latin typeface="Arial" panose="020B0604020202020204" pitchFamily="34" charset="0"/>
                          <a:cs typeface="Arial" panose="020B0604020202020204" pitchFamily="34" charset="0"/>
                        </a:rPr>
                        <a:t>2015-16 </a:t>
                      </a:r>
                      <a:r>
                        <a:rPr lang="en-AU" sz="1400" b="0" i="0" u="none" strike="noStrike" dirty="0">
                          <a:solidFill>
                            <a:srgbClr val="000000"/>
                          </a:solidFill>
                          <a:effectLst/>
                          <a:latin typeface="Arial" panose="020B0604020202020204" pitchFamily="34" charset="0"/>
                          <a:cs typeface="Arial" panose="020B0604020202020204" pitchFamily="34" charset="0"/>
                        </a:rPr>
                        <a:t>Budget</a:t>
                      </a:r>
                    </a:p>
                  </a:txBody>
                  <a:tcPr marL="5715" marR="5715" marT="5715" marB="0" anchor="b">
                    <a:lnL>
                      <a:noFill/>
                    </a:lnL>
                    <a:lnR>
                      <a:noFill/>
                    </a:lnR>
                    <a:lnT>
                      <a:noFill/>
                    </a:lnT>
                    <a:lnB>
                      <a:noFill/>
                    </a:lnB>
                  </a:tcPr>
                </a:tc>
                <a:tc>
                  <a:txBody>
                    <a:bodyPr/>
                    <a:lstStyle/>
                    <a:p>
                      <a:pPr algn="l" fontAlgn="b"/>
                      <a:r>
                        <a:rPr lang="en-AU" sz="1400" b="0" i="0" u="none" strike="noStrike" dirty="0" smtClean="0">
                          <a:solidFill>
                            <a:srgbClr val="000000"/>
                          </a:solidFill>
                          <a:effectLst/>
                          <a:latin typeface="Arial" panose="020B0604020202020204" pitchFamily="34" charset="0"/>
                          <a:cs typeface="Arial" panose="020B0604020202020204" pitchFamily="34" charset="0"/>
                        </a:rPr>
                        <a:t>Queensland</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2.25</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l" fontAlgn="b"/>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r>
              <a:tr h="289526">
                <a:tc>
                  <a:txBody>
                    <a:bodyPr/>
                    <a:lstStyle/>
                    <a:p>
                      <a:pPr algn="l" fontAlgn="b"/>
                      <a:r>
                        <a:rPr lang="en-AU" sz="1400" b="0" i="0" u="none" strike="noStrike" dirty="0">
                          <a:solidFill>
                            <a:srgbClr val="000000"/>
                          </a:solidFill>
                          <a:effectLst/>
                          <a:latin typeface="Arial" panose="020B0604020202020204" pitchFamily="34" charset="0"/>
                          <a:cs typeface="Arial" panose="020B0604020202020204" pitchFamily="34" charset="0"/>
                        </a:rPr>
                        <a:t>2015-16 Actual</a:t>
                      </a:r>
                    </a:p>
                  </a:txBody>
                  <a:tcPr marL="5715" marR="5715" marT="5715" marB="0" anchor="b">
                    <a:lnL>
                      <a:noFill/>
                    </a:lnL>
                    <a:lnR>
                      <a:noFill/>
                    </a:lnR>
                    <a:lnT>
                      <a:noFill/>
                    </a:lnT>
                    <a:lnB>
                      <a:noFill/>
                    </a:lnB>
                  </a:tcPr>
                </a:tc>
                <a:tc>
                  <a:txBody>
                    <a:bodyPr/>
                    <a:lstStyle/>
                    <a:p>
                      <a:pPr algn="l" fontAlgn="b"/>
                      <a:r>
                        <a:rPr lang="en-AU" sz="1400" b="0" i="0" u="none" strike="noStrike" dirty="0" smtClean="0">
                          <a:solidFill>
                            <a:srgbClr val="000000"/>
                          </a:solidFill>
                          <a:effectLst/>
                          <a:latin typeface="Arial" panose="020B0604020202020204" pitchFamily="34" charset="0"/>
                          <a:cs typeface="Arial" panose="020B0604020202020204" pitchFamily="34" charset="0"/>
                        </a:rPr>
                        <a:t>Queensland</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r" fontAlgn="b"/>
                      <a:r>
                        <a:rPr lang="en-AU" sz="1400" b="0" i="0" u="none" strike="noStrike" dirty="0" smtClean="0">
                          <a:solidFill>
                            <a:srgbClr val="000000"/>
                          </a:solidFill>
                          <a:effectLst/>
                          <a:latin typeface="Arial" panose="020B0604020202020204" pitchFamily="34" charset="0"/>
                          <a:cs typeface="Arial" panose="020B0604020202020204" pitchFamily="34" charset="0"/>
                        </a:rPr>
                        <a:t>1.6</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l" fontAlgn="b"/>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l" fontAlgn="b"/>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l" fontAlgn="b"/>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l" fontAlgn="b"/>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r>
              <a:tr h="289526">
                <a:tc>
                  <a:txBody>
                    <a:bodyPr/>
                    <a:lstStyle/>
                    <a:p>
                      <a:pPr algn="l" fontAlgn="b"/>
                      <a:r>
                        <a:rPr lang="en-AU" sz="1400" b="0" i="0" u="none" strike="noStrike">
                          <a:solidFill>
                            <a:srgbClr val="000000"/>
                          </a:solidFill>
                          <a:effectLst/>
                          <a:latin typeface="Arial" panose="020B0604020202020204" pitchFamily="34" charset="0"/>
                          <a:cs typeface="Arial" panose="020B0604020202020204" pitchFamily="34" charset="0"/>
                        </a:rPr>
                        <a:t>2016-17 Budget</a:t>
                      </a:r>
                    </a:p>
                  </a:txBody>
                  <a:tcPr marL="5715" marR="5715" marT="5715" marB="0" anchor="b">
                    <a:lnL>
                      <a:noFill/>
                    </a:lnL>
                    <a:lnR>
                      <a:noFill/>
                    </a:lnR>
                    <a:lnT>
                      <a:noFill/>
                    </a:lnT>
                    <a:lnB>
                      <a:noFill/>
                    </a:lnB>
                  </a:tcPr>
                </a:tc>
                <a:tc>
                  <a:txBody>
                    <a:bodyPr/>
                    <a:lstStyle/>
                    <a:p>
                      <a:pPr algn="l" fontAlgn="b"/>
                      <a:r>
                        <a:rPr lang="en-AU" sz="1400" b="0" i="0" u="none" strike="noStrike" dirty="0" smtClean="0">
                          <a:solidFill>
                            <a:srgbClr val="000000"/>
                          </a:solidFill>
                          <a:effectLst/>
                          <a:latin typeface="Arial" panose="020B0604020202020204" pitchFamily="34" charset="0"/>
                          <a:cs typeface="Arial" panose="020B0604020202020204" pitchFamily="34" charset="0"/>
                        </a:rPr>
                        <a:t>Queensland</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l" fontAlgn="b"/>
                      <a:endParaRPr lang="en-AU" sz="1400" b="0" i="0" u="none" strike="noStrike">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r" fontAlgn="b"/>
                      <a:r>
                        <a:rPr lang="en-AU" sz="1400" b="0" i="0" u="none" strike="noStrike" dirty="0" smtClean="0">
                          <a:solidFill>
                            <a:srgbClr val="000000"/>
                          </a:solidFill>
                          <a:effectLst/>
                          <a:latin typeface="Arial" panose="020B0604020202020204" pitchFamily="34" charset="0"/>
                          <a:cs typeface="Arial" panose="020B0604020202020204" pitchFamily="34" charset="0"/>
                        </a:rPr>
                        <a:t>2.0</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r" fontAlgn="b"/>
                      <a:r>
                        <a:rPr lang="en-AU" sz="1400" b="0" i="0" u="none" strike="noStrike" dirty="0" smtClean="0">
                          <a:solidFill>
                            <a:srgbClr val="000000"/>
                          </a:solidFill>
                          <a:effectLst/>
                          <a:latin typeface="Arial" panose="020B0604020202020204" pitchFamily="34" charset="0"/>
                          <a:cs typeface="Arial" panose="020B0604020202020204" pitchFamily="34" charset="0"/>
                        </a:rPr>
                        <a:t>2.5</a:t>
                      </a:r>
                      <a:endParaRPr lang="en-AU" sz="1400" b="0" i="0" u="none" strike="noStrike" dirty="0">
                        <a:solidFill>
                          <a:srgbClr val="000000"/>
                        </a:solidFill>
                        <a:effectLst/>
                        <a:latin typeface="Arial" panose="020B0604020202020204" pitchFamily="34" charset="0"/>
                        <a:cs typeface="Arial" panose="020B0604020202020204" pitchFamily="34" charset="0"/>
                      </a:endParaRPr>
                    </a:p>
                  </a:txBody>
                  <a:tcPr marL="5715" marR="5715" marT="5715" marB="0" anchor="b">
                    <a:lnL>
                      <a:noFill/>
                    </a:lnL>
                    <a:lnR>
                      <a:noFill/>
                    </a:lnR>
                    <a:lnT>
                      <a:noFill/>
                    </a:lnT>
                    <a:lnB>
                      <a:noFill/>
                    </a:lnB>
                  </a:tcPr>
                </a:tc>
                <a:tc>
                  <a:txBody>
                    <a:bodyPr/>
                    <a:lstStyle/>
                    <a:p>
                      <a:pPr algn="r" fontAlgn="b"/>
                      <a:r>
                        <a:rPr lang="en-AU" sz="1400" b="0" i="0" u="none" strike="noStrike">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c>
                  <a:txBody>
                    <a:bodyPr/>
                    <a:lstStyle/>
                    <a:p>
                      <a:pPr algn="r" fontAlgn="b"/>
                      <a:r>
                        <a:rPr lang="en-AU" sz="1400" b="0" i="0" u="none" strike="noStrike" dirty="0">
                          <a:solidFill>
                            <a:srgbClr val="000000"/>
                          </a:solidFill>
                          <a:effectLst/>
                          <a:latin typeface="Arial" panose="020B0604020202020204" pitchFamily="34" charset="0"/>
                          <a:cs typeface="Arial" panose="020B0604020202020204" pitchFamily="34" charset="0"/>
                        </a:rPr>
                        <a:t>2.5</a:t>
                      </a:r>
                    </a:p>
                  </a:txBody>
                  <a:tcPr marL="5715" marR="5715" marT="5715" marB="0" anchor="b">
                    <a:lnL>
                      <a:noFill/>
                    </a:lnL>
                    <a:lnR>
                      <a:noFill/>
                    </a:lnR>
                    <a:lnT>
                      <a:noFill/>
                    </a:lnT>
                    <a:lnB>
                      <a:noFill/>
                    </a:lnB>
                  </a:tcPr>
                </a:tc>
              </a:tr>
            </a:tbl>
          </a:graphicData>
        </a:graphic>
      </p:graphicFrame>
      <p:sp>
        <p:nvSpPr>
          <p:cNvPr id="5" name="Title 1"/>
          <p:cNvSpPr txBox="1">
            <a:spLocks/>
          </p:cNvSpPr>
          <p:nvPr/>
        </p:nvSpPr>
        <p:spPr>
          <a:xfrm>
            <a:off x="110828" y="86597"/>
            <a:ext cx="8875517" cy="798617"/>
          </a:xfrm>
          <a:prstGeom prst="rect">
            <a:avLst/>
          </a:prstGeom>
        </p:spPr>
        <p:txBody>
          <a:bodyPr>
            <a:normAutofit/>
          </a:bodyPr>
          <a:lstStyle>
            <a:lvl1pPr algn="l" defTabSz="419947" rtl="0" eaLnBrk="1" latinLnBrk="0" hangingPunct="1">
              <a:spcBef>
                <a:spcPct val="0"/>
              </a:spcBef>
              <a:buNone/>
              <a:defRPr sz="3200" b="1" i="0" kern="1200" baseline="0">
                <a:solidFill>
                  <a:schemeClr val="bg1"/>
                </a:solidFill>
                <a:latin typeface="Arial"/>
                <a:ea typeface="+mj-ea"/>
                <a:cs typeface="Arial"/>
              </a:defRPr>
            </a:lvl1pPr>
          </a:lstStyle>
          <a:p>
            <a:pPr algn="ctr"/>
            <a:r>
              <a:rPr lang="en-AU" b="0" dirty="0" smtClean="0">
                <a:solidFill>
                  <a:schemeClr val="tx2"/>
                </a:solidFill>
                <a:latin typeface="+mj-lt"/>
              </a:rPr>
              <a:t>CPI adjustments</a:t>
            </a:r>
            <a:endParaRPr lang="en-AU" b="0" dirty="0">
              <a:solidFill>
                <a:schemeClr val="tx2"/>
              </a:solidFill>
              <a:latin typeface="+mj-lt"/>
            </a:endParaRPr>
          </a:p>
        </p:txBody>
      </p:sp>
      <p:sp>
        <p:nvSpPr>
          <p:cNvPr id="4" name="Slide Number Placeholder 3"/>
          <p:cNvSpPr>
            <a:spLocks noGrp="1"/>
          </p:cNvSpPr>
          <p:nvPr>
            <p:ph type="sldNum" sz="quarter" idx="11"/>
          </p:nvPr>
        </p:nvSpPr>
        <p:spPr/>
        <p:txBody>
          <a:bodyPr/>
          <a:lstStyle/>
          <a:p>
            <a:fld id="{F20B0F91-48EB-4459-AF6F-DD84B76E649D}" type="slidenum">
              <a:rPr lang="en-AU" smtClean="0"/>
              <a:pPr/>
              <a:t>53</a:t>
            </a:fld>
            <a:endParaRPr lang="en-AU" dirty="0"/>
          </a:p>
        </p:txBody>
      </p:sp>
    </p:spTree>
    <p:extLst>
      <p:ext uri="{BB962C8B-B14F-4D97-AF65-F5344CB8AC3E}">
        <p14:creationId xmlns:p14="http://schemas.microsoft.com/office/powerpoint/2010/main" val="31041678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27" y="86597"/>
            <a:ext cx="8793475" cy="798617"/>
          </a:xfrm>
        </p:spPr>
        <p:txBody>
          <a:bodyPr>
            <a:noAutofit/>
          </a:bodyPr>
          <a:lstStyle/>
          <a:p>
            <a:r>
              <a:rPr lang="en-AU" sz="3200" dirty="0">
                <a:solidFill>
                  <a:schemeClr val="tx2"/>
                </a:solidFill>
              </a:rPr>
              <a:t>Operating leases—why things are different</a:t>
            </a:r>
            <a:endParaRPr lang="en-US" sz="3200" dirty="0">
              <a:solidFill>
                <a:schemeClr val="tx2"/>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949443298"/>
              </p:ext>
            </p:extLst>
          </p:nvPr>
        </p:nvGraphicFramePr>
        <p:xfrm>
          <a:off x="5003505" y="922679"/>
          <a:ext cx="2667000" cy="3571875"/>
        </p:xfrm>
        <a:graphic>
          <a:graphicData uri="http://schemas.openxmlformats.org/drawingml/2006/table">
            <a:tbl>
              <a:tblPr/>
              <a:tblGrid>
                <a:gridCol w="1041400">
                  <a:extLst>
                    <a:ext uri="{9D8B030D-6E8A-4147-A177-3AD203B41FA5}">
                      <a16:colId xmlns="" xmlns:a16="http://schemas.microsoft.com/office/drawing/2014/main" val="20000"/>
                    </a:ext>
                  </a:extLst>
                </a:gridCol>
                <a:gridCol w="1625600">
                  <a:extLst>
                    <a:ext uri="{9D8B030D-6E8A-4147-A177-3AD203B41FA5}">
                      <a16:colId xmlns="" xmlns:a16="http://schemas.microsoft.com/office/drawing/2014/main" val="20001"/>
                    </a:ext>
                  </a:extLst>
                </a:gridCol>
              </a:tblGrid>
              <a:tr h="333375">
                <a:tc>
                  <a:txBody>
                    <a:bodyPr/>
                    <a:lstStyle/>
                    <a:p>
                      <a:pPr algn="l" fontAlgn="b"/>
                      <a:endParaRPr lang="en-US" sz="20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2000" b="1" i="0" u="none" strike="noStrike" dirty="0">
                          <a:solidFill>
                            <a:srgbClr val="000000"/>
                          </a:solidFill>
                          <a:effectLst/>
                          <a:latin typeface="Arial" panose="020B0604020202020204" pitchFamily="34" charset="0"/>
                        </a:rPr>
                        <a:t>1-Jul-11</a:t>
                      </a:r>
                    </a:p>
                  </a:txBody>
                  <a:tcPr marL="9525" marR="9525" marT="9525" marB="0" anchor="b">
                    <a:lnL>
                      <a:noFill/>
                    </a:lnL>
                    <a:lnR>
                      <a:noFill/>
                    </a:lnR>
                    <a:lnT>
                      <a:noFill/>
                    </a:lnT>
                    <a:lnB>
                      <a:noFill/>
                    </a:lnB>
                  </a:tcPr>
                </a:tc>
                <a:extLst>
                  <a:ext uri="{0D108BD9-81ED-4DB2-BD59-A6C34878D82A}">
                    <a16:rowId xmlns="" xmlns:a16="http://schemas.microsoft.com/office/drawing/2014/main" val="10000"/>
                  </a:ext>
                </a:extLst>
              </a:tr>
              <a:tr h="323850">
                <a:tc>
                  <a:txBody>
                    <a:bodyPr/>
                    <a:lstStyle/>
                    <a:p>
                      <a:pPr algn="l" fontAlgn="b"/>
                      <a:endParaRPr lang="en-US" sz="20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10001"/>
                  </a:ext>
                </a:extLst>
              </a:tr>
              <a:tr h="323850">
                <a:tc>
                  <a:txBody>
                    <a:bodyPr/>
                    <a:lstStyle/>
                    <a:p>
                      <a:pPr algn="r" fontAlgn="b"/>
                      <a:r>
                        <a:rPr lang="en-US" sz="2000" b="0" i="0" u="none" strike="noStrike" dirty="0">
                          <a:solidFill>
                            <a:srgbClr val="000000"/>
                          </a:solidFill>
                          <a:effectLst/>
                          <a:latin typeface="Arial" panose="020B0604020202020204" pitchFamily="34" charset="0"/>
                        </a:rPr>
                        <a:t>1-Jul-11</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Arial" panose="020B0604020202020204" pitchFamily="34" charset="0"/>
                        </a:rPr>
                        <a:t>1,020,000 </a:t>
                      </a:r>
                    </a:p>
                  </a:txBody>
                  <a:tcPr marL="9525" marR="9525" marT="9525" marB="0" anchor="b">
                    <a:lnL>
                      <a:noFill/>
                    </a:lnL>
                    <a:lnR>
                      <a:noFill/>
                    </a:lnR>
                    <a:lnT>
                      <a:noFill/>
                    </a:lnT>
                    <a:lnB>
                      <a:noFill/>
                    </a:lnB>
                  </a:tcPr>
                </a:tc>
                <a:extLst>
                  <a:ext uri="{0D108BD9-81ED-4DB2-BD59-A6C34878D82A}">
                    <a16:rowId xmlns="" xmlns:a16="http://schemas.microsoft.com/office/drawing/2014/main" val="10002"/>
                  </a:ext>
                </a:extLst>
              </a:tr>
              <a:tr h="323850">
                <a:tc>
                  <a:txBody>
                    <a:bodyPr/>
                    <a:lstStyle/>
                    <a:p>
                      <a:pPr algn="r" fontAlgn="b"/>
                      <a:r>
                        <a:rPr lang="en-US" sz="2000" b="0" i="0" u="none" strike="noStrike" dirty="0">
                          <a:solidFill>
                            <a:srgbClr val="000000"/>
                          </a:solidFill>
                          <a:effectLst/>
                          <a:latin typeface="Arial" panose="020B0604020202020204" pitchFamily="34" charset="0"/>
                        </a:rPr>
                        <a:t>1-Jul-12</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Arial" panose="020B0604020202020204" pitchFamily="34" charset="0"/>
                        </a:rPr>
                        <a:t>1,020,000 </a:t>
                      </a:r>
                    </a:p>
                  </a:txBody>
                  <a:tcPr marL="9525" marR="9525" marT="9525" marB="0" anchor="b">
                    <a:lnL>
                      <a:noFill/>
                    </a:lnL>
                    <a:lnR>
                      <a:noFill/>
                    </a:lnR>
                    <a:lnT>
                      <a:noFill/>
                    </a:lnT>
                    <a:lnB>
                      <a:noFill/>
                    </a:lnB>
                  </a:tcPr>
                </a:tc>
                <a:extLst>
                  <a:ext uri="{0D108BD9-81ED-4DB2-BD59-A6C34878D82A}">
                    <a16:rowId xmlns="" xmlns:a16="http://schemas.microsoft.com/office/drawing/2014/main" val="10003"/>
                  </a:ext>
                </a:extLst>
              </a:tr>
              <a:tr h="323850">
                <a:tc>
                  <a:txBody>
                    <a:bodyPr/>
                    <a:lstStyle/>
                    <a:p>
                      <a:pPr algn="r" fontAlgn="b"/>
                      <a:r>
                        <a:rPr lang="en-US" sz="2000" b="0" i="0" u="none" strike="noStrike" dirty="0">
                          <a:solidFill>
                            <a:srgbClr val="000000"/>
                          </a:solidFill>
                          <a:effectLst/>
                          <a:latin typeface="Arial" panose="020B0604020202020204" pitchFamily="34" charset="0"/>
                        </a:rPr>
                        <a:t>1-Jul-13</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Arial" panose="020B0604020202020204" pitchFamily="34" charset="0"/>
                        </a:rPr>
                        <a:t>1,020,000 </a:t>
                      </a:r>
                    </a:p>
                  </a:txBody>
                  <a:tcPr marL="9525" marR="9525" marT="9525" marB="0" anchor="b">
                    <a:lnL>
                      <a:noFill/>
                    </a:lnL>
                    <a:lnR>
                      <a:noFill/>
                    </a:lnR>
                    <a:lnT>
                      <a:noFill/>
                    </a:lnT>
                    <a:lnB>
                      <a:noFill/>
                    </a:lnB>
                  </a:tcPr>
                </a:tc>
                <a:extLst>
                  <a:ext uri="{0D108BD9-81ED-4DB2-BD59-A6C34878D82A}">
                    <a16:rowId xmlns="" xmlns:a16="http://schemas.microsoft.com/office/drawing/2014/main" val="10004"/>
                  </a:ext>
                </a:extLst>
              </a:tr>
              <a:tr h="323850">
                <a:tc>
                  <a:txBody>
                    <a:bodyPr/>
                    <a:lstStyle/>
                    <a:p>
                      <a:pPr algn="r" fontAlgn="b"/>
                      <a:r>
                        <a:rPr lang="en-US" sz="2000" b="0" i="0" u="none" strike="noStrike" dirty="0">
                          <a:solidFill>
                            <a:srgbClr val="000000"/>
                          </a:solidFill>
                          <a:effectLst/>
                          <a:latin typeface="Arial" panose="020B0604020202020204" pitchFamily="34" charset="0"/>
                        </a:rPr>
                        <a:t>1-Jul-14</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Arial" panose="020B0604020202020204" pitchFamily="34" charset="0"/>
                        </a:rPr>
                        <a:t>1,020,000 </a:t>
                      </a:r>
                    </a:p>
                  </a:txBody>
                  <a:tcPr marL="9525" marR="9525" marT="9525" marB="0" anchor="b">
                    <a:lnL>
                      <a:noFill/>
                    </a:lnL>
                    <a:lnR>
                      <a:noFill/>
                    </a:lnR>
                    <a:lnT>
                      <a:noFill/>
                    </a:lnT>
                    <a:lnB>
                      <a:noFill/>
                    </a:lnB>
                  </a:tcPr>
                </a:tc>
                <a:extLst>
                  <a:ext uri="{0D108BD9-81ED-4DB2-BD59-A6C34878D82A}">
                    <a16:rowId xmlns="" xmlns:a16="http://schemas.microsoft.com/office/drawing/2014/main" val="10005"/>
                  </a:ext>
                </a:extLst>
              </a:tr>
              <a:tr h="323850">
                <a:tc>
                  <a:txBody>
                    <a:bodyPr/>
                    <a:lstStyle/>
                    <a:p>
                      <a:pPr algn="r" fontAlgn="b"/>
                      <a:r>
                        <a:rPr lang="en-US" sz="2000" b="0" i="0" u="none" strike="noStrike" dirty="0">
                          <a:solidFill>
                            <a:srgbClr val="000000"/>
                          </a:solidFill>
                          <a:effectLst/>
                          <a:latin typeface="Arial" panose="020B0604020202020204" pitchFamily="34" charset="0"/>
                        </a:rPr>
                        <a:t>1-Jul-15</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Arial" panose="020B0604020202020204" pitchFamily="34" charset="0"/>
                        </a:rPr>
                        <a:t>1,020,000 </a:t>
                      </a:r>
                    </a:p>
                  </a:txBody>
                  <a:tcPr marL="9525" marR="9525" marT="9525" marB="0" anchor="b">
                    <a:lnL>
                      <a:noFill/>
                    </a:lnL>
                    <a:lnR>
                      <a:noFill/>
                    </a:lnR>
                    <a:lnT>
                      <a:noFill/>
                    </a:lnT>
                    <a:lnB>
                      <a:noFill/>
                    </a:lnB>
                  </a:tcPr>
                </a:tc>
                <a:extLst>
                  <a:ext uri="{0D108BD9-81ED-4DB2-BD59-A6C34878D82A}">
                    <a16:rowId xmlns="" xmlns:a16="http://schemas.microsoft.com/office/drawing/2014/main" val="10006"/>
                  </a:ext>
                </a:extLst>
              </a:tr>
              <a:tr h="323850">
                <a:tc>
                  <a:txBody>
                    <a:bodyPr/>
                    <a:lstStyle/>
                    <a:p>
                      <a:pPr algn="r" fontAlgn="b"/>
                      <a:r>
                        <a:rPr lang="en-US" sz="2000" b="0" i="0" u="none" strike="noStrike" dirty="0">
                          <a:solidFill>
                            <a:srgbClr val="000000"/>
                          </a:solidFill>
                          <a:effectLst/>
                          <a:latin typeface="Arial" panose="020B0604020202020204" pitchFamily="34" charset="0"/>
                        </a:rPr>
                        <a:t>1-Jul-16</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Arial" panose="020B0604020202020204" pitchFamily="34" charset="0"/>
                        </a:rPr>
                        <a:t>1,020,000 </a:t>
                      </a:r>
                    </a:p>
                  </a:txBody>
                  <a:tcPr marL="9525" marR="9525" marT="9525" marB="0" anchor="b">
                    <a:lnL>
                      <a:noFill/>
                    </a:lnL>
                    <a:lnR>
                      <a:noFill/>
                    </a:lnR>
                    <a:lnT>
                      <a:noFill/>
                    </a:lnT>
                    <a:lnB>
                      <a:noFill/>
                    </a:lnB>
                  </a:tcPr>
                </a:tc>
                <a:extLst>
                  <a:ext uri="{0D108BD9-81ED-4DB2-BD59-A6C34878D82A}">
                    <a16:rowId xmlns="" xmlns:a16="http://schemas.microsoft.com/office/drawing/2014/main" val="10007"/>
                  </a:ext>
                </a:extLst>
              </a:tr>
              <a:tr h="323850">
                <a:tc>
                  <a:txBody>
                    <a:bodyPr/>
                    <a:lstStyle/>
                    <a:p>
                      <a:pPr algn="r" fontAlgn="b"/>
                      <a:r>
                        <a:rPr lang="en-US" sz="2000" b="0" i="0" u="none" strike="noStrike" dirty="0">
                          <a:solidFill>
                            <a:srgbClr val="000000"/>
                          </a:solidFill>
                          <a:effectLst/>
                          <a:latin typeface="Arial" panose="020B0604020202020204" pitchFamily="34" charset="0"/>
                        </a:rPr>
                        <a:t>1-Jul-17</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Arial" panose="020B0604020202020204" pitchFamily="34" charset="0"/>
                        </a:rPr>
                        <a:t>1,020,000 </a:t>
                      </a:r>
                    </a:p>
                  </a:txBody>
                  <a:tcPr marL="9525" marR="9525" marT="9525" marB="0" anchor="b">
                    <a:lnL>
                      <a:noFill/>
                    </a:lnL>
                    <a:lnR>
                      <a:noFill/>
                    </a:lnR>
                    <a:lnT>
                      <a:noFill/>
                    </a:lnT>
                    <a:lnB>
                      <a:noFill/>
                    </a:lnB>
                  </a:tcPr>
                </a:tc>
                <a:extLst>
                  <a:ext uri="{0D108BD9-81ED-4DB2-BD59-A6C34878D82A}">
                    <a16:rowId xmlns="" xmlns:a16="http://schemas.microsoft.com/office/drawing/2014/main" val="10008"/>
                  </a:ext>
                </a:extLst>
              </a:tr>
              <a:tr h="323850">
                <a:tc>
                  <a:txBody>
                    <a:bodyPr/>
                    <a:lstStyle/>
                    <a:p>
                      <a:pPr algn="r" fontAlgn="b"/>
                      <a:r>
                        <a:rPr lang="en-US" sz="2000" b="0" i="0" u="none" strike="noStrike" dirty="0">
                          <a:solidFill>
                            <a:srgbClr val="000000"/>
                          </a:solidFill>
                          <a:effectLst/>
                          <a:latin typeface="Arial" panose="020B0604020202020204" pitchFamily="34" charset="0"/>
                        </a:rPr>
                        <a:t>1-Jul-18</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Arial" panose="020B0604020202020204" pitchFamily="34" charset="0"/>
                        </a:rPr>
                        <a:t>1,020,000 </a:t>
                      </a:r>
                    </a:p>
                  </a:txBody>
                  <a:tcPr marL="9525" marR="9525" marT="9525" marB="0" anchor="b">
                    <a:lnL>
                      <a:noFill/>
                    </a:lnL>
                    <a:lnR>
                      <a:noFill/>
                    </a:lnR>
                    <a:lnT>
                      <a:noFill/>
                    </a:lnT>
                    <a:lnB>
                      <a:noFill/>
                    </a:lnB>
                  </a:tcPr>
                </a:tc>
                <a:extLst>
                  <a:ext uri="{0D108BD9-81ED-4DB2-BD59-A6C34878D82A}">
                    <a16:rowId xmlns="" xmlns:a16="http://schemas.microsoft.com/office/drawing/2014/main" val="10009"/>
                  </a:ext>
                </a:extLst>
              </a:tr>
              <a:tr h="323850">
                <a:tc>
                  <a:txBody>
                    <a:bodyPr/>
                    <a:lstStyle/>
                    <a:p>
                      <a:pPr algn="r" fontAlgn="b"/>
                      <a:r>
                        <a:rPr lang="en-US" sz="2000" b="0" i="0" u="none" strike="noStrike" dirty="0">
                          <a:solidFill>
                            <a:srgbClr val="000000"/>
                          </a:solidFill>
                          <a:effectLst/>
                          <a:latin typeface="Arial" panose="020B0604020202020204" pitchFamily="34" charset="0"/>
                        </a:rPr>
                        <a:t>1-Jul-19</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Arial" panose="020B0604020202020204" pitchFamily="34" charset="0"/>
                        </a:rPr>
                        <a:t>1,020,000 </a:t>
                      </a:r>
                    </a:p>
                  </a:txBody>
                  <a:tcPr marL="9525" marR="9525" marT="9525" marB="0" anchor="b">
                    <a:lnL>
                      <a:noFill/>
                    </a:lnL>
                    <a:lnR>
                      <a:noFill/>
                    </a:lnR>
                    <a:lnT>
                      <a:noFill/>
                    </a:lnT>
                    <a:lnB>
                      <a:noFill/>
                    </a:lnB>
                  </a:tcPr>
                </a:tc>
                <a:extLst>
                  <a:ext uri="{0D108BD9-81ED-4DB2-BD59-A6C34878D82A}">
                    <a16:rowId xmlns="" xmlns:a16="http://schemas.microsoft.com/office/drawing/2014/main" val="1001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153871049"/>
              </p:ext>
            </p:extLst>
          </p:nvPr>
        </p:nvGraphicFramePr>
        <p:xfrm>
          <a:off x="1696778" y="931687"/>
          <a:ext cx="2667000" cy="3571875"/>
        </p:xfrm>
        <a:graphic>
          <a:graphicData uri="http://schemas.openxmlformats.org/drawingml/2006/table">
            <a:tbl>
              <a:tblPr/>
              <a:tblGrid>
                <a:gridCol w="1041400">
                  <a:extLst>
                    <a:ext uri="{9D8B030D-6E8A-4147-A177-3AD203B41FA5}">
                      <a16:colId xmlns="" xmlns:a16="http://schemas.microsoft.com/office/drawing/2014/main" val="20000"/>
                    </a:ext>
                  </a:extLst>
                </a:gridCol>
                <a:gridCol w="1625600">
                  <a:extLst>
                    <a:ext uri="{9D8B030D-6E8A-4147-A177-3AD203B41FA5}">
                      <a16:colId xmlns="" xmlns:a16="http://schemas.microsoft.com/office/drawing/2014/main" val="20001"/>
                    </a:ext>
                  </a:extLst>
                </a:gridCol>
              </a:tblGrid>
              <a:tr h="333375">
                <a:tc>
                  <a:txBody>
                    <a:bodyPr/>
                    <a:lstStyle/>
                    <a:p>
                      <a:pPr algn="l" fontAlgn="b"/>
                      <a:endParaRPr lang="en-US" sz="20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r>
                        <a:rPr lang="en-US" sz="2000" b="1" i="0" u="none" strike="noStrike" dirty="0">
                          <a:solidFill>
                            <a:srgbClr val="000000"/>
                          </a:solidFill>
                          <a:effectLst/>
                          <a:latin typeface="Arial" panose="020B0604020202020204" pitchFamily="34" charset="0"/>
                        </a:rPr>
                        <a:t>1-Jul-10</a:t>
                      </a:r>
                    </a:p>
                  </a:txBody>
                  <a:tcPr marL="9525" marR="9525" marT="9525" marB="0" anchor="b">
                    <a:lnL>
                      <a:noFill/>
                    </a:lnL>
                    <a:lnR>
                      <a:noFill/>
                    </a:lnR>
                    <a:lnT>
                      <a:noFill/>
                    </a:lnT>
                    <a:lnB>
                      <a:noFill/>
                    </a:lnB>
                  </a:tcPr>
                </a:tc>
                <a:extLst>
                  <a:ext uri="{0D108BD9-81ED-4DB2-BD59-A6C34878D82A}">
                    <a16:rowId xmlns="" xmlns:a16="http://schemas.microsoft.com/office/drawing/2014/main" val="10000"/>
                  </a:ext>
                </a:extLst>
              </a:tr>
              <a:tr h="323850">
                <a:tc>
                  <a:txBody>
                    <a:bodyPr/>
                    <a:lstStyle/>
                    <a:p>
                      <a:pPr algn="r" fontAlgn="b"/>
                      <a:r>
                        <a:rPr lang="en-US" sz="2000" b="0" i="0" u="none" strike="noStrike" dirty="0">
                          <a:solidFill>
                            <a:srgbClr val="000000"/>
                          </a:solidFill>
                          <a:effectLst/>
                          <a:latin typeface="Arial" panose="020B0604020202020204" pitchFamily="34" charset="0"/>
                        </a:rPr>
                        <a:t>1-Jul-10</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Arial" panose="020B0604020202020204" pitchFamily="34" charset="0"/>
                        </a:rPr>
                        <a:t>1,000,000 </a:t>
                      </a:r>
                    </a:p>
                  </a:txBody>
                  <a:tcPr marL="9525" marR="9525" marT="9525" marB="0" anchor="b">
                    <a:lnL>
                      <a:noFill/>
                    </a:lnL>
                    <a:lnR>
                      <a:noFill/>
                    </a:lnR>
                    <a:lnT>
                      <a:noFill/>
                    </a:lnT>
                    <a:lnB>
                      <a:noFill/>
                    </a:lnB>
                  </a:tcPr>
                </a:tc>
                <a:extLst>
                  <a:ext uri="{0D108BD9-81ED-4DB2-BD59-A6C34878D82A}">
                    <a16:rowId xmlns="" xmlns:a16="http://schemas.microsoft.com/office/drawing/2014/main" val="10001"/>
                  </a:ext>
                </a:extLst>
              </a:tr>
              <a:tr h="323850">
                <a:tc>
                  <a:txBody>
                    <a:bodyPr/>
                    <a:lstStyle/>
                    <a:p>
                      <a:pPr algn="r" fontAlgn="b"/>
                      <a:r>
                        <a:rPr lang="en-US" sz="2000" b="0" i="0" u="none" strike="noStrike" dirty="0">
                          <a:solidFill>
                            <a:srgbClr val="000000"/>
                          </a:solidFill>
                          <a:effectLst/>
                          <a:latin typeface="Arial" panose="020B0604020202020204" pitchFamily="34" charset="0"/>
                        </a:rPr>
                        <a:t>1-Jul-11</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Arial" panose="020B0604020202020204" pitchFamily="34" charset="0"/>
                        </a:rPr>
                        <a:t>1,000,000 </a:t>
                      </a:r>
                    </a:p>
                  </a:txBody>
                  <a:tcPr marL="9525" marR="9525" marT="9525" marB="0" anchor="b">
                    <a:lnL>
                      <a:noFill/>
                    </a:lnL>
                    <a:lnR>
                      <a:noFill/>
                    </a:lnR>
                    <a:lnT>
                      <a:noFill/>
                    </a:lnT>
                    <a:lnB>
                      <a:noFill/>
                    </a:lnB>
                  </a:tcPr>
                </a:tc>
                <a:extLst>
                  <a:ext uri="{0D108BD9-81ED-4DB2-BD59-A6C34878D82A}">
                    <a16:rowId xmlns="" xmlns:a16="http://schemas.microsoft.com/office/drawing/2014/main" val="10002"/>
                  </a:ext>
                </a:extLst>
              </a:tr>
              <a:tr h="323850">
                <a:tc>
                  <a:txBody>
                    <a:bodyPr/>
                    <a:lstStyle/>
                    <a:p>
                      <a:pPr algn="r" fontAlgn="b"/>
                      <a:r>
                        <a:rPr lang="en-US" sz="2000" b="0" i="0" u="none" strike="noStrike" dirty="0">
                          <a:solidFill>
                            <a:srgbClr val="000000"/>
                          </a:solidFill>
                          <a:effectLst/>
                          <a:latin typeface="Arial" panose="020B0604020202020204" pitchFamily="34" charset="0"/>
                        </a:rPr>
                        <a:t>1-Jul-12</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Arial" panose="020B0604020202020204" pitchFamily="34" charset="0"/>
                        </a:rPr>
                        <a:t>1,000,000 </a:t>
                      </a:r>
                    </a:p>
                  </a:txBody>
                  <a:tcPr marL="9525" marR="9525" marT="9525" marB="0" anchor="b">
                    <a:lnL>
                      <a:noFill/>
                    </a:lnL>
                    <a:lnR>
                      <a:noFill/>
                    </a:lnR>
                    <a:lnT>
                      <a:noFill/>
                    </a:lnT>
                    <a:lnB>
                      <a:noFill/>
                    </a:lnB>
                  </a:tcPr>
                </a:tc>
                <a:extLst>
                  <a:ext uri="{0D108BD9-81ED-4DB2-BD59-A6C34878D82A}">
                    <a16:rowId xmlns="" xmlns:a16="http://schemas.microsoft.com/office/drawing/2014/main" val="10003"/>
                  </a:ext>
                </a:extLst>
              </a:tr>
              <a:tr h="323850">
                <a:tc>
                  <a:txBody>
                    <a:bodyPr/>
                    <a:lstStyle/>
                    <a:p>
                      <a:pPr algn="r" fontAlgn="b"/>
                      <a:r>
                        <a:rPr lang="en-US" sz="2000" b="0" i="0" u="none" strike="noStrike" dirty="0">
                          <a:solidFill>
                            <a:srgbClr val="000000"/>
                          </a:solidFill>
                          <a:effectLst/>
                          <a:latin typeface="Arial" panose="020B0604020202020204" pitchFamily="34" charset="0"/>
                        </a:rPr>
                        <a:t>1-Jul-13</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Arial" panose="020B0604020202020204" pitchFamily="34" charset="0"/>
                        </a:rPr>
                        <a:t>1,000,000 </a:t>
                      </a:r>
                    </a:p>
                  </a:txBody>
                  <a:tcPr marL="9525" marR="9525" marT="9525" marB="0" anchor="b">
                    <a:lnL>
                      <a:noFill/>
                    </a:lnL>
                    <a:lnR>
                      <a:noFill/>
                    </a:lnR>
                    <a:lnT>
                      <a:noFill/>
                    </a:lnT>
                    <a:lnB>
                      <a:noFill/>
                    </a:lnB>
                  </a:tcPr>
                </a:tc>
                <a:extLst>
                  <a:ext uri="{0D108BD9-81ED-4DB2-BD59-A6C34878D82A}">
                    <a16:rowId xmlns="" xmlns:a16="http://schemas.microsoft.com/office/drawing/2014/main" val="10004"/>
                  </a:ext>
                </a:extLst>
              </a:tr>
              <a:tr h="323850">
                <a:tc>
                  <a:txBody>
                    <a:bodyPr/>
                    <a:lstStyle/>
                    <a:p>
                      <a:pPr algn="r" fontAlgn="b"/>
                      <a:r>
                        <a:rPr lang="en-US" sz="2000" b="0" i="0" u="none" strike="noStrike" dirty="0">
                          <a:solidFill>
                            <a:srgbClr val="000000"/>
                          </a:solidFill>
                          <a:effectLst/>
                          <a:latin typeface="Arial" panose="020B0604020202020204" pitchFamily="34" charset="0"/>
                        </a:rPr>
                        <a:t>1-Jul-14</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Arial" panose="020B0604020202020204" pitchFamily="34" charset="0"/>
                        </a:rPr>
                        <a:t>1,000,000 </a:t>
                      </a:r>
                    </a:p>
                  </a:txBody>
                  <a:tcPr marL="9525" marR="9525" marT="9525" marB="0" anchor="b">
                    <a:lnL>
                      <a:noFill/>
                    </a:lnL>
                    <a:lnR>
                      <a:noFill/>
                    </a:lnR>
                    <a:lnT>
                      <a:noFill/>
                    </a:lnT>
                    <a:lnB>
                      <a:noFill/>
                    </a:lnB>
                  </a:tcPr>
                </a:tc>
                <a:extLst>
                  <a:ext uri="{0D108BD9-81ED-4DB2-BD59-A6C34878D82A}">
                    <a16:rowId xmlns="" xmlns:a16="http://schemas.microsoft.com/office/drawing/2014/main" val="10005"/>
                  </a:ext>
                </a:extLst>
              </a:tr>
              <a:tr h="323850">
                <a:tc>
                  <a:txBody>
                    <a:bodyPr/>
                    <a:lstStyle/>
                    <a:p>
                      <a:pPr algn="r" fontAlgn="b"/>
                      <a:r>
                        <a:rPr lang="en-US" sz="2000" b="0" i="0" u="none" strike="noStrike" dirty="0">
                          <a:solidFill>
                            <a:srgbClr val="000000"/>
                          </a:solidFill>
                          <a:effectLst/>
                          <a:latin typeface="Arial" panose="020B0604020202020204" pitchFamily="34" charset="0"/>
                        </a:rPr>
                        <a:t>1-Jul-15</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Arial" panose="020B0604020202020204" pitchFamily="34" charset="0"/>
                        </a:rPr>
                        <a:t>1,000,000 </a:t>
                      </a:r>
                    </a:p>
                  </a:txBody>
                  <a:tcPr marL="9525" marR="9525" marT="9525" marB="0" anchor="b">
                    <a:lnL>
                      <a:noFill/>
                    </a:lnL>
                    <a:lnR>
                      <a:noFill/>
                    </a:lnR>
                    <a:lnT>
                      <a:noFill/>
                    </a:lnT>
                    <a:lnB>
                      <a:noFill/>
                    </a:lnB>
                  </a:tcPr>
                </a:tc>
                <a:extLst>
                  <a:ext uri="{0D108BD9-81ED-4DB2-BD59-A6C34878D82A}">
                    <a16:rowId xmlns="" xmlns:a16="http://schemas.microsoft.com/office/drawing/2014/main" val="10006"/>
                  </a:ext>
                </a:extLst>
              </a:tr>
              <a:tr h="323850">
                <a:tc>
                  <a:txBody>
                    <a:bodyPr/>
                    <a:lstStyle/>
                    <a:p>
                      <a:pPr algn="r" fontAlgn="b"/>
                      <a:r>
                        <a:rPr lang="en-US" sz="2000" b="0" i="0" u="none" strike="noStrike" dirty="0">
                          <a:solidFill>
                            <a:srgbClr val="000000"/>
                          </a:solidFill>
                          <a:effectLst/>
                          <a:latin typeface="Arial" panose="020B0604020202020204" pitchFamily="34" charset="0"/>
                        </a:rPr>
                        <a:t>1-Jul-16</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Arial" panose="020B0604020202020204" pitchFamily="34" charset="0"/>
                        </a:rPr>
                        <a:t>1,000,000 </a:t>
                      </a:r>
                    </a:p>
                  </a:txBody>
                  <a:tcPr marL="9525" marR="9525" marT="9525" marB="0" anchor="b">
                    <a:lnL>
                      <a:noFill/>
                    </a:lnL>
                    <a:lnR>
                      <a:noFill/>
                    </a:lnR>
                    <a:lnT>
                      <a:noFill/>
                    </a:lnT>
                    <a:lnB>
                      <a:noFill/>
                    </a:lnB>
                  </a:tcPr>
                </a:tc>
                <a:extLst>
                  <a:ext uri="{0D108BD9-81ED-4DB2-BD59-A6C34878D82A}">
                    <a16:rowId xmlns="" xmlns:a16="http://schemas.microsoft.com/office/drawing/2014/main" val="10007"/>
                  </a:ext>
                </a:extLst>
              </a:tr>
              <a:tr h="323850">
                <a:tc>
                  <a:txBody>
                    <a:bodyPr/>
                    <a:lstStyle/>
                    <a:p>
                      <a:pPr algn="r" fontAlgn="b"/>
                      <a:r>
                        <a:rPr lang="en-US" sz="2000" b="0" i="0" u="none" strike="noStrike" dirty="0">
                          <a:solidFill>
                            <a:srgbClr val="000000"/>
                          </a:solidFill>
                          <a:effectLst/>
                          <a:latin typeface="Arial" panose="020B0604020202020204" pitchFamily="34" charset="0"/>
                        </a:rPr>
                        <a:t>1-Jul-17</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Arial" panose="020B0604020202020204" pitchFamily="34" charset="0"/>
                        </a:rPr>
                        <a:t>1,000,000 </a:t>
                      </a:r>
                    </a:p>
                  </a:txBody>
                  <a:tcPr marL="9525" marR="9525" marT="9525" marB="0" anchor="b">
                    <a:lnL>
                      <a:noFill/>
                    </a:lnL>
                    <a:lnR>
                      <a:noFill/>
                    </a:lnR>
                    <a:lnT>
                      <a:noFill/>
                    </a:lnT>
                    <a:lnB>
                      <a:noFill/>
                    </a:lnB>
                  </a:tcPr>
                </a:tc>
                <a:extLst>
                  <a:ext uri="{0D108BD9-81ED-4DB2-BD59-A6C34878D82A}">
                    <a16:rowId xmlns="" xmlns:a16="http://schemas.microsoft.com/office/drawing/2014/main" val="10008"/>
                  </a:ext>
                </a:extLst>
              </a:tr>
              <a:tr h="323850">
                <a:tc>
                  <a:txBody>
                    <a:bodyPr/>
                    <a:lstStyle/>
                    <a:p>
                      <a:pPr algn="r" fontAlgn="b"/>
                      <a:r>
                        <a:rPr lang="en-US" sz="2000" b="0" i="0" u="none" strike="noStrike" dirty="0">
                          <a:solidFill>
                            <a:srgbClr val="000000"/>
                          </a:solidFill>
                          <a:effectLst/>
                          <a:latin typeface="Arial" panose="020B0604020202020204" pitchFamily="34" charset="0"/>
                        </a:rPr>
                        <a:t>1-Jul-18</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Arial" panose="020B0604020202020204" pitchFamily="34" charset="0"/>
                        </a:rPr>
                        <a:t>1,000,000 </a:t>
                      </a:r>
                    </a:p>
                  </a:txBody>
                  <a:tcPr marL="9525" marR="9525" marT="9525" marB="0" anchor="b">
                    <a:lnL>
                      <a:noFill/>
                    </a:lnL>
                    <a:lnR>
                      <a:noFill/>
                    </a:lnR>
                    <a:lnT>
                      <a:noFill/>
                    </a:lnT>
                    <a:lnB>
                      <a:noFill/>
                    </a:lnB>
                  </a:tcPr>
                </a:tc>
                <a:extLst>
                  <a:ext uri="{0D108BD9-81ED-4DB2-BD59-A6C34878D82A}">
                    <a16:rowId xmlns="" xmlns:a16="http://schemas.microsoft.com/office/drawing/2014/main" val="10009"/>
                  </a:ext>
                </a:extLst>
              </a:tr>
              <a:tr h="323850">
                <a:tc>
                  <a:txBody>
                    <a:bodyPr/>
                    <a:lstStyle/>
                    <a:p>
                      <a:pPr algn="r" fontAlgn="b"/>
                      <a:r>
                        <a:rPr lang="en-US" sz="2000" b="0" i="0" u="none" strike="noStrike" dirty="0">
                          <a:solidFill>
                            <a:srgbClr val="000000"/>
                          </a:solidFill>
                          <a:effectLst/>
                          <a:latin typeface="Arial" panose="020B0604020202020204" pitchFamily="34" charset="0"/>
                        </a:rPr>
                        <a:t>1-Jul-19</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Arial" panose="020B0604020202020204" pitchFamily="34" charset="0"/>
                        </a:rPr>
                        <a:t>1,000,000 </a:t>
                      </a:r>
                    </a:p>
                  </a:txBody>
                  <a:tcPr marL="9525" marR="9525" marT="9525" marB="0" anchor="b">
                    <a:lnL>
                      <a:noFill/>
                    </a:lnL>
                    <a:lnR>
                      <a:noFill/>
                    </a:lnR>
                    <a:lnT>
                      <a:noFill/>
                    </a:lnT>
                    <a:lnB>
                      <a:noFill/>
                    </a:lnB>
                  </a:tcPr>
                </a:tc>
                <a:extLst>
                  <a:ext uri="{0D108BD9-81ED-4DB2-BD59-A6C34878D82A}">
                    <a16:rowId xmlns="" xmlns:a16="http://schemas.microsoft.com/office/drawing/2014/main" val="10010"/>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228881159"/>
              </p:ext>
            </p:extLst>
          </p:nvPr>
        </p:nvGraphicFramePr>
        <p:xfrm>
          <a:off x="629978" y="4788561"/>
          <a:ext cx="3733800" cy="323850"/>
        </p:xfrm>
        <a:graphic>
          <a:graphicData uri="http://schemas.openxmlformats.org/drawingml/2006/table">
            <a:tbl>
              <a:tblPr/>
              <a:tblGrid>
                <a:gridCol w="1066800">
                  <a:extLst>
                    <a:ext uri="{9D8B030D-6E8A-4147-A177-3AD203B41FA5}">
                      <a16:colId xmlns="" xmlns:a16="http://schemas.microsoft.com/office/drawing/2014/main" val="20000"/>
                    </a:ext>
                  </a:extLst>
                </a:gridCol>
                <a:gridCol w="1041400">
                  <a:extLst>
                    <a:ext uri="{9D8B030D-6E8A-4147-A177-3AD203B41FA5}">
                      <a16:colId xmlns="" xmlns:a16="http://schemas.microsoft.com/office/drawing/2014/main" val="20001"/>
                    </a:ext>
                  </a:extLst>
                </a:gridCol>
                <a:gridCol w="1625600">
                  <a:extLst>
                    <a:ext uri="{9D8B030D-6E8A-4147-A177-3AD203B41FA5}">
                      <a16:colId xmlns="" xmlns:a16="http://schemas.microsoft.com/office/drawing/2014/main" val="20002"/>
                    </a:ext>
                  </a:extLst>
                </a:gridCol>
              </a:tblGrid>
              <a:tr h="323850">
                <a:tc>
                  <a:txBody>
                    <a:bodyPr/>
                    <a:lstStyle/>
                    <a:p>
                      <a:pPr algn="r" fontAlgn="b"/>
                      <a:r>
                        <a:rPr lang="en-US" sz="2000" b="0" i="0" u="none" strike="noStrike" dirty="0">
                          <a:solidFill>
                            <a:srgbClr val="000000"/>
                          </a:solidFill>
                          <a:effectLst/>
                          <a:latin typeface="Arial" panose="020B0604020202020204" pitchFamily="34" charset="0"/>
                        </a:rPr>
                        <a:t>NPV 5%</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Arial" panose="020B0604020202020204" pitchFamily="34" charset="0"/>
                        </a:rPr>
                        <a:t>1-Jul-10</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Arial" panose="020B0604020202020204" pitchFamily="34" charset="0"/>
                        </a:rPr>
                        <a:t>7,848,186 </a:t>
                      </a:r>
                    </a:p>
                  </a:txBody>
                  <a:tcPr marL="9525" marR="9525" marT="9525" marB="0" anchor="b">
                    <a:lnL>
                      <a:noFill/>
                    </a:lnL>
                    <a:lnR>
                      <a:noFill/>
                    </a:lnR>
                    <a:lnT>
                      <a:noFill/>
                    </a:lnT>
                    <a:lnB>
                      <a:noFill/>
                    </a:lnB>
                  </a:tcPr>
                </a:tc>
                <a:extLst>
                  <a:ext uri="{0D108BD9-81ED-4DB2-BD59-A6C34878D82A}">
                    <a16:rowId xmlns="" xmlns:a16="http://schemas.microsoft.com/office/drawing/2014/main" val="10000"/>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867962859"/>
              </p:ext>
            </p:extLst>
          </p:nvPr>
        </p:nvGraphicFramePr>
        <p:xfrm>
          <a:off x="520995" y="5292864"/>
          <a:ext cx="3842783" cy="323850"/>
        </p:xfrm>
        <a:graphic>
          <a:graphicData uri="http://schemas.openxmlformats.org/drawingml/2006/table">
            <a:tbl>
              <a:tblPr/>
              <a:tblGrid>
                <a:gridCol w="1097938">
                  <a:extLst>
                    <a:ext uri="{9D8B030D-6E8A-4147-A177-3AD203B41FA5}">
                      <a16:colId xmlns="" xmlns:a16="http://schemas.microsoft.com/office/drawing/2014/main" val="20000"/>
                    </a:ext>
                  </a:extLst>
                </a:gridCol>
                <a:gridCol w="1219960">
                  <a:extLst>
                    <a:ext uri="{9D8B030D-6E8A-4147-A177-3AD203B41FA5}">
                      <a16:colId xmlns="" xmlns:a16="http://schemas.microsoft.com/office/drawing/2014/main" val="20001"/>
                    </a:ext>
                  </a:extLst>
                </a:gridCol>
                <a:gridCol w="1524885">
                  <a:extLst>
                    <a:ext uri="{9D8B030D-6E8A-4147-A177-3AD203B41FA5}">
                      <a16:colId xmlns="" xmlns:a16="http://schemas.microsoft.com/office/drawing/2014/main" val="20002"/>
                    </a:ext>
                  </a:extLst>
                </a:gridCol>
              </a:tblGrid>
              <a:tr h="323850">
                <a:tc>
                  <a:txBody>
                    <a:bodyPr/>
                    <a:lstStyle/>
                    <a:p>
                      <a:pPr algn="r" fontAlgn="b"/>
                      <a:r>
                        <a:rPr lang="en-US" sz="2000" b="0" i="0" u="none" strike="noStrike" dirty="0">
                          <a:solidFill>
                            <a:srgbClr val="000000"/>
                          </a:solidFill>
                          <a:effectLst/>
                          <a:latin typeface="Arial" panose="020B0604020202020204" pitchFamily="34" charset="0"/>
                        </a:rPr>
                        <a:t>NPV 5%</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Arial" panose="020B0604020202020204" pitchFamily="34" charset="0"/>
                        </a:rPr>
                        <a:t>30-Jun-11</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Arial" panose="020B0604020202020204" pitchFamily="34" charset="0"/>
                        </a:rPr>
                        <a:t>7,231,114 </a:t>
                      </a:r>
                    </a:p>
                  </a:txBody>
                  <a:tcPr marL="9525" marR="9525" marT="9525" marB="0" anchor="b">
                    <a:lnL>
                      <a:noFill/>
                    </a:lnL>
                    <a:lnR>
                      <a:noFill/>
                    </a:lnR>
                    <a:lnT>
                      <a:noFill/>
                    </a:lnT>
                    <a:lnB>
                      <a:noFill/>
                    </a:lnB>
                  </a:tcPr>
                </a:tc>
                <a:extLst>
                  <a:ext uri="{0D108BD9-81ED-4DB2-BD59-A6C34878D82A}">
                    <a16:rowId xmlns="" xmlns:a16="http://schemas.microsoft.com/office/drawing/2014/main" val="10000"/>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2153700948"/>
              </p:ext>
            </p:extLst>
          </p:nvPr>
        </p:nvGraphicFramePr>
        <p:xfrm>
          <a:off x="6044905" y="5279924"/>
          <a:ext cx="1625600" cy="323850"/>
        </p:xfrm>
        <a:graphic>
          <a:graphicData uri="http://schemas.openxmlformats.org/drawingml/2006/table">
            <a:tbl>
              <a:tblPr/>
              <a:tblGrid>
                <a:gridCol w="1625600">
                  <a:extLst>
                    <a:ext uri="{9D8B030D-6E8A-4147-A177-3AD203B41FA5}">
                      <a16:colId xmlns="" xmlns:a16="http://schemas.microsoft.com/office/drawing/2014/main" val="20000"/>
                    </a:ext>
                  </a:extLst>
                </a:gridCol>
              </a:tblGrid>
              <a:tr h="323850">
                <a:tc>
                  <a:txBody>
                    <a:bodyPr/>
                    <a:lstStyle/>
                    <a:p>
                      <a:pPr algn="r" fontAlgn="b"/>
                      <a:r>
                        <a:rPr lang="en-US" sz="2000" b="0" i="0" u="none" strike="noStrike" dirty="0">
                          <a:solidFill>
                            <a:srgbClr val="000000"/>
                          </a:solidFill>
                          <a:effectLst/>
                          <a:latin typeface="Arial" panose="020B0604020202020204" pitchFamily="34" charset="0"/>
                        </a:rPr>
                        <a:t>7,375,737 </a:t>
                      </a:r>
                    </a:p>
                  </a:txBody>
                  <a:tcPr marL="9525" marR="9525" marT="9525" marB="0" anchor="b">
                    <a:lnL>
                      <a:noFill/>
                    </a:lnL>
                    <a:lnR>
                      <a:noFill/>
                    </a:lnR>
                    <a:lnT>
                      <a:noFill/>
                    </a:lnT>
                    <a:lnB>
                      <a:noFill/>
                    </a:lnB>
                  </a:tcPr>
                </a:tc>
                <a:extLst>
                  <a:ext uri="{0D108BD9-81ED-4DB2-BD59-A6C34878D82A}">
                    <a16:rowId xmlns="" xmlns:a16="http://schemas.microsoft.com/office/drawing/2014/main" val="10000"/>
                  </a:ext>
                </a:extLst>
              </a:tr>
            </a:tbl>
          </a:graphicData>
        </a:graphic>
      </p:graphicFrame>
      <p:sp>
        <p:nvSpPr>
          <p:cNvPr id="17" name="Right Arrow 16"/>
          <p:cNvSpPr/>
          <p:nvPr/>
        </p:nvSpPr>
        <p:spPr>
          <a:xfrm>
            <a:off x="4720856" y="5279924"/>
            <a:ext cx="1552353" cy="3508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389928" y="1571445"/>
            <a:ext cx="1378033" cy="4107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TextBox 13"/>
          <p:cNvSpPr txBox="1"/>
          <p:nvPr/>
        </p:nvSpPr>
        <p:spPr>
          <a:xfrm>
            <a:off x="7966310" y="1495654"/>
            <a:ext cx="937993" cy="584775"/>
          </a:xfrm>
          <a:prstGeom prst="rect">
            <a:avLst/>
          </a:prstGeom>
          <a:noFill/>
          <a:ln>
            <a:solidFill>
              <a:schemeClr val="tx1"/>
            </a:solidFill>
          </a:ln>
        </p:spPr>
        <p:txBody>
          <a:bodyPr wrap="square" rtlCol="0">
            <a:spAutoFit/>
          </a:bodyPr>
          <a:lstStyle/>
          <a:p>
            <a:r>
              <a:rPr lang="en-AU" sz="1600" dirty="0" smtClean="0"/>
              <a:t>Changed rent</a:t>
            </a:r>
            <a:endParaRPr lang="en-AU" sz="1600" dirty="0"/>
          </a:p>
        </p:txBody>
      </p:sp>
      <p:cxnSp>
        <p:nvCxnSpPr>
          <p:cNvPr id="15" name="Straight Arrow Connector 14"/>
          <p:cNvCxnSpPr/>
          <p:nvPr/>
        </p:nvCxnSpPr>
        <p:spPr>
          <a:xfrm flipH="1">
            <a:off x="7767961" y="1788042"/>
            <a:ext cx="19834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0"/>
          </p:nvPr>
        </p:nvSpPr>
        <p:spPr/>
        <p:txBody>
          <a:bodyPr/>
          <a:lstStyle/>
          <a:p>
            <a:fld id="{F20B0F91-48EB-4459-AF6F-DD84B76E649D}" type="slidenum">
              <a:rPr lang="en-AU" smtClean="0"/>
              <a:pPr/>
              <a:t>54</a:t>
            </a:fld>
            <a:endParaRPr lang="en-AU" dirty="0"/>
          </a:p>
        </p:txBody>
      </p:sp>
    </p:spTree>
    <p:extLst>
      <p:ext uri="{BB962C8B-B14F-4D97-AF65-F5344CB8AC3E}">
        <p14:creationId xmlns:p14="http://schemas.microsoft.com/office/powerpoint/2010/main" val="29326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0827" y="86597"/>
            <a:ext cx="8917179" cy="798617"/>
          </a:xfrm>
          <a:prstGeom prst="rect">
            <a:avLst/>
          </a:prstGeom>
        </p:spPr>
        <p:txBody>
          <a:bodyPr>
            <a:normAutofit/>
          </a:bodyPr>
          <a:lstStyle/>
          <a:p>
            <a:pPr algn="ctr"/>
            <a:r>
              <a:rPr lang="en-AU" sz="3200" b="0" dirty="0">
                <a:solidFill>
                  <a:schemeClr val="tx2"/>
                </a:solidFill>
                <a:latin typeface="+mj-lt"/>
              </a:rPr>
              <a:t>Lease re-measurement (for example, CPI)</a:t>
            </a:r>
          </a:p>
        </p:txBody>
      </p:sp>
      <p:pic>
        <p:nvPicPr>
          <p:cNvPr id="4" name="Picture 3"/>
          <p:cNvPicPr>
            <a:picLocks noChangeAspect="1"/>
          </p:cNvPicPr>
          <p:nvPr/>
        </p:nvPicPr>
        <p:blipFill>
          <a:blip r:embed="rId2"/>
          <a:stretch>
            <a:fillRect/>
          </a:stretch>
        </p:blipFill>
        <p:spPr>
          <a:xfrm>
            <a:off x="115994" y="2141622"/>
            <a:ext cx="8912013" cy="2115677"/>
          </a:xfrm>
          <a:prstGeom prst="rect">
            <a:avLst/>
          </a:prstGeom>
        </p:spPr>
      </p:pic>
      <p:sp>
        <p:nvSpPr>
          <p:cNvPr id="3" name="Slide Number Placeholder 2"/>
          <p:cNvSpPr>
            <a:spLocks noGrp="1"/>
          </p:cNvSpPr>
          <p:nvPr>
            <p:ph type="sldNum" sz="quarter" idx="11"/>
          </p:nvPr>
        </p:nvSpPr>
        <p:spPr/>
        <p:txBody>
          <a:bodyPr/>
          <a:lstStyle/>
          <a:p>
            <a:fld id="{F20B0F91-48EB-4459-AF6F-DD84B76E649D}" type="slidenum">
              <a:rPr lang="en-AU" smtClean="0"/>
              <a:pPr/>
              <a:t>55</a:t>
            </a:fld>
            <a:endParaRPr lang="en-AU" dirty="0"/>
          </a:p>
        </p:txBody>
      </p:sp>
    </p:spTree>
    <p:extLst>
      <p:ext uri="{BB962C8B-B14F-4D97-AF65-F5344CB8AC3E}">
        <p14:creationId xmlns:p14="http://schemas.microsoft.com/office/powerpoint/2010/main" val="27374784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0828" y="86597"/>
            <a:ext cx="8922813" cy="798617"/>
          </a:xfrm>
          <a:prstGeom prst="rect">
            <a:avLst/>
          </a:prstGeom>
        </p:spPr>
        <p:txBody>
          <a:bodyPr/>
          <a:lstStyle/>
          <a:p>
            <a:pPr algn="ctr"/>
            <a:r>
              <a:rPr lang="en-AU" sz="3200" b="0" dirty="0">
                <a:solidFill>
                  <a:schemeClr val="tx2"/>
                </a:solidFill>
                <a:latin typeface="+mj-lt"/>
              </a:rPr>
              <a:t>Lease payments—CPI</a:t>
            </a:r>
          </a:p>
        </p:txBody>
      </p:sp>
      <p:sp>
        <p:nvSpPr>
          <p:cNvPr id="4" name="Content Placeholder 4"/>
          <p:cNvSpPr txBox="1">
            <a:spLocks/>
          </p:cNvSpPr>
          <p:nvPr/>
        </p:nvSpPr>
        <p:spPr>
          <a:xfrm>
            <a:off x="615900" y="885214"/>
            <a:ext cx="8229600" cy="4525963"/>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AU" sz="2400" dirty="0">
                <a:latin typeface="+mj-lt"/>
                <a:cs typeface="Arial" panose="020B0604020202020204" pitchFamily="34" charset="0"/>
              </a:rPr>
              <a:t>Only include in lease liability when rentals change</a:t>
            </a:r>
          </a:p>
          <a:p>
            <a:pPr marL="0" indent="0">
              <a:buFont typeface="Arial"/>
              <a:buNone/>
            </a:pPr>
            <a:endParaRPr lang="en-AU" sz="2400" dirty="0">
              <a:latin typeface="+mj-lt"/>
              <a:cs typeface="Arial" panose="020B0604020202020204" pitchFamily="34" charset="0"/>
            </a:endParaRPr>
          </a:p>
          <a:p>
            <a:pPr marL="0" indent="0">
              <a:buFont typeface="Arial"/>
              <a:buNone/>
            </a:pPr>
            <a:r>
              <a:rPr lang="en-AU" sz="2400" dirty="0">
                <a:latin typeface="+mj-lt"/>
                <a:cs typeface="Arial" panose="020B0604020202020204" pitchFamily="34" charset="0"/>
              </a:rPr>
              <a:t>When do rentals change?</a:t>
            </a:r>
          </a:p>
          <a:p>
            <a:pPr>
              <a:buFont typeface="Wingdings" panose="05000000000000000000" pitchFamily="2" charset="2"/>
              <a:buChar char="§"/>
            </a:pPr>
            <a:r>
              <a:rPr lang="en-AU" sz="2400" dirty="0">
                <a:latin typeface="+mj-lt"/>
                <a:cs typeface="Arial" panose="020B0604020202020204" pitchFamily="34" charset="0"/>
              </a:rPr>
              <a:t>1 January</a:t>
            </a:r>
          </a:p>
          <a:p>
            <a:pPr>
              <a:buFont typeface="Wingdings" panose="05000000000000000000" pitchFamily="2" charset="2"/>
              <a:buChar char="§"/>
            </a:pPr>
            <a:r>
              <a:rPr lang="en-AU" sz="2400" dirty="0">
                <a:latin typeface="+mj-lt"/>
                <a:cs typeface="Arial" panose="020B0604020202020204" pitchFamily="34" charset="0"/>
              </a:rPr>
              <a:t>1 July</a:t>
            </a:r>
          </a:p>
          <a:p>
            <a:pPr>
              <a:buFont typeface="Wingdings" panose="05000000000000000000" pitchFamily="2" charset="2"/>
              <a:buChar char="§"/>
            </a:pPr>
            <a:r>
              <a:rPr lang="en-AU" sz="2400" dirty="0">
                <a:latin typeface="+mj-lt"/>
                <a:cs typeface="Arial" panose="020B0604020202020204" pitchFamily="34" charset="0"/>
              </a:rPr>
              <a:t>Anniversary of commencement</a:t>
            </a:r>
          </a:p>
        </p:txBody>
      </p:sp>
      <p:sp>
        <p:nvSpPr>
          <p:cNvPr id="3" name="Slide Number Placeholder 2"/>
          <p:cNvSpPr>
            <a:spLocks noGrp="1"/>
          </p:cNvSpPr>
          <p:nvPr>
            <p:ph type="sldNum" sz="quarter" idx="11"/>
          </p:nvPr>
        </p:nvSpPr>
        <p:spPr/>
        <p:txBody>
          <a:bodyPr/>
          <a:lstStyle/>
          <a:p>
            <a:fld id="{F20B0F91-48EB-4459-AF6F-DD84B76E649D}" type="slidenum">
              <a:rPr lang="en-AU" smtClean="0"/>
              <a:pPr/>
              <a:t>56</a:t>
            </a:fld>
            <a:endParaRPr lang="en-AU" dirty="0"/>
          </a:p>
        </p:txBody>
      </p:sp>
    </p:spTree>
    <p:extLst>
      <p:ext uri="{BB962C8B-B14F-4D97-AF65-F5344CB8AC3E}">
        <p14:creationId xmlns:p14="http://schemas.microsoft.com/office/powerpoint/2010/main" val="26791830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0827" y="86597"/>
            <a:ext cx="8922813" cy="798617"/>
          </a:xfrm>
          <a:prstGeom prst="rect">
            <a:avLst/>
          </a:prstGeom>
        </p:spPr>
        <p:txBody>
          <a:bodyPr>
            <a:normAutofit/>
          </a:bodyPr>
          <a:lstStyle/>
          <a:p>
            <a:pPr algn="ctr"/>
            <a:r>
              <a:rPr lang="en-AU" sz="3200" b="0" dirty="0">
                <a:solidFill>
                  <a:schemeClr val="tx2"/>
                </a:solidFill>
                <a:latin typeface="+mj-lt"/>
              </a:rPr>
              <a:t>Lease payments—contingent payments</a:t>
            </a:r>
          </a:p>
        </p:txBody>
      </p:sp>
      <p:sp>
        <p:nvSpPr>
          <p:cNvPr id="4" name="Content Placeholder 4"/>
          <p:cNvSpPr txBox="1">
            <a:spLocks/>
          </p:cNvSpPr>
          <p:nvPr/>
        </p:nvSpPr>
        <p:spPr>
          <a:xfrm>
            <a:off x="332121" y="1147971"/>
            <a:ext cx="8229600" cy="4525963"/>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AU" sz="2400" dirty="0">
                <a:latin typeface="+mj-lt"/>
                <a:cs typeface="Arial" panose="020B0604020202020204" pitchFamily="34" charset="0"/>
              </a:rPr>
              <a:t>Include fixed payments in lease liability</a:t>
            </a:r>
          </a:p>
          <a:p>
            <a:pPr>
              <a:buFont typeface="Wingdings" panose="05000000000000000000" pitchFamily="2" charset="2"/>
              <a:buChar char="§"/>
            </a:pPr>
            <a:endParaRPr lang="en-AU" sz="2400" dirty="0" smtClean="0">
              <a:latin typeface="+mj-lt"/>
              <a:cs typeface="Arial" panose="020B0604020202020204" pitchFamily="34" charset="0"/>
            </a:endParaRPr>
          </a:p>
          <a:p>
            <a:pPr>
              <a:buFont typeface="Wingdings" panose="05000000000000000000" pitchFamily="2" charset="2"/>
              <a:buChar char="§"/>
            </a:pPr>
            <a:r>
              <a:rPr lang="en-AU" sz="2400" dirty="0" smtClean="0">
                <a:latin typeface="+mj-lt"/>
                <a:cs typeface="Arial" panose="020B0604020202020204" pitchFamily="34" charset="0"/>
              </a:rPr>
              <a:t>Recognise </a:t>
            </a:r>
            <a:r>
              <a:rPr lang="en-AU" sz="2400" dirty="0">
                <a:latin typeface="+mj-lt"/>
                <a:cs typeface="Arial" panose="020B0604020202020204" pitchFamily="34" charset="0"/>
              </a:rPr>
              <a:t>variable payments when they occur</a:t>
            </a:r>
          </a:p>
          <a:p>
            <a:pPr marL="457200" lvl="1" indent="0">
              <a:buFont typeface="Arial"/>
              <a:buNone/>
            </a:pPr>
            <a:r>
              <a:rPr lang="en-AU" sz="2400" dirty="0">
                <a:latin typeface="+mj-lt"/>
                <a:cs typeface="Arial" panose="020B0604020202020204" pitchFamily="34" charset="0"/>
              </a:rPr>
              <a:t>– e.g. turnover rent, usage rent</a:t>
            </a:r>
          </a:p>
          <a:p>
            <a:pPr>
              <a:buFont typeface="Wingdings" panose="05000000000000000000" pitchFamily="2" charset="2"/>
              <a:buChar char="§"/>
            </a:pPr>
            <a:endParaRPr lang="en-AU" sz="2400" dirty="0" smtClean="0">
              <a:latin typeface="+mj-lt"/>
              <a:cs typeface="Arial" panose="020B0604020202020204" pitchFamily="34" charset="0"/>
            </a:endParaRPr>
          </a:p>
          <a:p>
            <a:pPr>
              <a:buFont typeface="Wingdings" panose="05000000000000000000" pitchFamily="2" charset="2"/>
              <a:buChar char="§"/>
            </a:pPr>
            <a:r>
              <a:rPr lang="en-AU" sz="2400" dirty="0" smtClean="0">
                <a:latin typeface="+mj-lt"/>
                <a:cs typeface="Arial" panose="020B0604020202020204" pitchFamily="34" charset="0"/>
              </a:rPr>
              <a:t>Some </a:t>
            </a:r>
            <a:r>
              <a:rPr lang="en-AU" sz="2400" dirty="0">
                <a:latin typeface="+mj-lt"/>
                <a:cs typeface="Arial" panose="020B0604020202020204" pitchFamily="34" charset="0"/>
              </a:rPr>
              <a:t>lease rentals included in lease liability. Some are not</a:t>
            </a:r>
          </a:p>
          <a:p>
            <a:pPr>
              <a:buFont typeface="Wingdings" panose="05000000000000000000" pitchFamily="2" charset="2"/>
              <a:buChar char="§"/>
            </a:pPr>
            <a:endParaRPr lang="en-AU" sz="2400" dirty="0" smtClean="0">
              <a:latin typeface="+mj-lt"/>
              <a:cs typeface="Arial" panose="020B0604020202020204" pitchFamily="34" charset="0"/>
            </a:endParaRPr>
          </a:p>
          <a:p>
            <a:pPr>
              <a:buFont typeface="Wingdings" panose="05000000000000000000" pitchFamily="2" charset="2"/>
              <a:buChar char="§"/>
            </a:pPr>
            <a:r>
              <a:rPr lang="en-AU" sz="2400" dirty="0" smtClean="0">
                <a:latin typeface="+mj-lt"/>
                <a:cs typeface="Arial" panose="020B0604020202020204" pitchFamily="34" charset="0"/>
              </a:rPr>
              <a:t>May </a:t>
            </a:r>
            <a:r>
              <a:rPr lang="en-AU" sz="2400" dirty="0">
                <a:latin typeface="+mj-lt"/>
                <a:cs typeface="Arial" panose="020B0604020202020204" pitchFamily="34" charset="0"/>
              </a:rPr>
              <a:t>still have a lease payments expense</a:t>
            </a:r>
          </a:p>
          <a:p>
            <a:pPr lvl="1"/>
            <a:endParaRPr lang="en-AU" dirty="0"/>
          </a:p>
        </p:txBody>
      </p:sp>
      <p:sp>
        <p:nvSpPr>
          <p:cNvPr id="3" name="Slide Number Placeholder 2"/>
          <p:cNvSpPr>
            <a:spLocks noGrp="1"/>
          </p:cNvSpPr>
          <p:nvPr>
            <p:ph type="sldNum" sz="quarter" idx="11"/>
          </p:nvPr>
        </p:nvSpPr>
        <p:spPr/>
        <p:txBody>
          <a:bodyPr/>
          <a:lstStyle/>
          <a:p>
            <a:fld id="{F20B0F91-48EB-4459-AF6F-DD84B76E649D}" type="slidenum">
              <a:rPr lang="en-AU" smtClean="0"/>
              <a:pPr/>
              <a:t>57</a:t>
            </a:fld>
            <a:endParaRPr lang="en-AU" dirty="0"/>
          </a:p>
        </p:txBody>
      </p:sp>
    </p:spTree>
    <p:extLst>
      <p:ext uri="{BB962C8B-B14F-4D97-AF65-F5344CB8AC3E}">
        <p14:creationId xmlns:p14="http://schemas.microsoft.com/office/powerpoint/2010/main" val="3113598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0828" y="86597"/>
            <a:ext cx="8922813" cy="798617"/>
          </a:xfrm>
          <a:prstGeom prst="rect">
            <a:avLst/>
          </a:prstGeom>
        </p:spPr>
        <p:txBody>
          <a:bodyPr/>
          <a:lstStyle/>
          <a:p>
            <a:pPr algn="ctr"/>
            <a:r>
              <a:rPr lang="en-AU" sz="3200" b="0" dirty="0">
                <a:solidFill>
                  <a:schemeClr val="tx2"/>
                </a:solidFill>
                <a:latin typeface="+mj-lt"/>
              </a:rPr>
              <a:t>Business combinations</a:t>
            </a:r>
          </a:p>
        </p:txBody>
      </p:sp>
      <p:sp>
        <p:nvSpPr>
          <p:cNvPr id="4" name="Content Placeholder 4"/>
          <p:cNvSpPr txBox="1">
            <a:spLocks/>
          </p:cNvSpPr>
          <p:nvPr/>
        </p:nvSpPr>
        <p:spPr>
          <a:xfrm>
            <a:off x="332121" y="1147971"/>
            <a:ext cx="8229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AU" sz="2400" dirty="0">
                <a:latin typeface="+mj-lt"/>
                <a:cs typeface="Arial" panose="020B0604020202020204" pitchFamily="34" charset="0"/>
              </a:rPr>
              <a:t>Operating leases acquired treated as a new lease</a:t>
            </a:r>
          </a:p>
          <a:p>
            <a:pPr>
              <a:buFont typeface="Wingdings" panose="05000000000000000000" pitchFamily="2" charset="2"/>
              <a:buChar char="§"/>
            </a:pPr>
            <a:endParaRPr lang="en-AU" sz="2400" dirty="0" smtClean="0">
              <a:latin typeface="+mj-lt"/>
              <a:cs typeface="Arial" panose="020B0604020202020204" pitchFamily="34" charset="0"/>
            </a:endParaRPr>
          </a:p>
          <a:p>
            <a:pPr>
              <a:buFont typeface="Wingdings" panose="05000000000000000000" pitchFamily="2" charset="2"/>
              <a:buChar char="§"/>
            </a:pPr>
            <a:r>
              <a:rPr lang="en-AU" sz="2400" dirty="0" smtClean="0">
                <a:latin typeface="+mj-lt"/>
                <a:cs typeface="Arial" panose="020B0604020202020204" pitchFamily="34" charset="0"/>
              </a:rPr>
              <a:t>Financing effect</a:t>
            </a:r>
          </a:p>
          <a:p>
            <a:pPr>
              <a:buFont typeface="Wingdings" panose="05000000000000000000" pitchFamily="2" charset="2"/>
              <a:buChar char="§"/>
            </a:pPr>
            <a:endParaRPr lang="en-AU" sz="2400" dirty="0" smtClean="0">
              <a:latin typeface="+mj-lt"/>
              <a:cs typeface="Arial" panose="020B0604020202020204" pitchFamily="34" charset="0"/>
            </a:endParaRPr>
          </a:p>
          <a:p>
            <a:pPr>
              <a:buFont typeface="Wingdings" panose="05000000000000000000" pitchFamily="2" charset="2"/>
              <a:buChar char="§"/>
            </a:pPr>
            <a:endParaRPr lang="en-AU" sz="2400" dirty="0">
              <a:latin typeface="+mj-lt"/>
              <a:cs typeface="Arial" panose="020B0604020202020204" pitchFamily="34" charset="0"/>
            </a:endParaRPr>
          </a:p>
          <a:p>
            <a:pPr>
              <a:buFont typeface="Wingdings" panose="05000000000000000000" pitchFamily="2" charset="2"/>
              <a:buChar char="§"/>
            </a:pPr>
            <a:r>
              <a:rPr lang="en-AU" sz="2400" dirty="0" smtClean="0">
                <a:latin typeface="+mj-lt"/>
                <a:cs typeface="Arial" panose="020B0604020202020204" pitchFamily="34" charset="0"/>
              </a:rPr>
              <a:t>MOG Changes</a:t>
            </a:r>
            <a:endParaRPr lang="en-AU" sz="2400" dirty="0">
              <a:latin typeface="+mj-lt"/>
              <a:cs typeface="Arial" panose="020B0604020202020204" pitchFamily="34" charset="0"/>
            </a:endParaRPr>
          </a:p>
        </p:txBody>
      </p:sp>
      <p:sp>
        <p:nvSpPr>
          <p:cNvPr id="3" name="Slide Number Placeholder 2"/>
          <p:cNvSpPr>
            <a:spLocks noGrp="1"/>
          </p:cNvSpPr>
          <p:nvPr>
            <p:ph type="sldNum" sz="quarter" idx="11"/>
          </p:nvPr>
        </p:nvSpPr>
        <p:spPr/>
        <p:txBody>
          <a:bodyPr/>
          <a:lstStyle/>
          <a:p>
            <a:fld id="{F20B0F91-48EB-4459-AF6F-DD84B76E649D}" type="slidenum">
              <a:rPr lang="en-AU" smtClean="0"/>
              <a:pPr/>
              <a:t>58</a:t>
            </a:fld>
            <a:endParaRPr lang="en-AU" dirty="0"/>
          </a:p>
        </p:txBody>
      </p:sp>
    </p:spTree>
    <p:extLst>
      <p:ext uri="{BB962C8B-B14F-4D97-AF65-F5344CB8AC3E}">
        <p14:creationId xmlns:p14="http://schemas.microsoft.com/office/powerpoint/2010/main" val="35630872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28" y="86597"/>
            <a:ext cx="8922813" cy="798617"/>
          </a:xfrm>
        </p:spPr>
        <p:txBody>
          <a:bodyPr>
            <a:normAutofit/>
          </a:bodyPr>
          <a:lstStyle/>
          <a:p>
            <a:r>
              <a:rPr lang="en-AU" sz="3200" dirty="0" smtClean="0">
                <a:solidFill>
                  <a:schemeClr val="tx2"/>
                </a:solidFill>
              </a:rPr>
              <a:t>Lease term – Renewals and options</a:t>
            </a:r>
            <a:endParaRPr lang="en-AU" sz="3200" dirty="0">
              <a:solidFill>
                <a:schemeClr val="tx2"/>
              </a:solidFill>
            </a:endParaRPr>
          </a:p>
        </p:txBody>
      </p:sp>
      <p:sp>
        <p:nvSpPr>
          <p:cNvPr id="3" name="Content Placeholder 2"/>
          <p:cNvSpPr>
            <a:spLocks noGrp="1"/>
          </p:cNvSpPr>
          <p:nvPr>
            <p:ph idx="1"/>
          </p:nvPr>
        </p:nvSpPr>
        <p:spPr/>
        <p:txBody>
          <a:bodyPr/>
          <a:lstStyle/>
          <a:p>
            <a:r>
              <a:rPr lang="en-AU" sz="2400" dirty="0" smtClean="0"/>
              <a:t>Do you include option renewals in the lease term for the commitments note?</a:t>
            </a:r>
          </a:p>
          <a:p>
            <a:endParaRPr lang="en-AU" sz="2400" dirty="0" smtClean="0"/>
          </a:p>
          <a:p>
            <a:r>
              <a:rPr lang="en-AU" sz="2400" dirty="0" smtClean="0"/>
              <a:t>If so, what factors do you currently consider?</a:t>
            </a:r>
          </a:p>
        </p:txBody>
      </p:sp>
      <p:sp>
        <p:nvSpPr>
          <p:cNvPr id="4" name="Slide Number Placeholder 3"/>
          <p:cNvSpPr>
            <a:spLocks noGrp="1"/>
          </p:cNvSpPr>
          <p:nvPr>
            <p:ph type="sldNum" sz="quarter" idx="10"/>
          </p:nvPr>
        </p:nvSpPr>
        <p:spPr/>
        <p:txBody>
          <a:bodyPr/>
          <a:lstStyle/>
          <a:p>
            <a:fld id="{F20B0F91-48EB-4459-AF6F-DD84B76E649D}" type="slidenum">
              <a:rPr lang="en-AU" smtClean="0"/>
              <a:pPr/>
              <a:t>59</a:t>
            </a:fld>
            <a:endParaRPr lang="en-AU" dirty="0"/>
          </a:p>
        </p:txBody>
      </p:sp>
    </p:spTree>
    <p:extLst>
      <p:ext uri="{BB962C8B-B14F-4D97-AF65-F5344CB8AC3E}">
        <p14:creationId xmlns:p14="http://schemas.microsoft.com/office/powerpoint/2010/main" val="7296515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1661" y="186326"/>
            <a:ext cx="8499764" cy="798512"/>
          </a:xfrm>
          <a:prstGeom prst="rect">
            <a:avLst/>
          </a:prstGeom>
        </p:spPr>
        <p:txBody>
          <a:bodyPr>
            <a:noAutofit/>
          </a:bodyPr>
          <a:lstStyle/>
          <a:p>
            <a:r>
              <a:rPr lang="en-AU" sz="3200" dirty="0">
                <a:solidFill>
                  <a:schemeClr val="tx2"/>
                </a:solidFill>
              </a:rPr>
              <a:t>New standards not yet effective (31 March 2017)</a:t>
            </a:r>
            <a:endParaRPr lang="en-US" sz="3200" dirty="0">
              <a:solidFill>
                <a:schemeClr val="tx2"/>
              </a:solidFill>
            </a:endParaRPr>
          </a:p>
        </p:txBody>
      </p:sp>
      <p:pic>
        <p:nvPicPr>
          <p:cNvPr id="4" name="Picture 3"/>
          <p:cNvPicPr>
            <a:picLocks noChangeAspect="1"/>
          </p:cNvPicPr>
          <p:nvPr/>
        </p:nvPicPr>
        <p:blipFill>
          <a:blip r:embed="rId3"/>
          <a:stretch>
            <a:fillRect/>
          </a:stretch>
        </p:blipFill>
        <p:spPr>
          <a:xfrm>
            <a:off x="281372" y="878449"/>
            <a:ext cx="7423679" cy="5316190"/>
          </a:xfrm>
          <a:prstGeom prst="rect">
            <a:avLst/>
          </a:prstGeom>
        </p:spPr>
      </p:pic>
      <p:cxnSp>
        <p:nvCxnSpPr>
          <p:cNvPr id="6" name="Straight Connector 5"/>
          <p:cNvCxnSpPr/>
          <p:nvPr/>
        </p:nvCxnSpPr>
        <p:spPr>
          <a:xfrm>
            <a:off x="389081" y="1290011"/>
            <a:ext cx="2895600" cy="8466"/>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389081" y="1460997"/>
            <a:ext cx="4148667" cy="915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89081" y="1628816"/>
            <a:ext cx="2057400" cy="8466"/>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89081" y="1787480"/>
            <a:ext cx="3505200" cy="35931"/>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89081" y="1983590"/>
            <a:ext cx="6079067" cy="0"/>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389081" y="2139880"/>
            <a:ext cx="6510867" cy="1235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89081" y="2304635"/>
            <a:ext cx="2895600" cy="8466"/>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89081" y="3135058"/>
            <a:ext cx="6434667" cy="12011"/>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89081" y="4311235"/>
            <a:ext cx="4419600" cy="0"/>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89081" y="4472102"/>
            <a:ext cx="7222067" cy="0"/>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389081" y="4802301"/>
            <a:ext cx="7137400" cy="8466"/>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946948" y="4954701"/>
            <a:ext cx="1566333" cy="0"/>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946948" y="4632968"/>
            <a:ext cx="872066" cy="25399"/>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17" name="L-Shape 16"/>
          <p:cNvSpPr/>
          <p:nvPr/>
        </p:nvSpPr>
        <p:spPr>
          <a:xfrm flipV="1">
            <a:off x="1836881" y="2705920"/>
            <a:ext cx="5909734" cy="385586"/>
          </a:xfrm>
          <a:prstGeom prst="corner">
            <a:avLst>
              <a:gd name="adj1" fmla="val 50000"/>
              <a:gd name="adj2" fmla="val 213317"/>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884202" y="2871629"/>
            <a:ext cx="3879092" cy="307777"/>
          </a:xfrm>
          <a:prstGeom prst="rect">
            <a:avLst/>
          </a:prstGeom>
          <a:noFill/>
        </p:spPr>
        <p:txBody>
          <a:bodyPr wrap="square" rtlCol="0">
            <a:spAutoFit/>
          </a:bodyPr>
          <a:lstStyle/>
          <a:p>
            <a:r>
              <a:rPr lang="en-AU" sz="1400" dirty="0" smtClean="0">
                <a:solidFill>
                  <a:srgbClr val="FF0000"/>
                </a:solidFill>
              </a:rPr>
              <a:t>Reconciliation of liabilities from financing activities </a:t>
            </a:r>
            <a:endParaRPr lang="en-US" sz="1400" dirty="0">
              <a:solidFill>
                <a:srgbClr val="FF0000"/>
              </a:solidFill>
            </a:endParaRPr>
          </a:p>
        </p:txBody>
      </p:sp>
      <p:sp>
        <p:nvSpPr>
          <p:cNvPr id="28" name="TextBox 27"/>
          <p:cNvSpPr txBox="1"/>
          <p:nvPr/>
        </p:nvSpPr>
        <p:spPr>
          <a:xfrm>
            <a:off x="6688322" y="3363304"/>
            <a:ext cx="2074972" cy="307777"/>
          </a:xfrm>
          <a:prstGeom prst="rect">
            <a:avLst/>
          </a:prstGeom>
          <a:noFill/>
        </p:spPr>
        <p:txBody>
          <a:bodyPr wrap="square" rtlCol="0">
            <a:spAutoFit/>
          </a:bodyPr>
          <a:lstStyle/>
          <a:p>
            <a:r>
              <a:rPr lang="en-AU" sz="1400" dirty="0" smtClean="0">
                <a:solidFill>
                  <a:srgbClr val="FF0000"/>
                </a:solidFill>
              </a:rPr>
              <a:t>Impairment and fair value</a:t>
            </a:r>
            <a:endParaRPr lang="en-US" sz="1400" dirty="0">
              <a:solidFill>
                <a:srgbClr val="FF0000"/>
              </a:solidFill>
            </a:endParaRPr>
          </a:p>
        </p:txBody>
      </p:sp>
      <p:sp>
        <p:nvSpPr>
          <p:cNvPr id="29" name="L-Shape 28"/>
          <p:cNvSpPr/>
          <p:nvPr/>
        </p:nvSpPr>
        <p:spPr>
          <a:xfrm flipV="1">
            <a:off x="1853814" y="3205063"/>
            <a:ext cx="5909734" cy="385586"/>
          </a:xfrm>
          <a:custGeom>
            <a:avLst/>
            <a:gdLst>
              <a:gd name="connsiteX0" fmla="*/ 0 w 5909734"/>
              <a:gd name="connsiteY0" fmla="*/ 0 h 385586"/>
              <a:gd name="connsiteX1" fmla="*/ 822520 w 5909734"/>
              <a:gd name="connsiteY1" fmla="*/ 0 h 385586"/>
              <a:gd name="connsiteX2" fmla="*/ 822520 w 5909734"/>
              <a:gd name="connsiteY2" fmla="*/ 192793 h 385586"/>
              <a:gd name="connsiteX3" fmla="*/ 5909734 w 5909734"/>
              <a:gd name="connsiteY3" fmla="*/ 192793 h 385586"/>
              <a:gd name="connsiteX4" fmla="*/ 5909734 w 5909734"/>
              <a:gd name="connsiteY4" fmla="*/ 385586 h 385586"/>
              <a:gd name="connsiteX5" fmla="*/ 0 w 5909734"/>
              <a:gd name="connsiteY5" fmla="*/ 385586 h 385586"/>
              <a:gd name="connsiteX6" fmla="*/ 0 w 5909734"/>
              <a:gd name="connsiteY6" fmla="*/ 0 h 385586"/>
              <a:gd name="connsiteX0" fmla="*/ 0 w 5909734"/>
              <a:gd name="connsiteY0" fmla="*/ 0 h 385586"/>
              <a:gd name="connsiteX1" fmla="*/ 3626105 w 5909734"/>
              <a:gd name="connsiteY1" fmla="*/ 17253 h 385586"/>
              <a:gd name="connsiteX2" fmla="*/ 822520 w 5909734"/>
              <a:gd name="connsiteY2" fmla="*/ 192793 h 385586"/>
              <a:gd name="connsiteX3" fmla="*/ 5909734 w 5909734"/>
              <a:gd name="connsiteY3" fmla="*/ 192793 h 385586"/>
              <a:gd name="connsiteX4" fmla="*/ 5909734 w 5909734"/>
              <a:gd name="connsiteY4" fmla="*/ 385586 h 385586"/>
              <a:gd name="connsiteX5" fmla="*/ 0 w 5909734"/>
              <a:gd name="connsiteY5" fmla="*/ 385586 h 385586"/>
              <a:gd name="connsiteX6" fmla="*/ 0 w 5909734"/>
              <a:gd name="connsiteY6" fmla="*/ 0 h 385586"/>
              <a:gd name="connsiteX0" fmla="*/ 0 w 5909734"/>
              <a:gd name="connsiteY0" fmla="*/ 0 h 385586"/>
              <a:gd name="connsiteX1" fmla="*/ 3626105 w 5909734"/>
              <a:gd name="connsiteY1" fmla="*/ 17253 h 385586"/>
              <a:gd name="connsiteX2" fmla="*/ 3634732 w 5909734"/>
              <a:gd name="connsiteY2" fmla="*/ 184167 h 385586"/>
              <a:gd name="connsiteX3" fmla="*/ 5909734 w 5909734"/>
              <a:gd name="connsiteY3" fmla="*/ 192793 h 385586"/>
              <a:gd name="connsiteX4" fmla="*/ 5909734 w 5909734"/>
              <a:gd name="connsiteY4" fmla="*/ 385586 h 385586"/>
              <a:gd name="connsiteX5" fmla="*/ 0 w 5909734"/>
              <a:gd name="connsiteY5" fmla="*/ 385586 h 385586"/>
              <a:gd name="connsiteX6" fmla="*/ 0 w 5909734"/>
              <a:gd name="connsiteY6" fmla="*/ 0 h 38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9734" h="385586">
                <a:moveTo>
                  <a:pt x="0" y="0"/>
                </a:moveTo>
                <a:lnTo>
                  <a:pt x="3626105" y="17253"/>
                </a:lnTo>
                <a:lnTo>
                  <a:pt x="3634732" y="184167"/>
                </a:lnTo>
                <a:lnTo>
                  <a:pt x="5909734" y="192793"/>
                </a:lnTo>
                <a:lnTo>
                  <a:pt x="5909734" y="385586"/>
                </a:lnTo>
                <a:lnTo>
                  <a:pt x="0" y="385586"/>
                </a:lnTo>
                <a:lnTo>
                  <a:pt x="0" y="0"/>
                </a:lnTo>
                <a:close/>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F20B0F91-48EB-4459-AF6F-DD84B76E649D}" type="slidenum">
              <a:rPr lang="en-AU" smtClean="0"/>
              <a:pPr/>
              <a:t>6</a:t>
            </a:fld>
            <a:endParaRPr lang="en-AU" dirty="0"/>
          </a:p>
        </p:txBody>
      </p:sp>
    </p:spTree>
    <p:extLst>
      <p:ext uri="{BB962C8B-B14F-4D97-AF65-F5344CB8AC3E}">
        <p14:creationId xmlns:p14="http://schemas.microsoft.com/office/powerpoint/2010/main" val="251144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p:bldP spid="28" grpId="0"/>
      <p:bldP spid="2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AU" sz="2800" dirty="0" smtClean="0"/>
              <a:t>When should you include option renewals?</a:t>
            </a:r>
          </a:p>
          <a:p>
            <a:pPr lvl="1"/>
            <a:r>
              <a:rPr lang="en-AU" sz="2400" dirty="0" smtClean="0"/>
              <a:t>Probable (&gt;50% - more likely than not)</a:t>
            </a:r>
          </a:p>
          <a:p>
            <a:pPr lvl="1"/>
            <a:r>
              <a:rPr lang="en-AU" sz="2400" dirty="0" smtClean="0"/>
              <a:t>Highly probable</a:t>
            </a:r>
          </a:p>
          <a:p>
            <a:pPr lvl="1"/>
            <a:r>
              <a:rPr lang="en-AU" sz="2400" dirty="0" smtClean="0"/>
              <a:t>Reasonably certain</a:t>
            </a:r>
          </a:p>
          <a:p>
            <a:pPr lvl="1"/>
            <a:r>
              <a:rPr lang="en-AU" sz="2400" dirty="0" smtClean="0"/>
              <a:t>Virtually certain</a:t>
            </a:r>
          </a:p>
          <a:p>
            <a:pPr lvl="1"/>
            <a:r>
              <a:rPr lang="en-AU" sz="2400" dirty="0" smtClean="0"/>
              <a:t>When exercise option</a:t>
            </a:r>
          </a:p>
          <a:p>
            <a:pPr lvl="1"/>
            <a:r>
              <a:rPr lang="en-AU" sz="2400" dirty="0" smtClean="0"/>
              <a:t>Significant economic incentive</a:t>
            </a:r>
          </a:p>
          <a:p>
            <a:pPr lvl="1"/>
            <a:r>
              <a:rPr lang="en-AU" sz="2400" dirty="0" smtClean="0"/>
              <a:t>Probability weighted (i.e. 30% likely, use 30% payments)</a:t>
            </a:r>
          </a:p>
          <a:p>
            <a:pPr lvl="1"/>
            <a:endParaRPr lang="en-AU" dirty="0"/>
          </a:p>
          <a:p>
            <a:pPr lvl="1"/>
            <a:endParaRPr lang="en-AU" dirty="0"/>
          </a:p>
        </p:txBody>
      </p:sp>
      <p:sp>
        <p:nvSpPr>
          <p:cNvPr id="7" name="Title 1"/>
          <p:cNvSpPr txBox="1">
            <a:spLocks/>
          </p:cNvSpPr>
          <p:nvPr/>
        </p:nvSpPr>
        <p:spPr>
          <a:xfrm>
            <a:off x="110828" y="86597"/>
            <a:ext cx="8922813" cy="798617"/>
          </a:xfrm>
          <a:prstGeom prst="rect">
            <a:avLst/>
          </a:prstGeom>
        </p:spPr>
        <p:txBody>
          <a:bodyPr lIns="83980" tIns="42022" rIns="83980" bIns="42022">
            <a:normAutofit/>
          </a:bodyPr>
          <a:lstStyle>
            <a:lvl1pPr algn="ctr" defTabSz="419947" rtl="0" eaLnBrk="1" latinLnBrk="0" hangingPunct="1">
              <a:spcBef>
                <a:spcPct val="0"/>
              </a:spcBef>
              <a:buNone/>
              <a:defRPr sz="4411" kern="1200">
                <a:solidFill>
                  <a:schemeClr val="tx1"/>
                </a:solidFill>
                <a:latin typeface="+mj-lt"/>
                <a:ea typeface="+mj-ea"/>
                <a:cs typeface="+mj-cs"/>
              </a:defRPr>
            </a:lvl1pPr>
          </a:lstStyle>
          <a:p>
            <a:r>
              <a:rPr lang="en-AU" sz="3200" smtClean="0">
                <a:solidFill>
                  <a:schemeClr val="tx2"/>
                </a:solidFill>
              </a:rPr>
              <a:t>Lease term – Renewals and options</a:t>
            </a:r>
            <a:endParaRPr lang="en-AU" sz="3200" dirty="0">
              <a:solidFill>
                <a:schemeClr val="tx2"/>
              </a:solidFill>
            </a:endParaRPr>
          </a:p>
        </p:txBody>
      </p:sp>
      <p:sp>
        <p:nvSpPr>
          <p:cNvPr id="2" name="Slide Number Placeholder 1"/>
          <p:cNvSpPr>
            <a:spLocks noGrp="1"/>
          </p:cNvSpPr>
          <p:nvPr>
            <p:ph type="sldNum" sz="quarter" idx="10"/>
          </p:nvPr>
        </p:nvSpPr>
        <p:spPr/>
        <p:txBody>
          <a:bodyPr/>
          <a:lstStyle/>
          <a:p>
            <a:fld id="{F20B0F91-48EB-4459-AF6F-DD84B76E649D}" type="slidenum">
              <a:rPr lang="en-AU" smtClean="0"/>
              <a:pPr/>
              <a:t>60</a:t>
            </a:fld>
            <a:endParaRPr lang="en-AU" dirty="0"/>
          </a:p>
        </p:txBody>
      </p:sp>
    </p:spTree>
    <p:extLst>
      <p:ext uri="{BB962C8B-B14F-4D97-AF65-F5344CB8AC3E}">
        <p14:creationId xmlns:p14="http://schemas.microsoft.com/office/powerpoint/2010/main" val="5964894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AU" sz="3200" dirty="0" smtClean="0">
                <a:solidFill>
                  <a:schemeClr val="tx2"/>
                </a:solidFill>
              </a:rPr>
              <a:t>Lease term – Reasonably certain</a:t>
            </a:r>
            <a:endParaRPr lang="en-AU" sz="3200" dirty="0">
              <a:solidFill>
                <a:schemeClr val="tx2"/>
              </a:solidFill>
            </a:endParaRPr>
          </a:p>
        </p:txBody>
      </p:sp>
      <p:sp>
        <p:nvSpPr>
          <p:cNvPr id="7" name="Text Placeholder 6"/>
          <p:cNvSpPr>
            <a:spLocks noGrp="1"/>
          </p:cNvSpPr>
          <p:nvPr>
            <p:ph type="body" idx="4294967295"/>
          </p:nvPr>
        </p:nvSpPr>
        <p:spPr>
          <a:xfrm>
            <a:off x="435006" y="1775180"/>
            <a:ext cx="3968318" cy="3831839"/>
          </a:xfrm>
          <a:prstGeom prst="rect">
            <a:avLst/>
          </a:prstGeom>
        </p:spPr>
        <p:txBody>
          <a:bodyPr/>
          <a:lstStyle/>
          <a:p>
            <a:r>
              <a:rPr lang="en-AU" dirty="0"/>
              <a:t>Lease asset</a:t>
            </a:r>
          </a:p>
          <a:p>
            <a:pPr lvl="1"/>
            <a:r>
              <a:rPr lang="en-AU" sz="2400" dirty="0"/>
              <a:t>Can extend without lessor consent</a:t>
            </a:r>
          </a:p>
          <a:p>
            <a:pPr lvl="1"/>
            <a:r>
              <a:rPr lang="en-AU" sz="2400" dirty="0"/>
              <a:t>If an asset, then include obligation to pay</a:t>
            </a:r>
          </a:p>
          <a:p>
            <a:pPr lvl="1"/>
            <a:r>
              <a:rPr lang="en-AU" sz="2400" dirty="0"/>
              <a:t>Management intention</a:t>
            </a:r>
            <a:r>
              <a:rPr lang="en-AU" sz="2400" dirty="0" smtClean="0"/>
              <a:t>?</a:t>
            </a:r>
            <a:endParaRPr lang="en-AU" sz="2400" dirty="0"/>
          </a:p>
        </p:txBody>
      </p:sp>
      <p:sp>
        <p:nvSpPr>
          <p:cNvPr id="10" name="Content Placeholder 9"/>
          <p:cNvSpPr>
            <a:spLocks noGrp="1"/>
          </p:cNvSpPr>
          <p:nvPr>
            <p:ph sz="quarter" idx="4294967295"/>
          </p:nvPr>
        </p:nvSpPr>
        <p:spPr>
          <a:xfrm>
            <a:off x="4796065" y="1775180"/>
            <a:ext cx="3720205" cy="3305175"/>
          </a:xfrm>
          <a:prstGeom prst="rect">
            <a:avLst/>
          </a:prstGeom>
        </p:spPr>
        <p:txBody>
          <a:bodyPr>
            <a:noAutofit/>
          </a:bodyPr>
          <a:lstStyle/>
          <a:p>
            <a:r>
              <a:rPr lang="en-AU" dirty="0"/>
              <a:t>Lease liability</a:t>
            </a:r>
          </a:p>
          <a:p>
            <a:pPr lvl="1"/>
            <a:r>
              <a:rPr lang="en-AU" sz="2400" dirty="0" smtClean="0"/>
              <a:t>Is there an obligation to exercise?</a:t>
            </a:r>
          </a:p>
          <a:p>
            <a:pPr lvl="1"/>
            <a:r>
              <a:rPr lang="en-AU" sz="2400" dirty="0" smtClean="0"/>
              <a:t>What if not profitable?</a:t>
            </a:r>
          </a:p>
          <a:p>
            <a:pPr lvl="1"/>
            <a:r>
              <a:rPr lang="en-AU" sz="2400" dirty="0" smtClean="0"/>
              <a:t>Should the payments be included as a liability?</a:t>
            </a:r>
            <a:endParaRPr lang="en-AU" sz="2400" dirty="0"/>
          </a:p>
        </p:txBody>
      </p:sp>
      <p:sp>
        <p:nvSpPr>
          <p:cNvPr id="2" name="Slide Number Placeholder 1"/>
          <p:cNvSpPr>
            <a:spLocks noGrp="1"/>
          </p:cNvSpPr>
          <p:nvPr>
            <p:ph type="sldNum" sz="quarter" idx="10"/>
          </p:nvPr>
        </p:nvSpPr>
        <p:spPr/>
        <p:txBody>
          <a:bodyPr/>
          <a:lstStyle/>
          <a:p>
            <a:fld id="{F20B0F91-48EB-4459-AF6F-DD84B76E649D}" type="slidenum">
              <a:rPr lang="en-AU" smtClean="0"/>
              <a:pPr/>
              <a:t>61</a:t>
            </a:fld>
            <a:endParaRPr lang="en-AU" dirty="0"/>
          </a:p>
        </p:txBody>
      </p:sp>
    </p:spTree>
    <p:extLst>
      <p:ext uri="{BB962C8B-B14F-4D97-AF65-F5344CB8AC3E}">
        <p14:creationId xmlns:p14="http://schemas.microsoft.com/office/powerpoint/2010/main" val="25077013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dirty="0" smtClean="0">
                <a:solidFill>
                  <a:schemeClr val="tx2"/>
                </a:solidFill>
              </a:rPr>
              <a:t>Transition – Methods</a:t>
            </a:r>
            <a:br>
              <a:rPr lang="en-AU" sz="3200" dirty="0" smtClean="0">
                <a:solidFill>
                  <a:schemeClr val="tx2"/>
                </a:solidFill>
              </a:rPr>
            </a:br>
            <a:endParaRPr lang="en-AU" sz="3200" dirty="0">
              <a:solidFill>
                <a:schemeClr val="tx2"/>
              </a:solidFill>
            </a:endParaRPr>
          </a:p>
        </p:txBody>
      </p:sp>
      <p:sp>
        <p:nvSpPr>
          <p:cNvPr id="4" name="Content Placeholder 3"/>
          <p:cNvSpPr>
            <a:spLocks noGrp="1"/>
          </p:cNvSpPr>
          <p:nvPr>
            <p:ph idx="1"/>
          </p:nvPr>
        </p:nvSpPr>
        <p:spPr>
          <a:xfrm>
            <a:off x="157655" y="952009"/>
            <a:ext cx="8812924" cy="5322664"/>
          </a:xfrm>
        </p:spPr>
        <p:txBody>
          <a:bodyPr>
            <a:noAutofit/>
          </a:bodyPr>
          <a:lstStyle/>
          <a:p>
            <a:r>
              <a:rPr lang="en-AU" sz="1600" dirty="0"/>
              <a:t>No later than financial years beg. 1 Jan 2019</a:t>
            </a:r>
          </a:p>
          <a:p>
            <a:r>
              <a:rPr lang="en-AU" sz="1600" dirty="0" smtClean="0"/>
              <a:t>Cumulative </a:t>
            </a:r>
            <a:r>
              <a:rPr lang="en-AU" sz="1600" dirty="0"/>
              <a:t>catch-up (change current year only)</a:t>
            </a:r>
          </a:p>
          <a:p>
            <a:r>
              <a:rPr lang="en-AU" sz="1600" dirty="0"/>
              <a:t>Choices to ease calculations</a:t>
            </a:r>
          </a:p>
          <a:p>
            <a:pPr lvl="1"/>
            <a:r>
              <a:rPr lang="en-AU" sz="1600" dirty="0"/>
              <a:t>Lease-by-lease</a:t>
            </a:r>
          </a:p>
          <a:p>
            <a:endParaRPr lang="en-AU" sz="1600" dirty="0" smtClean="0"/>
          </a:p>
          <a:p>
            <a:r>
              <a:rPr lang="en-AU" sz="1600" dirty="0" smtClean="0"/>
              <a:t>Start </a:t>
            </a:r>
            <a:r>
              <a:rPr lang="en-AU" sz="1600" dirty="0"/>
              <a:t>in year of initial application</a:t>
            </a:r>
          </a:p>
          <a:p>
            <a:pPr lvl="1"/>
            <a:r>
              <a:rPr lang="en-AU" sz="1600" dirty="0"/>
              <a:t>No comparatives – maybe disclosures</a:t>
            </a:r>
          </a:p>
          <a:p>
            <a:endParaRPr lang="en-AU" sz="1600" dirty="0" smtClean="0"/>
          </a:p>
          <a:p>
            <a:r>
              <a:rPr lang="en-AU" sz="1600" dirty="0" smtClean="0"/>
              <a:t>Lease </a:t>
            </a:r>
            <a:r>
              <a:rPr lang="en-AU" sz="1600" dirty="0"/>
              <a:t>liability</a:t>
            </a:r>
          </a:p>
          <a:p>
            <a:pPr lvl="1"/>
            <a:r>
              <a:rPr lang="en-AU" sz="1600" dirty="0"/>
              <a:t>Current incremental borrowing rate</a:t>
            </a:r>
          </a:p>
          <a:p>
            <a:pPr lvl="1"/>
            <a:r>
              <a:rPr lang="en-AU" sz="1600" dirty="0"/>
              <a:t>Can use portfolio rate (for similar leases)</a:t>
            </a:r>
          </a:p>
          <a:p>
            <a:r>
              <a:rPr lang="en-AU" sz="1600" dirty="0"/>
              <a:t>Lease asset</a:t>
            </a:r>
          </a:p>
          <a:p>
            <a:pPr lvl="1"/>
            <a:r>
              <a:rPr lang="en-AU" sz="1600" dirty="0"/>
              <a:t>Starts same as liability (initial application date)</a:t>
            </a:r>
          </a:p>
          <a:p>
            <a:pPr lvl="2"/>
            <a:r>
              <a:rPr lang="en-AU" sz="1600" dirty="0"/>
              <a:t>Means future hit to profits for the retained earnings difference not recognised (compared to accounting from lease commencement)</a:t>
            </a:r>
          </a:p>
          <a:p>
            <a:pPr lvl="1"/>
            <a:r>
              <a:rPr lang="en-AU" sz="1600" dirty="0"/>
              <a:t>IASB allows you to go back to lease commencement, using current discount rate</a:t>
            </a:r>
          </a:p>
          <a:p>
            <a:pPr lvl="2"/>
            <a:r>
              <a:rPr lang="en-AU" sz="1600" dirty="0"/>
              <a:t>Reduce front-ending of expenses for future results</a:t>
            </a:r>
          </a:p>
          <a:p>
            <a:pPr lvl="2"/>
            <a:r>
              <a:rPr lang="en-AU" sz="1600" dirty="0"/>
              <a:t>Need to account for reassessments and modifications</a:t>
            </a:r>
          </a:p>
          <a:p>
            <a:pPr lvl="2"/>
            <a:r>
              <a:rPr lang="en-AU" sz="1600" dirty="0"/>
              <a:t>Modifications – use current discount rate</a:t>
            </a:r>
          </a:p>
          <a:p>
            <a:endParaRPr lang="en-AU" sz="1600" dirty="0"/>
          </a:p>
        </p:txBody>
      </p:sp>
      <p:sp>
        <p:nvSpPr>
          <p:cNvPr id="3" name="Slide Number Placeholder 2"/>
          <p:cNvSpPr>
            <a:spLocks noGrp="1"/>
          </p:cNvSpPr>
          <p:nvPr>
            <p:ph type="sldNum" sz="quarter" idx="10"/>
          </p:nvPr>
        </p:nvSpPr>
        <p:spPr/>
        <p:txBody>
          <a:bodyPr/>
          <a:lstStyle/>
          <a:p>
            <a:fld id="{F20B0F91-48EB-4459-AF6F-DD84B76E649D}" type="slidenum">
              <a:rPr lang="en-AU" smtClean="0"/>
              <a:pPr/>
              <a:t>62</a:t>
            </a:fld>
            <a:endParaRPr lang="en-AU" dirty="0"/>
          </a:p>
        </p:txBody>
      </p:sp>
    </p:spTree>
    <p:extLst>
      <p:ext uri="{BB962C8B-B14F-4D97-AF65-F5344CB8AC3E}">
        <p14:creationId xmlns:p14="http://schemas.microsoft.com/office/powerpoint/2010/main" val="12713213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948" y="274638"/>
            <a:ext cx="8229601" cy="1002369"/>
          </a:xfrm>
        </p:spPr>
        <p:txBody>
          <a:bodyPr/>
          <a:lstStyle/>
          <a:p>
            <a:r>
              <a:rPr lang="en-AU" sz="3200" dirty="0" smtClean="0">
                <a:solidFill>
                  <a:schemeClr val="tx2"/>
                </a:solidFill>
              </a:rPr>
              <a:t>Transition</a:t>
            </a:r>
            <a:endParaRPr lang="en-AU" sz="3200" dirty="0">
              <a:solidFill>
                <a:schemeClr val="tx2"/>
              </a:solidFill>
            </a:endParaRPr>
          </a:p>
        </p:txBody>
      </p:sp>
      <p:sp>
        <p:nvSpPr>
          <p:cNvPr id="3" name="Content Placeholder 2"/>
          <p:cNvSpPr>
            <a:spLocks noGrp="1"/>
          </p:cNvSpPr>
          <p:nvPr>
            <p:ph idx="1"/>
          </p:nvPr>
        </p:nvSpPr>
        <p:spPr>
          <a:xfrm>
            <a:off x="507734" y="1545537"/>
            <a:ext cx="6447501" cy="1624204"/>
          </a:xfrm>
        </p:spPr>
        <p:txBody>
          <a:bodyPr/>
          <a:lstStyle/>
          <a:p>
            <a:r>
              <a:rPr lang="en-AU" sz="2400" dirty="0" smtClean="0"/>
              <a:t>Lease – commences - 1 July 2013</a:t>
            </a:r>
          </a:p>
          <a:p>
            <a:pPr lvl="1"/>
            <a:r>
              <a:rPr lang="en-AU" sz="2400" dirty="0" smtClean="0"/>
              <a:t>$1,000,000 pa., 10 years, 5% discount rate</a:t>
            </a:r>
          </a:p>
          <a:p>
            <a:r>
              <a:rPr lang="en-AU" sz="2400" dirty="0" smtClean="0"/>
              <a:t>Business combination - 1 July 2016</a:t>
            </a:r>
          </a:p>
          <a:p>
            <a:r>
              <a:rPr lang="en-AU" sz="2400" dirty="0" smtClean="0"/>
              <a:t>Transition date – 1 July 2019</a:t>
            </a:r>
            <a:endParaRPr lang="en-AU" sz="2400" dirty="0"/>
          </a:p>
        </p:txBody>
      </p:sp>
      <p:graphicFrame>
        <p:nvGraphicFramePr>
          <p:cNvPr id="7" name="Table 6"/>
          <p:cNvGraphicFramePr>
            <a:graphicFrameLocks noGrp="1"/>
          </p:cNvGraphicFramePr>
          <p:nvPr>
            <p:extLst>
              <p:ext uri="{D42A27DB-BD31-4B8C-83A1-F6EECF244321}">
                <p14:modId xmlns:p14="http://schemas.microsoft.com/office/powerpoint/2010/main" val="1238801177"/>
              </p:ext>
            </p:extLst>
          </p:nvPr>
        </p:nvGraphicFramePr>
        <p:xfrm>
          <a:off x="347936" y="3611826"/>
          <a:ext cx="8343303" cy="1806774"/>
        </p:xfrm>
        <a:graphic>
          <a:graphicData uri="http://schemas.openxmlformats.org/drawingml/2006/table">
            <a:tbl>
              <a:tblPr/>
              <a:tblGrid>
                <a:gridCol w="702220"/>
                <a:gridCol w="3096591"/>
                <a:gridCol w="569226"/>
                <a:gridCol w="904552"/>
                <a:gridCol w="928355"/>
                <a:gridCol w="928355"/>
                <a:gridCol w="1214004"/>
              </a:tblGrid>
              <a:tr h="252900">
                <a:tc>
                  <a:txBody>
                    <a:bodyPr/>
                    <a:lstStyle/>
                    <a:p>
                      <a:pPr algn="l" fontAlgn="b"/>
                      <a:endParaRPr lang="en-AU" sz="1300" b="0" i="0" u="none" strike="noStrike" dirty="0">
                        <a:solidFill>
                          <a:srgbClr val="000000"/>
                        </a:solidFill>
                        <a:effectLst/>
                        <a:latin typeface="Arial" panose="020B0604020202020204" pitchFamily="34" charset="0"/>
                        <a:cs typeface="Arial" panose="020B0604020202020204" pitchFamily="34" charset="0"/>
                      </a:endParaRPr>
                    </a:p>
                  </a:txBody>
                  <a:tcPr marL="5519" marR="5519" marT="5519" marB="0" anchor="b">
                    <a:lnL>
                      <a:noFill/>
                    </a:lnL>
                    <a:lnR>
                      <a:noFill/>
                    </a:lnR>
                    <a:lnT>
                      <a:noFill/>
                    </a:lnT>
                    <a:lnB>
                      <a:noFill/>
                    </a:lnB>
                  </a:tcPr>
                </a:tc>
                <a:tc>
                  <a:txBody>
                    <a:bodyPr/>
                    <a:lstStyle/>
                    <a:p>
                      <a:pPr algn="l" fontAlgn="b"/>
                      <a:endParaRPr lang="en-AU" sz="1300" b="0" i="0" u="none" strike="noStrike" dirty="0">
                        <a:solidFill>
                          <a:srgbClr val="000000"/>
                        </a:solidFill>
                        <a:effectLst/>
                        <a:latin typeface="Arial" panose="020B0604020202020204" pitchFamily="34" charset="0"/>
                        <a:cs typeface="Arial" panose="020B0604020202020204" pitchFamily="34" charset="0"/>
                      </a:endParaRPr>
                    </a:p>
                  </a:txBody>
                  <a:tcPr marL="5519" marR="5519" marT="5519" marB="0" anchor="b">
                    <a:lnL>
                      <a:noFill/>
                    </a:lnL>
                    <a:lnR>
                      <a:noFill/>
                    </a:lnR>
                    <a:lnT>
                      <a:noFill/>
                    </a:lnT>
                    <a:lnB>
                      <a:noFill/>
                    </a:lnB>
                  </a:tcPr>
                </a:tc>
                <a:tc>
                  <a:txBody>
                    <a:bodyPr/>
                    <a:lstStyle/>
                    <a:p>
                      <a:pPr algn="r" fontAlgn="b"/>
                      <a:endParaRPr lang="en-AU" sz="1300" b="1" i="0" u="none" strike="noStrike" dirty="0">
                        <a:solidFill>
                          <a:srgbClr val="000000"/>
                        </a:solidFill>
                        <a:effectLst/>
                        <a:latin typeface="Arial" panose="020B0604020202020204" pitchFamily="34" charset="0"/>
                        <a:cs typeface="Arial" panose="020B0604020202020204" pitchFamily="34" charset="0"/>
                      </a:endParaRPr>
                    </a:p>
                  </a:txBody>
                  <a:tcPr marL="5519" marR="5519" marT="5519" marB="0" anchor="b">
                    <a:lnL>
                      <a:noFill/>
                    </a:lnL>
                    <a:lnR>
                      <a:noFill/>
                    </a:lnR>
                    <a:lnT>
                      <a:noFill/>
                    </a:lnT>
                    <a:lnB>
                      <a:noFill/>
                    </a:lnB>
                  </a:tcPr>
                </a:tc>
                <a:tc>
                  <a:txBody>
                    <a:bodyPr/>
                    <a:lstStyle/>
                    <a:p>
                      <a:pPr algn="r" fontAlgn="b"/>
                      <a:r>
                        <a:rPr lang="en-AU" sz="1300" b="1" i="0" u="none" strike="noStrike" dirty="0">
                          <a:solidFill>
                            <a:srgbClr val="000000"/>
                          </a:solidFill>
                          <a:effectLst/>
                          <a:latin typeface="Arial" panose="020B0604020202020204" pitchFamily="34" charset="0"/>
                          <a:cs typeface="Arial" panose="020B0604020202020204" pitchFamily="34" charset="0"/>
                        </a:rPr>
                        <a:t>Legal</a:t>
                      </a:r>
                    </a:p>
                  </a:txBody>
                  <a:tcPr marL="5519" marR="5519" marT="5519" marB="0" anchor="b">
                    <a:lnL>
                      <a:noFill/>
                    </a:lnL>
                    <a:lnR>
                      <a:noFill/>
                    </a:lnR>
                    <a:lnT>
                      <a:noFill/>
                    </a:lnT>
                    <a:lnB>
                      <a:noFill/>
                    </a:lnB>
                  </a:tcPr>
                </a:tc>
                <a:tc>
                  <a:txBody>
                    <a:bodyPr/>
                    <a:lstStyle/>
                    <a:p>
                      <a:pPr algn="r" fontAlgn="b"/>
                      <a:r>
                        <a:rPr lang="en-AU" sz="1300" b="1" i="0" u="none" strike="noStrike" dirty="0">
                          <a:solidFill>
                            <a:srgbClr val="000000"/>
                          </a:solidFill>
                          <a:effectLst/>
                          <a:latin typeface="Arial" panose="020B0604020202020204" pitchFamily="34" charset="0"/>
                          <a:cs typeface="Arial" panose="020B0604020202020204" pitchFamily="34" charset="0"/>
                        </a:rPr>
                        <a:t>Asset</a:t>
                      </a:r>
                    </a:p>
                  </a:txBody>
                  <a:tcPr marL="5519" marR="5519" marT="5519" marB="0" anchor="b">
                    <a:lnL>
                      <a:noFill/>
                    </a:lnL>
                    <a:lnR>
                      <a:noFill/>
                    </a:lnR>
                    <a:lnT>
                      <a:noFill/>
                    </a:lnT>
                    <a:lnB>
                      <a:noFill/>
                    </a:lnB>
                  </a:tcPr>
                </a:tc>
                <a:tc>
                  <a:txBody>
                    <a:bodyPr/>
                    <a:lstStyle/>
                    <a:p>
                      <a:pPr algn="r" fontAlgn="b"/>
                      <a:r>
                        <a:rPr lang="en-AU" sz="1300" b="1" i="0" u="none" strike="noStrike" dirty="0">
                          <a:solidFill>
                            <a:srgbClr val="000000"/>
                          </a:solidFill>
                          <a:effectLst/>
                          <a:latin typeface="Arial" panose="020B0604020202020204" pitchFamily="34" charset="0"/>
                          <a:cs typeface="Arial" panose="020B0604020202020204" pitchFamily="34" charset="0"/>
                        </a:rPr>
                        <a:t>Liability</a:t>
                      </a:r>
                    </a:p>
                  </a:txBody>
                  <a:tcPr marL="5519" marR="5519" marT="5519" marB="0" anchor="b">
                    <a:lnL>
                      <a:noFill/>
                    </a:lnL>
                    <a:lnR>
                      <a:noFill/>
                    </a:lnR>
                    <a:lnT>
                      <a:noFill/>
                    </a:lnT>
                    <a:lnB>
                      <a:noFill/>
                    </a:lnB>
                  </a:tcPr>
                </a:tc>
                <a:tc>
                  <a:txBody>
                    <a:bodyPr/>
                    <a:lstStyle/>
                    <a:p>
                      <a:pPr algn="r" fontAlgn="b"/>
                      <a:r>
                        <a:rPr lang="en-AU" sz="1300" b="1" i="0" u="none" strike="noStrike" dirty="0">
                          <a:solidFill>
                            <a:srgbClr val="000000"/>
                          </a:solidFill>
                          <a:effectLst/>
                          <a:latin typeface="Arial" panose="020B0604020202020204" pitchFamily="34" charset="0"/>
                          <a:cs typeface="Arial" panose="020B0604020202020204" pitchFamily="34" charset="0"/>
                        </a:rPr>
                        <a:t>R/earnings</a:t>
                      </a:r>
                    </a:p>
                  </a:txBody>
                  <a:tcPr marL="5519" marR="5519" marT="5519" marB="0" anchor="b">
                    <a:lnL>
                      <a:noFill/>
                    </a:lnL>
                    <a:lnR>
                      <a:noFill/>
                    </a:lnR>
                    <a:lnT>
                      <a:noFill/>
                    </a:lnT>
                    <a:lnB>
                      <a:noFill/>
                    </a:lnB>
                  </a:tcPr>
                </a:tc>
              </a:tr>
              <a:tr h="258979">
                <a:tc>
                  <a:txBody>
                    <a:bodyPr/>
                    <a:lstStyle/>
                    <a:p>
                      <a:pPr algn="l" fontAlgn="b"/>
                      <a:endParaRPr lang="en-AU" sz="1300" b="0" i="0" u="none" strike="noStrike" dirty="0">
                        <a:solidFill>
                          <a:srgbClr val="000000"/>
                        </a:solidFill>
                        <a:effectLst/>
                        <a:latin typeface="Arial" panose="020B0604020202020204" pitchFamily="34" charset="0"/>
                        <a:cs typeface="Arial" panose="020B0604020202020204" pitchFamily="34" charset="0"/>
                      </a:endParaRPr>
                    </a:p>
                  </a:txBody>
                  <a:tcPr marL="5519" marR="5519" marT="5519" marB="0" anchor="b">
                    <a:lnL>
                      <a:noFill/>
                    </a:lnL>
                    <a:lnR>
                      <a:noFill/>
                    </a:lnR>
                    <a:lnT>
                      <a:noFill/>
                    </a:lnT>
                    <a:lnB>
                      <a:noFill/>
                    </a:lnB>
                  </a:tcPr>
                </a:tc>
                <a:tc>
                  <a:txBody>
                    <a:bodyPr/>
                    <a:lstStyle/>
                    <a:p>
                      <a:pPr algn="l" fontAlgn="b"/>
                      <a:endParaRPr lang="en-AU" sz="1300" b="0" i="0" u="none" strike="noStrike" dirty="0">
                        <a:solidFill>
                          <a:srgbClr val="000000"/>
                        </a:solidFill>
                        <a:effectLst/>
                        <a:latin typeface="Arial" panose="020B0604020202020204" pitchFamily="34" charset="0"/>
                        <a:cs typeface="Arial" panose="020B0604020202020204" pitchFamily="34" charset="0"/>
                      </a:endParaRPr>
                    </a:p>
                  </a:txBody>
                  <a:tcPr marL="5519" marR="5519" marT="5519" marB="0" anchor="b">
                    <a:lnL>
                      <a:noFill/>
                    </a:lnL>
                    <a:lnR>
                      <a:noFill/>
                    </a:lnR>
                    <a:lnT>
                      <a:noFill/>
                    </a:lnT>
                    <a:lnB>
                      <a:noFill/>
                    </a:lnB>
                  </a:tcPr>
                </a:tc>
                <a:tc>
                  <a:txBody>
                    <a:bodyPr/>
                    <a:lstStyle/>
                    <a:p>
                      <a:pPr algn="r" fontAlgn="b"/>
                      <a:r>
                        <a:rPr lang="en-AU" sz="1300" b="1" i="0" u="none" strike="noStrike" dirty="0">
                          <a:solidFill>
                            <a:srgbClr val="000000"/>
                          </a:solidFill>
                          <a:effectLst/>
                          <a:latin typeface="Arial" panose="020B0604020202020204" pitchFamily="34" charset="0"/>
                          <a:cs typeface="Arial" panose="020B0604020202020204" pitchFamily="34" charset="0"/>
                        </a:rPr>
                        <a:t>Group</a:t>
                      </a:r>
                    </a:p>
                  </a:txBody>
                  <a:tcPr marL="5519" marR="5519" marT="5519" marB="0" anchor="b">
                    <a:lnL>
                      <a:noFill/>
                    </a:lnL>
                    <a:lnR>
                      <a:noFill/>
                    </a:lnR>
                    <a:lnT>
                      <a:noFill/>
                    </a:lnT>
                    <a:lnB>
                      <a:noFill/>
                    </a:lnB>
                  </a:tcPr>
                </a:tc>
                <a:tc>
                  <a:txBody>
                    <a:bodyPr/>
                    <a:lstStyle/>
                    <a:p>
                      <a:pPr algn="r" fontAlgn="b"/>
                      <a:r>
                        <a:rPr lang="en-AU" sz="1300" b="1" i="0" u="none" strike="noStrike" dirty="0">
                          <a:solidFill>
                            <a:srgbClr val="000000"/>
                          </a:solidFill>
                          <a:effectLst/>
                          <a:latin typeface="Arial" panose="020B0604020202020204" pitchFamily="34" charset="0"/>
                          <a:cs typeface="Arial" panose="020B0604020202020204" pitchFamily="34" charset="0"/>
                        </a:rPr>
                        <a:t>subsidiary</a:t>
                      </a:r>
                    </a:p>
                  </a:txBody>
                  <a:tcPr marL="5519" marR="5519" marT="5519" marB="0" anchor="b">
                    <a:lnL>
                      <a:noFill/>
                    </a:lnL>
                    <a:lnR>
                      <a:noFill/>
                    </a:lnR>
                    <a:lnT>
                      <a:noFill/>
                    </a:lnT>
                    <a:lnB>
                      <a:noFill/>
                    </a:lnB>
                  </a:tcPr>
                </a:tc>
                <a:tc>
                  <a:txBody>
                    <a:bodyPr/>
                    <a:lstStyle/>
                    <a:p>
                      <a:pPr algn="r" fontAlgn="b"/>
                      <a:r>
                        <a:rPr lang="en-AU" sz="1300" b="1" i="0" u="none" strike="noStrike" dirty="0">
                          <a:solidFill>
                            <a:srgbClr val="000000"/>
                          </a:solidFill>
                          <a:effectLst/>
                          <a:latin typeface="Arial" panose="020B0604020202020204" pitchFamily="34" charset="0"/>
                          <a:cs typeface="Arial" panose="020B0604020202020204" pitchFamily="34" charset="0"/>
                        </a:rPr>
                        <a:t>1-Jul-19</a:t>
                      </a:r>
                    </a:p>
                  </a:txBody>
                  <a:tcPr marL="5519" marR="5519" marT="5519" marB="0" anchor="b">
                    <a:lnL>
                      <a:noFill/>
                    </a:lnL>
                    <a:lnR>
                      <a:noFill/>
                    </a:lnR>
                    <a:lnT>
                      <a:noFill/>
                    </a:lnT>
                    <a:lnB>
                      <a:noFill/>
                    </a:lnB>
                  </a:tcPr>
                </a:tc>
                <a:tc>
                  <a:txBody>
                    <a:bodyPr/>
                    <a:lstStyle/>
                    <a:p>
                      <a:pPr algn="r" fontAlgn="b"/>
                      <a:r>
                        <a:rPr lang="en-AU" sz="1300" b="1" i="0" u="none" strike="noStrike" dirty="0">
                          <a:solidFill>
                            <a:srgbClr val="000000"/>
                          </a:solidFill>
                          <a:effectLst/>
                          <a:latin typeface="Arial" panose="020B0604020202020204" pitchFamily="34" charset="0"/>
                          <a:cs typeface="Arial" panose="020B0604020202020204" pitchFamily="34" charset="0"/>
                        </a:rPr>
                        <a:t>1-Jul-19</a:t>
                      </a:r>
                    </a:p>
                  </a:txBody>
                  <a:tcPr marL="5519" marR="5519" marT="5519" marB="0" anchor="b">
                    <a:lnL>
                      <a:noFill/>
                    </a:lnL>
                    <a:lnR>
                      <a:noFill/>
                    </a:lnR>
                    <a:lnT>
                      <a:noFill/>
                    </a:lnT>
                    <a:lnB>
                      <a:noFill/>
                    </a:lnB>
                  </a:tcPr>
                </a:tc>
                <a:tc>
                  <a:txBody>
                    <a:bodyPr/>
                    <a:lstStyle/>
                    <a:p>
                      <a:pPr algn="r" fontAlgn="b"/>
                      <a:r>
                        <a:rPr lang="en-AU" sz="1300" b="1" i="0" u="none" strike="noStrike" dirty="0">
                          <a:solidFill>
                            <a:srgbClr val="000000"/>
                          </a:solidFill>
                          <a:effectLst/>
                          <a:latin typeface="Arial" panose="020B0604020202020204" pitchFamily="34" charset="0"/>
                          <a:cs typeface="Arial" panose="020B0604020202020204" pitchFamily="34" charset="0"/>
                        </a:rPr>
                        <a:t>(no tax effect)</a:t>
                      </a:r>
                    </a:p>
                  </a:txBody>
                  <a:tcPr marL="5519" marR="5519" marT="5519" marB="0" anchor="b">
                    <a:lnL>
                      <a:noFill/>
                    </a:lnL>
                    <a:lnR>
                      <a:noFill/>
                    </a:lnR>
                    <a:lnT>
                      <a:noFill/>
                    </a:lnT>
                    <a:lnB>
                      <a:noFill/>
                    </a:lnB>
                  </a:tcPr>
                </a:tc>
              </a:tr>
              <a:tr h="258979">
                <a:tc>
                  <a:txBody>
                    <a:bodyPr/>
                    <a:lstStyle/>
                    <a:p>
                      <a:pPr algn="r" fontAlgn="b"/>
                      <a:r>
                        <a:rPr lang="en-AU" sz="1300" b="0" i="0" u="none" strike="noStrike" dirty="0">
                          <a:solidFill>
                            <a:srgbClr val="000000"/>
                          </a:solidFill>
                          <a:effectLst/>
                          <a:latin typeface="Arial" panose="020B0604020202020204" pitchFamily="34" charset="0"/>
                          <a:cs typeface="Arial" panose="020B0604020202020204" pitchFamily="34" charset="0"/>
                        </a:rPr>
                        <a:t>1-Jul-13</a:t>
                      </a:r>
                    </a:p>
                  </a:txBody>
                  <a:tcPr marL="5519" marR="5519" marT="5519" marB="0" anchor="b">
                    <a:lnL>
                      <a:noFill/>
                    </a:lnL>
                    <a:lnR>
                      <a:noFill/>
                    </a:lnR>
                    <a:lnT>
                      <a:noFill/>
                    </a:lnT>
                    <a:lnB>
                      <a:noFill/>
                    </a:lnB>
                  </a:tcPr>
                </a:tc>
                <a:tc>
                  <a:txBody>
                    <a:bodyPr/>
                    <a:lstStyle/>
                    <a:p>
                      <a:pPr algn="l" fontAlgn="b"/>
                      <a:r>
                        <a:rPr lang="en-AU" sz="1300" b="0" i="0" u="none" strike="noStrike" dirty="0" smtClean="0">
                          <a:solidFill>
                            <a:srgbClr val="000000"/>
                          </a:solidFill>
                          <a:effectLst/>
                          <a:latin typeface="Arial" panose="020B0604020202020204" pitchFamily="34" charset="0"/>
                          <a:cs typeface="Arial" panose="020B0604020202020204" pitchFamily="34" charset="0"/>
                        </a:rPr>
                        <a:t> Legal </a:t>
                      </a:r>
                      <a:r>
                        <a:rPr lang="en-AU" sz="1300" b="0" i="0" u="none" strike="noStrike" dirty="0">
                          <a:solidFill>
                            <a:srgbClr val="000000"/>
                          </a:solidFill>
                          <a:effectLst/>
                          <a:latin typeface="Arial" panose="020B0604020202020204" pitchFamily="34" charset="0"/>
                          <a:cs typeface="Arial" panose="020B0604020202020204" pitchFamily="34" charset="0"/>
                        </a:rPr>
                        <a:t>subsidiary commencement date</a:t>
                      </a:r>
                    </a:p>
                  </a:txBody>
                  <a:tcPr marL="5519" marR="5519" marT="5519" marB="0" anchor="b">
                    <a:lnL>
                      <a:noFill/>
                    </a:lnL>
                    <a:lnR>
                      <a:noFill/>
                    </a:lnR>
                    <a:lnT>
                      <a:noFill/>
                    </a:lnT>
                    <a:lnB>
                      <a:noFill/>
                    </a:lnB>
                  </a:tcPr>
                </a:tc>
                <a:tc>
                  <a:txBody>
                    <a:bodyPr/>
                    <a:lstStyle/>
                    <a:p>
                      <a:pPr algn="l" fontAlgn="b"/>
                      <a:endParaRPr lang="en-AU" sz="1300" b="0" i="0" u="none" strike="noStrike" dirty="0">
                        <a:solidFill>
                          <a:srgbClr val="000000"/>
                        </a:solidFill>
                        <a:effectLst/>
                        <a:latin typeface="Arial" panose="020B0604020202020204" pitchFamily="34" charset="0"/>
                        <a:cs typeface="Arial" panose="020B0604020202020204" pitchFamily="34" charset="0"/>
                      </a:endParaRPr>
                    </a:p>
                  </a:txBody>
                  <a:tcPr marL="5519" marR="5519" marT="5519" marB="0" anchor="b">
                    <a:lnL>
                      <a:noFill/>
                    </a:lnL>
                    <a:lnR>
                      <a:noFill/>
                    </a:lnR>
                    <a:lnT>
                      <a:noFill/>
                    </a:lnT>
                    <a:lnB>
                      <a:noFill/>
                    </a:lnB>
                  </a:tcPr>
                </a:tc>
                <a:tc>
                  <a:txBody>
                    <a:bodyPr/>
                    <a:lstStyle/>
                    <a:p>
                      <a:pPr algn="ctr" fontAlgn="b"/>
                      <a:r>
                        <a:rPr lang="en-AU" sz="1300" b="0" i="0" u="none" strike="noStrike" dirty="0">
                          <a:solidFill>
                            <a:srgbClr val="000000"/>
                          </a:solidFill>
                          <a:effectLst/>
                          <a:latin typeface="Arial" panose="020B0604020202020204" pitchFamily="34" charset="0"/>
                          <a:cs typeface="Arial" panose="020B0604020202020204" pitchFamily="34" charset="0"/>
                        </a:rPr>
                        <a:t>X</a:t>
                      </a:r>
                    </a:p>
                  </a:txBody>
                  <a:tcPr marL="5519" marR="5519" marT="5519" marB="0" anchor="b">
                    <a:lnL>
                      <a:noFill/>
                    </a:lnL>
                    <a:lnR>
                      <a:noFill/>
                    </a:lnR>
                    <a:lnT>
                      <a:noFill/>
                    </a:lnT>
                    <a:lnB>
                      <a:noFill/>
                    </a:lnB>
                  </a:tcPr>
                </a:tc>
                <a:tc>
                  <a:txBody>
                    <a:bodyPr/>
                    <a:lstStyle/>
                    <a:p>
                      <a:pPr algn="r" fontAlgn="b"/>
                      <a:r>
                        <a:rPr lang="en-AU" sz="1300" b="0" i="0" u="none" strike="noStrike" dirty="0">
                          <a:solidFill>
                            <a:srgbClr val="000000"/>
                          </a:solidFill>
                          <a:effectLst/>
                          <a:latin typeface="Arial" panose="020B0604020202020204" pitchFamily="34" charset="0"/>
                          <a:cs typeface="Arial" panose="020B0604020202020204" pitchFamily="34" charset="0"/>
                        </a:rPr>
                        <a:t>3,138,414 </a:t>
                      </a:r>
                    </a:p>
                  </a:txBody>
                  <a:tcPr marL="5519" marR="5519" marT="5519" marB="0" anchor="b">
                    <a:lnL>
                      <a:noFill/>
                    </a:lnL>
                    <a:lnR>
                      <a:noFill/>
                    </a:lnR>
                    <a:lnT>
                      <a:noFill/>
                    </a:lnT>
                    <a:lnB>
                      <a:noFill/>
                    </a:lnB>
                  </a:tcPr>
                </a:tc>
                <a:tc>
                  <a:txBody>
                    <a:bodyPr/>
                    <a:lstStyle/>
                    <a:p>
                      <a:pPr algn="r" fontAlgn="b"/>
                      <a:r>
                        <a:rPr lang="en-AU" sz="1300" b="0" i="0" u="none" strike="noStrike" dirty="0">
                          <a:solidFill>
                            <a:srgbClr val="000000"/>
                          </a:solidFill>
                          <a:effectLst/>
                          <a:latin typeface="Arial" panose="020B0604020202020204" pitchFamily="34" charset="0"/>
                          <a:cs typeface="Arial" panose="020B0604020202020204" pitchFamily="34" charset="0"/>
                        </a:rPr>
                        <a:t>3,625,715 </a:t>
                      </a:r>
                    </a:p>
                  </a:txBody>
                  <a:tcPr marL="5519" marR="5519" marT="5519" marB="0" anchor="b">
                    <a:lnL>
                      <a:noFill/>
                    </a:lnL>
                    <a:lnR>
                      <a:noFill/>
                    </a:lnR>
                    <a:lnT>
                      <a:noFill/>
                    </a:lnT>
                    <a:lnB>
                      <a:noFill/>
                    </a:lnB>
                  </a:tcPr>
                </a:tc>
                <a:tc>
                  <a:txBody>
                    <a:bodyPr/>
                    <a:lstStyle/>
                    <a:p>
                      <a:pPr algn="r" fontAlgn="b"/>
                      <a:r>
                        <a:rPr lang="en-AU" sz="1300" b="0" i="0" u="none" strike="noStrike" dirty="0">
                          <a:solidFill>
                            <a:srgbClr val="FF0000"/>
                          </a:solidFill>
                          <a:effectLst/>
                          <a:latin typeface="Arial" panose="020B0604020202020204" pitchFamily="34" charset="0"/>
                          <a:cs typeface="Arial" panose="020B0604020202020204" pitchFamily="34" charset="0"/>
                        </a:rPr>
                        <a:t>-487,301 </a:t>
                      </a:r>
                    </a:p>
                  </a:txBody>
                  <a:tcPr marL="5519" marR="5519" marT="5519" marB="0" anchor="b">
                    <a:lnL>
                      <a:noFill/>
                    </a:lnL>
                    <a:lnR>
                      <a:noFill/>
                    </a:lnR>
                    <a:lnT>
                      <a:noFill/>
                    </a:lnT>
                    <a:lnB>
                      <a:noFill/>
                    </a:lnB>
                  </a:tcPr>
                </a:tc>
              </a:tr>
              <a:tr h="258979">
                <a:tc>
                  <a:txBody>
                    <a:bodyPr/>
                    <a:lstStyle/>
                    <a:p>
                      <a:pPr algn="l" fontAlgn="b"/>
                      <a:endParaRPr lang="en-AU" sz="1300" b="0" i="0" u="none" strike="noStrike" dirty="0">
                        <a:solidFill>
                          <a:srgbClr val="000000"/>
                        </a:solidFill>
                        <a:effectLst/>
                        <a:latin typeface="Arial" panose="020B0604020202020204" pitchFamily="34" charset="0"/>
                        <a:cs typeface="Arial" panose="020B0604020202020204" pitchFamily="34" charset="0"/>
                      </a:endParaRPr>
                    </a:p>
                  </a:txBody>
                  <a:tcPr marL="5519" marR="5519" marT="5519" marB="0" anchor="b">
                    <a:lnL>
                      <a:noFill/>
                    </a:lnL>
                    <a:lnR>
                      <a:noFill/>
                    </a:lnR>
                    <a:lnT>
                      <a:noFill/>
                    </a:lnT>
                    <a:lnB>
                      <a:noFill/>
                    </a:lnB>
                  </a:tcPr>
                </a:tc>
                <a:tc>
                  <a:txBody>
                    <a:bodyPr/>
                    <a:lstStyle/>
                    <a:p>
                      <a:pPr algn="l" fontAlgn="b"/>
                      <a:endParaRPr lang="en-AU" sz="1300" b="0" i="0" u="none" strike="noStrike" dirty="0">
                        <a:solidFill>
                          <a:srgbClr val="000000"/>
                        </a:solidFill>
                        <a:effectLst/>
                        <a:latin typeface="Arial" panose="020B0604020202020204" pitchFamily="34" charset="0"/>
                        <a:cs typeface="Arial" panose="020B0604020202020204" pitchFamily="34" charset="0"/>
                      </a:endParaRPr>
                    </a:p>
                  </a:txBody>
                  <a:tcPr marL="5519" marR="5519" marT="5519" marB="0" anchor="b">
                    <a:lnL>
                      <a:noFill/>
                    </a:lnL>
                    <a:lnR>
                      <a:noFill/>
                    </a:lnR>
                    <a:lnT>
                      <a:noFill/>
                    </a:lnT>
                    <a:lnB>
                      <a:noFill/>
                    </a:lnB>
                  </a:tcPr>
                </a:tc>
                <a:tc>
                  <a:txBody>
                    <a:bodyPr/>
                    <a:lstStyle/>
                    <a:p>
                      <a:pPr algn="l" fontAlgn="b"/>
                      <a:endParaRPr lang="en-AU" sz="1300" b="0" i="0" u="none" strike="noStrike" dirty="0">
                        <a:solidFill>
                          <a:srgbClr val="000000"/>
                        </a:solidFill>
                        <a:effectLst/>
                        <a:latin typeface="Arial" panose="020B0604020202020204" pitchFamily="34" charset="0"/>
                        <a:cs typeface="Arial" panose="020B0604020202020204" pitchFamily="34" charset="0"/>
                      </a:endParaRPr>
                    </a:p>
                  </a:txBody>
                  <a:tcPr marL="5519" marR="5519" marT="5519" marB="0" anchor="b">
                    <a:lnL>
                      <a:noFill/>
                    </a:lnL>
                    <a:lnR>
                      <a:noFill/>
                    </a:lnR>
                    <a:lnT>
                      <a:noFill/>
                    </a:lnT>
                    <a:lnB>
                      <a:noFill/>
                    </a:lnB>
                  </a:tcPr>
                </a:tc>
                <a:tc>
                  <a:txBody>
                    <a:bodyPr/>
                    <a:lstStyle/>
                    <a:p>
                      <a:pPr algn="l" fontAlgn="b"/>
                      <a:endParaRPr lang="en-AU" sz="1300" b="0" i="0" u="none" strike="noStrike" dirty="0">
                        <a:solidFill>
                          <a:srgbClr val="000000"/>
                        </a:solidFill>
                        <a:effectLst/>
                        <a:latin typeface="Arial" panose="020B0604020202020204" pitchFamily="34" charset="0"/>
                        <a:cs typeface="Arial" panose="020B0604020202020204" pitchFamily="34" charset="0"/>
                      </a:endParaRPr>
                    </a:p>
                  </a:txBody>
                  <a:tcPr marL="5519" marR="5519" marT="5519" marB="0" anchor="b">
                    <a:lnL>
                      <a:noFill/>
                    </a:lnL>
                    <a:lnR>
                      <a:noFill/>
                    </a:lnR>
                    <a:lnT>
                      <a:noFill/>
                    </a:lnT>
                    <a:lnB>
                      <a:noFill/>
                    </a:lnB>
                  </a:tcPr>
                </a:tc>
                <a:tc>
                  <a:txBody>
                    <a:bodyPr/>
                    <a:lstStyle/>
                    <a:p>
                      <a:pPr algn="l" fontAlgn="b"/>
                      <a:endParaRPr lang="en-AU" sz="1300" b="0" i="0" u="none" strike="noStrike" dirty="0">
                        <a:solidFill>
                          <a:srgbClr val="000000"/>
                        </a:solidFill>
                        <a:effectLst/>
                        <a:latin typeface="Arial" panose="020B0604020202020204" pitchFamily="34" charset="0"/>
                        <a:cs typeface="Arial" panose="020B0604020202020204" pitchFamily="34" charset="0"/>
                      </a:endParaRPr>
                    </a:p>
                  </a:txBody>
                  <a:tcPr marL="5519" marR="5519" marT="5519" marB="0" anchor="b">
                    <a:lnL>
                      <a:noFill/>
                    </a:lnL>
                    <a:lnR>
                      <a:noFill/>
                    </a:lnR>
                    <a:lnT>
                      <a:noFill/>
                    </a:lnT>
                    <a:lnB>
                      <a:noFill/>
                    </a:lnB>
                  </a:tcPr>
                </a:tc>
                <a:tc>
                  <a:txBody>
                    <a:bodyPr/>
                    <a:lstStyle/>
                    <a:p>
                      <a:pPr algn="l" fontAlgn="b"/>
                      <a:endParaRPr lang="en-AU" sz="1300" b="0" i="0" u="none" strike="noStrike" dirty="0">
                        <a:solidFill>
                          <a:srgbClr val="000000"/>
                        </a:solidFill>
                        <a:effectLst/>
                        <a:latin typeface="Arial" panose="020B0604020202020204" pitchFamily="34" charset="0"/>
                        <a:cs typeface="Arial" panose="020B0604020202020204" pitchFamily="34" charset="0"/>
                      </a:endParaRPr>
                    </a:p>
                  </a:txBody>
                  <a:tcPr marL="5519" marR="5519" marT="5519" marB="0" anchor="b">
                    <a:lnL>
                      <a:noFill/>
                    </a:lnL>
                    <a:lnR>
                      <a:noFill/>
                    </a:lnR>
                    <a:lnT>
                      <a:noFill/>
                    </a:lnT>
                    <a:lnB>
                      <a:noFill/>
                    </a:lnB>
                  </a:tcPr>
                </a:tc>
                <a:tc>
                  <a:txBody>
                    <a:bodyPr/>
                    <a:lstStyle/>
                    <a:p>
                      <a:pPr algn="l" fontAlgn="b"/>
                      <a:endParaRPr lang="en-AU" sz="1300" b="0" i="0" u="none" strike="noStrike" dirty="0">
                        <a:solidFill>
                          <a:srgbClr val="FF0000"/>
                        </a:solidFill>
                        <a:effectLst/>
                        <a:latin typeface="Arial" panose="020B0604020202020204" pitchFamily="34" charset="0"/>
                        <a:cs typeface="Arial" panose="020B0604020202020204" pitchFamily="34" charset="0"/>
                      </a:endParaRPr>
                    </a:p>
                  </a:txBody>
                  <a:tcPr marL="5519" marR="5519" marT="5519" marB="0" anchor="b">
                    <a:lnL>
                      <a:noFill/>
                    </a:lnL>
                    <a:lnR>
                      <a:noFill/>
                    </a:lnR>
                    <a:lnT>
                      <a:noFill/>
                    </a:lnT>
                    <a:lnB>
                      <a:noFill/>
                    </a:lnB>
                  </a:tcPr>
                </a:tc>
              </a:tr>
              <a:tr h="258979">
                <a:tc>
                  <a:txBody>
                    <a:bodyPr/>
                    <a:lstStyle/>
                    <a:p>
                      <a:pPr algn="r" fontAlgn="b"/>
                      <a:r>
                        <a:rPr lang="en-AU" sz="1300" b="0" i="0" u="none" strike="noStrike" dirty="0">
                          <a:solidFill>
                            <a:srgbClr val="000000"/>
                          </a:solidFill>
                          <a:effectLst/>
                          <a:latin typeface="Arial" panose="020B0604020202020204" pitchFamily="34" charset="0"/>
                          <a:cs typeface="Arial" panose="020B0604020202020204" pitchFamily="34" charset="0"/>
                        </a:rPr>
                        <a:t>1-Jul-16</a:t>
                      </a:r>
                    </a:p>
                  </a:txBody>
                  <a:tcPr marL="5519" marR="5519" marT="5519" marB="0" anchor="b">
                    <a:lnL>
                      <a:noFill/>
                    </a:lnL>
                    <a:lnR>
                      <a:noFill/>
                    </a:lnR>
                    <a:lnT>
                      <a:noFill/>
                    </a:lnT>
                    <a:lnB>
                      <a:noFill/>
                    </a:lnB>
                  </a:tcPr>
                </a:tc>
                <a:tc>
                  <a:txBody>
                    <a:bodyPr/>
                    <a:lstStyle/>
                    <a:p>
                      <a:pPr algn="l" fontAlgn="b"/>
                      <a:r>
                        <a:rPr lang="en-AU" sz="1300" b="0" i="0" u="none" strike="noStrike" dirty="0" smtClean="0">
                          <a:solidFill>
                            <a:srgbClr val="000000"/>
                          </a:solidFill>
                          <a:effectLst/>
                          <a:latin typeface="Arial" panose="020B0604020202020204" pitchFamily="34" charset="0"/>
                          <a:cs typeface="Arial" panose="020B0604020202020204" pitchFamily="34" charset="0"/>
                        </a:rPr>
                        <a:t> Business </a:t>
                      </a:r>
                      <a:r>
                        <a:rPr lang="en-AU" sz="1300" b="0" i="0" u="none" strike="noStrike" dirty="0">
                          <a:solidFill>
                            <a:srgbClr val="000000"/>
                          </a:solidFill>
                          <a:effectLst/>
                          <a:latin typeface="Arial" panose="020B0604020202020204" pitchFamily="34" charset="0"/>
                          <a:cs typeface="Arial" panose="020B0604020202020204" pitchFamily="34" charset="0"/>
                        </a:rPr>
                        <a:t>combination date</a:t>
                      </a:r>
                    </a:p>
                  </a:txBody>
                  <a:tcPr marL="5519" marR="5519" marT="5519" marB="0" anchor="b">
                    <a:lnL>
                      <a:noFill/>
                    </a:lnL>
                    <a:lnR>
                      <a:noFill/>
                    </a:lnR>
                    <a:lnT>
                      <a:noFill/>
                    </a:lnT>
                    <a:lnB>
                      <a:noFill/>
                    </a:lnB>
                  </a:tcPr>
                </a:tc>
                <a:tc>
                  <a:txBody>
                    <a:bodyPr/>
                    <a:lstStyle/>
                    <a:p>
                      <a:pPr algn="ctr" fontAlgn="b"/>
                      <a:r>
                        <a:rPr lang="en-AU" sz="1300" b="0" i="0" u="none" strike="noStrike" dirty="0">
                          <a:solidFill>
                            <a:srgbClr val="000000"/>
                          </a:solidFill>
                          <a:effectLst/>
                          <a:latin typeface="Arial" panose="020B0604020202020204" pitchFamily="34" charset="0"/>
                          <a:cs typeface="Arial" panose="020B0604020202020204" pitchFamily="34" charset="0"/>
                        </a:rPr>
                        <a:t>X</a:t>
                      </a:r>
                    </a:p>
                  </a:txBody>
                  <a:tcPr marL="5519" marR="5519" marT="5519" marB="0" anchor="b">
                    <a:lnL>
                      <a:noFill/>
                    </a:lnL>
                    <a:lnR>
                      <a:noFill/>
                    </a:lnR>
                    <a:lnT>
                      <a:noFill/>
                    </a:lnT>
                    <a:lnB>
                      <a:noFill/>
                    </a:lnB>
                  </a:tcPr>
                </a:tc>
                <a:tc>
                  <a:txBody>
                    <a:bodyPr/>
                    <a:lstStyle/>
                    <a:p>
                      <a:pPr algn="l" fontAlgn="b"/>
                      <a:endParaRPr lang="en-AU" sz="1300" b="0" i="0" u="none" strike="noStrike" dirty="0">
                        <a:solidFill>
                          <a:srgbClr val="000000"/>
                        </a:solidFill>
                        <a:effectLst/>
                        <a:latin typeface="Arial" panose="020B0604020202020204" pitchFamily="34" charset="0"/>
                        <a:cs typeface="Arial" panose="020B0604020202020204" pitchFamily="34" charset="0"/>
                      </a:endParaRPr>
                    </a:p>
                  </a:txBody>
                  <a:tcPr marL="5519" marR="5519" marT="5519" marB="0" anchor="b">
                    <a:lnL>
                      <a:noFill/>
                    </a:lnL>
                    <a:lnR>
                      <a:noFill/>
                    </a:lnR>
                    <a:lnT>
                      <a:noFill/>
                    </a:lnT>
                    <a:lnB>
                      <a:noFill/>
                    </a:lnB>
                  </a:tcPr>
                </a:tc>
                <a:tc>
                  <a:txBody>
                    <a:bodyPr/>
                    <a:lstStyle/>
                    <a:p>
                      <a:pPr algn="r" fontAlgn="b"/>
                      <a:r>
                        <a:rPr lang="en-AU" sz="1300" b="0" i="0" u="none" strike="noStrike" dirty="0">
                          <a:solidFill>
                            <a:srgbClr val="000000"/>
                          </a:solidFill>
                          <a:effectLst/>
                          <a:latin typeface="Arial" panose="020B0604020202020204" pitchFamily="34" charset="0"/>
                          <a:cs typeface="Arial" panose="020B0604020202020204" pitchFamily="34" charset="0"/>
                        </a:rPr>
                        <a:t>3,370,465 </a:t>
                      </a:r>
                    </a:p>
                  </a:txBody>
                  <a:tcPr marL="5519" marR="5519" marT="5519" marB="0" anchor="b">
                    <a:lnL>
                      <a:noFill/>
                    </a:lnL>
                    <a:lnR>
                      <a:noFill/>
                    </a:lnR>
                    <a:lnT>
                      <a:noFill/>
                    </a:lnT>
                    <a:lnB>
                      <a:noFill/>
                    </a:lnB>
                  </a:tcPr>
                </a:tc>
                <a:tc>
                  <a:txBody>
                    <a:bodyPr/>
                    <a:lstStyle/>
                    <a:p>
                      <a:pPr algn="r" fontAlgn="b"/>
                      <a:r>
                        <a:rPr lang="en-AU" sz="1300" b="0" i="0" u="none" strike="noStrike" dirty="0">
                          <a:solidFill>
                            <a:srgbClr val="000000"/>
                          </a:solidFill>
                          <a:effectLst/>
                          <a:latin typeface="Arial" panose="020B0604020202020204" pitchFamily="34" charset="0"/>
                          <a:cs typeface="Arial" panose="020B0604020202020204" pitchFamily="34" charset="0"/>
                        </a:rPr>
                        <a:t>3,625,715 </a:t>
                      </a:r>
                    </a:p>
                  </a:txBody>
                  <a:tcPr marL="5519" marR="5519" marT="5519" marB="0" anchor="b">
                    <a:lnL>
                      <a:noFill/>
                    </a:lnL>
                    <a:lnR>
                      <a:noFill/>
                    </a:lnR>
                    <a:lnT>
                      <a:noFill/>
                    </a:lnT>
                    <a:lnB>
                      <a:noFill/>
                    </a:lnB>
                  </a:tcPr>
                </a:tc>
                <a:tc>
                  <a:txBody>
                    <a:bodyPr/>
                    <a:lstStyle/>
                    <a:p>
                      <a:pPr algn="r" fontAlgn="b"/>
                      <a:r>
                        <a:rPr lang="en-AU" sz="1300" b="0" i="0" u="none" strike="noStrike" dirty="0">
                          <a:solidFill>
                            <a:srgbClr val="FF0000"/>
                          </a:solidFill>
                          <a:effectLst/>
                          <a:latin typeface="Arial" panose="020B0604020202020204" pitchFamily="34" charset="0"/>
                          <a:cs typeface="Arial" panose="020B0604020202020204" pitchFamily="34" charset="0"/>
                        </a:rPr>
                        <a:t>-255,250 </a:t>
                      </a:r>
                    </a:p>
                  </a:txBody>
                  <a:tcPr marL="5519" marR="5519" marT="5519" marB="0" anchor="b">
                    <a:lnL>
                      <a:noFill/>
                    </a:lnL>
                    <a:lnR>
                      <a:noFill/>
                    </a:lnR>
                    <a:lnT>
                      <a:noFill/>
                    </a:lnT>
                    <a:lnB>
                      <a:noFill/>
                    </a:lnB>
                  </a:tcPr>
                </a:tc>
              </a:tr>
              <a:tr h="258979">
                <a:tc>
                  <a:txBody>
                    <a:bodyPr/>
                    <a:lstStyle/>
                    <a:p>
                      <a:pPr algn="l" fontAlgn="b"/>
                      <a:endParaRPr lang="en-AU" sz="1300" b="0" i="0" u="none" strike="noStrike" dirty="0">
                        <a:solidFill>
                          <a:srgbClr val="000000"/>
                        </a:solidFill>
                        <a:effectLst/>
                        <a:latin typeface="Arial" panose="020B0604020202020204" pitchFamily="34" charset="0"/>
                        <a:cs typeface="Arial" panose="020B0604020202020204" pitchFamily="34" charset="0"/>
                      </a:endParaRPr>
                    </a:p>
                  </a:txBody>
                  <a:tcPr marL="5519" marR="5519" marT="5519" marB="0" anchor="b">
                    <a:lnL>
                      <a:noFill/>
                    </a:lnL>
                    <a:lnR>
                      <a:noFill/>
                    </a:lnR>
                    <a:lnT>
                      <a:noFill/>
                    </a:lnT>
                    <a:lnB>
                      <a:noFill/>
                    </a:lnB>
                  </a:tcPr>
                </a:tc>
                <a:tc>
                  <a:txBody>
                    <a:bodyPr/>
                    <a:lstStyle/>
                    <a:p>
                      <a:pPr algn="l" fontAlgn="b"/>
                      <a:endParaRPr lang="en-AU" sz="1300" b="0" i="0" u="none" strike="noStrike" dirty="0">
                        <a:solidFill>
                          <a:srgbClr val="000000"/>
                        </a:solidFill>
                        <a:effectLst/>
                        <a:latin typeface="Arial" panose="020B0604020202020204" pitchFamily="34" charset="0"/>
                        <a:cs typeface="Arial" panose="020B0604020202020204" pitchFamily="34" charset="0"/>
                      </a:endParaRPr>
                    </a:p>
                  </a:txBody>
                  <a:tcPr marL="5519" marR="5519" marT="5519" marB="0" anchor="b">
                    <a:lnL>
                      <a:noFill/>
                    </a:lnL>
                    <a:lnR>
                      <a:noFill/>
                    </a:lnR>
                    <a:lnT>
                      <a:noFill/>
                    </a:lnT>
                    <a:lnB>
                      <a:noFill/>
                    </a:lnB>
                  </a:tcPr>
                </a:tc>
                <a:tc>
                  <a:txBody>
                    <a:bodyPr/>
                    <a:lstStyle/>
                    <a:p>
                      <a:pPr algn="l" fontAlgn="b"/>
                      <a:endParaRPr lang="en-AU" sz="1300" b="0" i="0" u="none" strike="noStrike" dirty="0">
                        <a:solidFill>
                          <a:srgbClr val="000000"/>
                        </a:solidFill>
                        <a:effectLst/>
                        <a:latin typeface="Arial" panose="020B0604020202020204" pitchFamily="34" charset="0"/>
                        <a:cs typeface="Arial" panose="020B0604020202020204" pitchFamily="34" charset="0"/>
                      </a:endParaRPr>
                    </a:p>
                  </a:txBody>
                  <a:tcPr marL="5519" marR="5519" marT="5519" marB="0" anchor="b">
                    <a:lnL>
                      <a:noFill/>
                    </a:lnL>
                    <a:lnR>
                      <a:noFill/>
                    </a:lnR>
                    <a:lnT>
                      <a:noFill/>
                    </a:lnT>
                    <a:lnB>
                      <a:noFill/>
                    </a:lnB>
                  </a:tcPr>
                </a:tc>
                <a:tc>
                  <a:txBody>
                    <a:bodyPr/>
                    <a:lstStyle/>
                    <a:p>
                      <a:pPr algn="l" fontAlgn="b"/>
                      <a:endParaRPr lang="en-AU" sz="1300" b="0" i="0" u="none" strike="noStrike" dirty="0">
                        <a:solidFill>
                          <a:srgbClr val="000000"/>
                        </a:solidFill>
                        <a:effectLst/>
                        <a:latin typeface="Arial" panose="020B0604020202020204" pitchFamily="34" charset="0"/>
                        <a:cs typeface="Arial" panose="020B0604020202020204" pitchFamily="34" charset="0"/>
                      </a:endParaRPr>
                    </a:p>
                  </a:txBody>
                  <a:tcPr marL="5519" marR="5519" marT="5519" marB="0" anchor="b">
                    <a:lnL>
                      <a:noFill/>
                    </a:lnL>
                    <a:lnR>
                      <a:noFill/>
                    </a:lnR>
                    <a:lnT>
                      <a:noFill/>
                    </a:lnT>
                    <a:lnB>
                      <a:noFill/>
                    </a:lnB>
                  </a:tcPr>
                </a:tc>
                <a:tc>
                  <a:txBody>
                    <a:bodyPr/>
                    <a:lstStyle/>
                    <a:p>
                      <a:pPr algn="l" fontAlgn="b"/>
                      <a:endParaRPr lang="en-AU" sz="1300" b="0" i="0" u="none" strike="noStrike" dirty="0">
                        <a:solidFill>
                          <a:srgbClr val="000000"/>
                        </a:solidFill>
                        <a:effectLst/>
                        <a:latin typeface="Arial" panose="020B0604020202020204" pitchFamily="34" charset="0"/>
                        <a:cs typeface="Arial" panose="020B0604020202020204" pitchFamily="34" charset="0"/>
                      </a:endParaRPr>
                    </a:p>
                  </a:txBody>
                  <a:tcPr marL="5519" marR="5519" marT="5519" marB="0" anchor="b">
                    <a:lnL>
                      <a:noFill/>
                    </a:lnL>
                    <a:lnR>
                      <a:noFill/>
                    </a:lnR>
                    <a:lnT>
                      <a:noFill/>
                    </a:lnT>
                    <a:lnB>
                      <a:noFill/>
                    </a:lnB>
                  </a:tcPr>
                </a:tc>
                <a:tc>
                  <a:txBody>
                    <a:bodyPr/>
                    <a:lstStyle/>
                    <a:p>
                      <a:pPr algn="l" fontAlgn="b"/>
                      <a:endParaRPr lang="en-AU" sz="1300" b="0" i="0" u="none" strike="noStrike" dirty="0">
                        <a:solidFill>
                          <a:srgbClr val="000000"/>
                        </a:solidFill>
                        <a:effectLst/>
                        <a:latin typeface="Arial" panose="020B0604020202020204" pitchFamily="34" charset="0"/>
                        <a:cs typeface="Arial" panose="020B0604020202020204" pitchFamily="34" charset="0"/>
                      </a:endParaRPr>
                    </a:p>
                  </a:txBody>
                  <a:tcPr marL="5519" marR="5519" marT="5519" marB="0" anchor="b">
                    <a:lnL>
                      <a:noFill/>
                    </a:lnL>
                    <a:lnR>
                      <a:noFill/>
                    </a:lnR>
                    <a:lnT>
                      <a:noFill/>
                    </a:lnT>
                    <a:lnB>
                      <a:noFill/>
                    </a:lnB>
                  </a:tcPr>
                </a:tc>
                <a:tc>
                  <a:txBody>
                    <a:bodyPr/>
                    <a:lstStyle/>
                    <a:p>
                      <a:pPr algn="l" fontAlgn="b"/>
                      <a:endParaRPr lang="en-AU" sz="1300" b="0" i="0" u="none" strike="noStrike" dirty="0">
                        <a:solidFill>
                          <a:srgbClr val="000000"/>
                        </a:solidFill>
                        <a:effectLst/>
                        <a:latin typeface="Arial" panose="020B0604020202020204" pitchFamily="34" charset="0"/>
                        <a:cs typeface="Arial" panose="020B0604020202020204" pitchFamily="34" charset="0"/>
                      </a:endParaRPr>
                    </a:p>
                  </a:txBody>
                  <a:tcPr marL="5519" marR="5519" marT="5519" marB="0" anchor="b">
                    <a:lnL>
                      <a:noFill/>
                    </a:lnL>
                    <a:lnR>
                      <a:noFill/>
                    </a:lnR>
                    <a:lnT>
                      <a:noFill/>
                    </a:lnT>
                    <a:lnB>
                      <a:noFill/>
                    </a:lnB>
                  </a:tcPr>
                </a:tc>
              </a:tr>
              <a:tr h="258979">
                <a:tc>
                  <a:txBody>
                    <a:bodyPr/>
                    <a:lstStyle/>
                    <a:p>
                      <a:pPr algn="r" fontAlgn="b"/>
                      <a:r>
                        <a:rPr lang="en-AU" sz="1300" b="0" i="0" u="none" strike="noStrike" dirty="0">
                          <a:solidFill>
                            <a:srgbClr val="000000"/>
                          </a:solidFill>
                          <a:effectLst/>
                          <a:latin typeface="Arial" panose="020B0604020202020204" pitchFamily="34" charset="0"/>
                          <a:cs typeface="Arial" panose="020B0604020202020204" pitchFamily="34" charset="0"/>
                        </a:rPr>
                        <a:t>1-Jul-19</a:t>
                      </a:r>
                    </a:p>
                  </a:txBody>
                  <a:tcPr marL="5519" marR="5519" marT="5519" marB="0" anchor="b">
                    <a:lnL>
                      <a:noFill/>
                    </a:lnL>
                    <a:lnR>
                      <a:noFill/>
                    </a:lnR>
                    <a:lnT>
                      <a:noFill/>
                    </a:lnT>
                    <a:lnB>
                      <a:noFill/>
                    </a:lnB>
                  </a:tcPr>
                </a:tc>
                <a:tc>
                  <a:txBody>
                    <a:bodyPr/>
                    <a:lstStyle/>
                    <a:p>
                      <a:pPr algn="l" fontAlgn="b"/>
                      <a:r>
                        <a:rPr lang="en-AU" sz="1300" b="0" i="0" u="none" strike="noStrike" dirty="0" smtClean="0">
                          <a:solidFill>
                            <a:srgbClr val="000000"/>
                          </a:solidFill>
                          <a:effectLst/>
                          <a:latin typeface="Arial" panose="020B0604020202020204" pitchFamily="34" charset="0"/>
                          <a:cs typeface="Arial" panose="020B0604020202020204" pitchFamily="34" charset="0"/>
                        </a:rPr>
                        <a:t> Date </a:t>
                      </a:r>
                      <a:r>
                        <a:rPr lang="en-AU" sz="1300" b="0" i="0" u="none" strike="noStrike" dirty="0">
                          <a:solidFill>
                            <a:srgbClr val="000000"/>
                          </a:solidFill>
                          <a:effectLst/>
                          <a:latin typeface="Arial" panose="020B0604020202020204" pitchFamily="34" charset="0"/>
                          <a:cs typeface="Arial" panose="020B0604020202020204" pitchFamily="34" charset="0"/>
                        </a:rPr>
                        <a:t>of initial application</a:t>
                      </a:r>
                    </a:p>
                  </a:txBody>
                  <a:tcPr marL="5519" marR="5519" marT="5519" marB="0" anchor="b">
                    <a:lnL>
                      <a:noFill/>
                    </a:lnL>
                    <a:lnR>
                      <a:noFill/>
                    </a:lnR>
                    <a:lnT>
                      <a:noFill/>
                    </a:lnT>
                    <a:lnB>
                      <a:noFill/>
                    </a:lnB>
                  </a:tcPr>
                </a:tc>
                <a:tc>
                  <a:txBody>
                    <a:bodyPr/>
                    <a:lstStyle/>
                    <a:p>
                      <a:pPr algn="ctr" fontAlgn="b"/>
                      <a:r>
                        <a:rPr lang="en-AU" sz="1300" b="0" i="0" u="none" strike="noStrike" dirty="0">
                          <a:solidFill>
                            <a:srgbClr val="000000"/>
                          </a:solidFill>
                          <a:effectLst/>
                          <a:latin typeface="Arial" panose="020B0604020202020204" pitchFamily="34" charset="0"/>
                          <a:cs typeface="Arial" panose="020B0604020202020204" pitchFamily="34" charset="0"/>
                        </a:rPr>
                        <a:t>X</a:t>
                      </a:r>
                    </a:p>
                  </a:txBody>
                  <a:tcPr marL="5519" marR="5519" marT="5519" marB="0" anchor="b">
                    <a:lnL>
                      <a:noFill/>
                    </a:lnL>
                    <a:lnR>
                      <a:noFill/>
                    </a:lnR>
                    <a:lnT>
                      <a:noFill/>
                    </a:lnT>
                    <a:lnB>
                      <a:noFill/>
                    </a:lnB>
                  </a:tcPr>
                </a:tc>
                <a:tc>
                  <a:txBody>
                    <a:bodyPr/>
                    <a:lstStyle/>
                    <a:p>
                      <a:pPr algn="ctr" fontAlgn="b"/>
                      <a:r>
                        <a:rPr lang="en-AU" sz="1300" b="0" i="0" u="none" strike="noStrike" dirty="0">
                          <a:solidFill>
                            <a:srgbClr val="000000"/>
                          </a:solidFill>
                          <a:effectLst/>
                          <a:latin typeface="Arial" panose="020B0604020202020204" pitchFamily="34" charset="0"/>
                          <a:cs typeface="Arial" panose="020B0604020202020204" pitchFamily="34" charset="0"/>
                        </a:rPr>
                        <a:t>X</a:t>
                      </a:r>
                    </a:p>
                  </a:txBody>
                  <a:tcPr marL="5519" marR="5519" marT="5519" marB="0" anchor="b">
                    <a:lnL>
                      <a:noFill/>
                    </a:lnL>
                    <a:lnR>
                      <a:noFill/>
                    </a:lnR>
                    <a:lnT>
                      <a:noFill/>
                    </a:lnT>
                    <a:lnB>
                      <a:noFill/>
                    </a:lnB>
                  </a:tcPr>
                </a:tc>
                <a:tc>
                  <a:txBody>
                    <a:bodyPr/>
                    <a:lstStyle/>
                    <a:p>
                      <a:pPr algn="r" fontAlgn="b"/>
                      <a:r>
                        <a:rPr lang="en-AU" sz="1300" b="0" i="0" u="none" strike="noStrike" dirty="0">
                          <a:solidFill>
                            <a:srgbClr val="000000"/>
                          </a:solidFill>
                          <a:effectLst/>
                          <a:latin typeface="Arial" panose="020B0604020202020204" pitchFamily="34" charset="0"/>
                          <a:cs typeface="Arial" panose="020B0604020202020204" pitchFamily="34" charset="0"/>
                        </a:rPr>
                        <a:t>3,625,715 </a:t>
                      </a:r>
                    </a:p>
                  </a:txBody>
                  <a:tcPr marL="5519" marR="5519" marT="5519" marB="0" anchor="b">
                    <a:lnL>
                      <a:noFill/>
                    </a:lnL>
                    <a:lnR>
                      <a:noFill/>
                    </a:lnR>
                    <a:lnT>
                      <a:noFill/>
                    </a:lnT>
                    <a:lnB>
                      <a:noFill/>
                    </a:lnB>
                  </a:tcPr>
                </a:tc>
                <a:tc>
                  <a:txBody>
                    <a:bodyPr/>
                    <a:lstStyle/>
                    <a:p>
                      <a:pPr algn="r" fontAlgn="b"/>
                      <a:r>
                        <a:rPr lang="en-AU" sz="1300" b="0" i="0" u="none" strike="noStrike" dirty="0">
                          <a:solidFill>
                            <a:srgbClr val="000000"/>
                          </a:solidFill>
                          <a:effectLst/>
                          <a:latin typeface="Arial" panose="020B0604020202020204" pitchFamily="34" charset="0"/>
                          <a:cs typeface="Arial" panose="020B0604020202020204" pitchFamily="34" charset="0"/>
                        </a:rPr>
                        <a:t>3,625,715 </a:t>
                      </a:r>
                    </a:p>
                  </a:txBody>
                  <a:tcPr marL="5519" marR="5519" marT="5519" marB="0" anchor="b">
                    <a:lnL>
                      <a:noFill/>
                    </a:lnL>
                    <a:lnR>
                      <a:noFill/>
                    </a:lnR>
                    <a:lnT>
                      <a:noFill/>
                    </a:lnT>
                    <a:lnB>
                      <a:noFill/>
                    </a:lnB>
                  </a:tcPr>
                </a:tc>
                <a:tc>
                  <a:txBody>
                    <a:bodyPr/>
                    <a:lstStyle/>
                    <a:p>
                      <a:pPr algn="r" fontAlgn="b"/>
                      <a:r>
                        <a:rPr lang="en-AU" sz="1300" b="0" i="0" u="none" strike="noStrike" dirty="0">
                          <a:solidFill>
                            <a:srgbClr val="000000"/>
                          </a:solidFill>
                          <a:effectLst/>
                          <a:latin typeface="Arial" panose="020B0604020202020204" pitchFamily="34" charset="0"/>
                          <a:cs typeface="Arial" panose="020B0604020202020204" pitchFamily="34" charset="0"/>
                        </a:rPr>
                        <a:t>0 </a:t>
                      </a:r>
                    </a:p>
                  </a:txBody>
                  <a:tcPr marL="5519" marR="5519" marT="5519" marB="0" anchor="b">
                    <a:lnL>
                      <a:noFill/>
                    </a:lnL>
                    <a:lnR>
                      <a:noFill/>
                    </a:lnR>
                    <a:lnT>
                      <a:noFill/>
                    </a:lnT>
                    <a:lnB>
                      <a:noFill/>
                    </a:lnB>
                  </a:tcPr>
                </a:tc>
              </a:tr>
            </a:tbl>
          </a:graphicData>
        </a:graphic>
      </p:graphicFrame>
      <p:sp>
        <p:nvSpPr>
          <p:cNvPr id="4" name="Slide Number Placeholder 3"/>
          <p:cNvSpPr>
            <a:spLocks noGrp="1"/>
          </p:cNvSpPr>
          <p:nvPr>
            <p:ph type="sldNum" sz="quarter" idx="10"/>
          </p:nvPr>
        </p:nvSpPr>
        <p:spPr/>
        <p:txBody>
          <a:bodyPr/>
          <a:lstStyle/>
          <a:p>
            <a:fld id="{F20B0F91-48EB-4459-AF6F-DD84B76E649D}" type="slidenum">
              <a:rPr lang="en-AU" smtClean="0"/>
              <a:pPr/>
              <a:t>63</a:t>
            </a:fld>
            <a:endParaRPr lang="en-AU" dirty="0"/>
          </a:p>
        </p:txBody>
      </p:sp>
    </p:spTree>
    <p:extLst>
      <p:ext uri="{BB962C8B-B14F-4D97-AF65-F5344CB8AC3E}">
        <p14:creationId xmlns:p14="http://schemas.microsoft.com/office/powerpoint/2010/main" val="14649124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124569" y="1024170"/>
            <a:ext cx="6894863" cy="4160558"/>
          </a:xfrm>
          <a:prstGeom prst="rect">
            <a:avLst/>
          </a:prstGeom>
        </p:spPr>
      </p:pic>
      <p:pic>
        <p:nvPicPr>
          <p:cNvPr id="8" name="Picture 7"/>
          <p:cNvPicPr>
            <a:picLocks noChangeAspect="1"/>
          </p:cNvPicPr>
          <p:nvPr/>
        </p:nvPicPr>
        <p:blipFill>
          <a:blip r:embed="rId3"/>
          <a:stretch>
            <a:fillRect/>
          </a:stretch>
        </p:blipFill>
        <p:spPr>
          <a:xfrm>
            <a:off x="3333905" y="5278129"/>
            <a:ext cx="2476191" cy="945636"/>
          </a:xfrm>
          <a:prstGeom prst="rect">
            <a:avLst/>
          </a:prstGeom>
        </p:spPr>
      </p:pic>
      <p:sp>
        <p:nvSpPr>
          <p:cNvPr id="9" name="Oval 8"/>
          <p:cNvSpPr/>
          <p:nvPr/>
        </p:nvSpPr>
        <p:spPr>
          <a:xfrm>
            <a:off x="4380622" y="1594878"/>
            <a:ext cx="36000" cy="36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Title 1"/>
          <p:cNvSpPr txBox="1">
            <a:spLocks/>
          </p:cNvSpPr>
          <p:nvPr/>
        </p:nvSpPr>
        <p:spPr>
          <a:xfrm>
            <a:off x="457948" y="274638"/>
            <a:ext cx="8229601" cy="1002369"/>
          </a:xfrm>
          <a:prstGeom prst="rect">
            <a:avLst/>
          </a:prstGeom>
        </p:spPr>
        <p:txBody>
          <a:bodyPr>
            <a:normAutofit/>
          </a:bodyPr>
          <a:lstStyle>
            <a:lvl1pPr algn="l" defTabSz="419947" rtl="0" eaLnBrk="1" latinLnBrk="0" hangingPunct="1">
              <a:spcBef>
                <a:spcPct val="0"/>
              </a:spcBef>
              <a:buNone/>
              <a:defRPr sz="3200" b="1" i="0" kern="1200" baseline="0">
                <a:solidFill>
                  <a:schemeClr val="bg1"/>
                </a:solidFill>
                <a:latin typeface="Arial"/>
                <a:ea typeface="+mj-ea"/>
                <a:cs typeface="Arial"/>
              </a:defRPr>
            </a:lvl1pPr>
          </a:lstStyle>
          <a:p>
            <a:pPr algn="ctr"/>
            <a:r>
              <a:rPr lang="en-AU" b="0" dirty="0" smtClean="0">
                <a:solidFill>
                  <a:schemeClr val="tx2"/>
                </a:solidFill>
                <a:latin typeface="+mj-lt"/>
              </a:rPr>
              <a:t>Transition</a:t>
            </a:r>
            <a:endParaRPr lang="en-AU" b="0" dirty="0">
              <a:solidFill>
                <a:schemeClr val="tx2"/>
              </a:solidFill>
              <a:latin typeface="+mj-lt"/>
            </a:endParaRPr>
          </a:p>
        </p:txBody>
      </p:sp>
      <p:sp>
        <p:nvSpPr>
          <p:cNvPr id="2" name="Slide Number Placeholder 1"/>
          <p:cNvSpPr>
            <a:spLocks noGrp="1"/>
          </p:cNvSpPr>
          <p:nvPr>
            <p:ph type="sldNum" sz="quarter" idx="11"/>
          </p:nvPr>
        </p:nvSpPr>
        <p:spPr/>
        <p:txBody>
          <a:bodyPr/>
          <a:lstStyle/>
          <a:p>
            <a:fld id="{F20B0F91-48EB-4459-AF6F-DD84B76E649D}" type="slidenum">
              <a:rPr lang="en-AU" smtClean="0"/>
              <a:pPr/>
              <a:t>64</a:t>
            </a:fld>
            <a:endParaRPr lang="en-AU" dirty="0"/>
          </a:p>
        </p:txBody>
      </p:sp>
    </p:spTree>
    <p:extLst>
      <p:ext uri="{BB962C8B-B14F-4D97-AF65-F5344CB8AC3E}">
        <p14:creationId xmlns:p14="http://schemas.microsoft.com/office/powerpoint/2010/main" val="33364335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200" dirty="0" smtClean="0">
                <a:solidFill>
                  <a:schemeClr val="tx2"/>
                </a:solidFill>
              </a:rPr>
              <a:t>Transition issues</a:t>
            </a:r>
            <a:endParaRPr lang="en-AU" sz="3200" dirty="0">
              <a:solidFill>
                <a:schemeClr val="tx2"/>
              </a:solidFill>
            </a:endParaRPr>
          </a:p>
        </p:txBody>
      </p:sp>
      <p:sp>
        <p:nvSpPr>
          <p:cNvPr id="5" name="Content Placeholder 4"/>
          <p:cNvSpPr>
            <a:spLocks noGrp="1"/>
          </p:cNvSpPr>
          <p:nvPr>
            <p:ph idx="1"/>
          </p:nvPr>
        </p:nvSpPr>
        <p:spPr>
          <a:xfrm>
            <a:off x="457948" y="1159503"/>
            <a:ext cx="8229601" cy="4525963"/>
          </a:xfrm>
        </p:spPr>
        <p:txBody>
          <a:bodyPr/>
          <a:lstStyle/>
          <a:p>
            <a:r>
              <a:rPr lang="en-AU" sz="2400" dirty="0" smtClean="0"/>
              <a:t>Definition of a lease</a:t>
            </a:r>
          </a:p>
          <a:p>
            <a:endParaRPr lang="en-AU" sz="2400" dirty="0" smtClean="0"/>
          </a:p>
          <a:p>
            <a:r>
              <a:rPr lang="en-AU" sz="2400" dirty="0" smtClean="0"/>
              <a:t>Payments – incl. remeasurements and modifications</a:t>
            </a:r>
          </a:p>
          <a:p>
            <a:endParaRPr lang="en-AU" sz="2400" dirty="0" smtClean="0"/>
          </a:p>
          <a:p>
            <a:r>
              <a:rPr lang="en-AU" sz="2400" dirty="0" smtClean="0"/>
              <a:t>Discount rate &amp; portfolio approach</a:t>
            </a:r>
          </a:p>
          <a:p>
            <a:endParaRPr lang="en-AU" sz="2400" dirty="0" smtClean="0"/>
          </a:p>
          <a:p>
            <a:r>
              <a:rPr lang="en-AU" sz="2400" dirty="0" smtClean="0"/>
              <a:t>Exemptions – short-term and low value</a:t>
            </a:r>
          </a:p>
          <a:p>
            <a:endParaRPr lang="en-AU" sz="2400" dirty="0" smtClean="0"/>
          </a:p>
          <a:p>
            <a:r>
              <a:rPr lang="en-AU" sz="2400" dirty="0" smtClean="0"/>
              <a:t>Exercise of options</a:t>
            </a:r>
          </a:p>
          <a:p>
            <a:endParaRPr lang="en-AU" sz="2400" dirty="0" smtClean="0"/>
          </a:p>
          <a:p>
            <a:r>
              <a:rPr lang="en-AU" sz="2400" dirty="0" smtClean="0"/>
              <a:t>Initial direct costs</a:t>
            </a:r>
          </a:p>
          <a:p>
            <a:endParaRPr lang="en-AU" sz="2400" dirty="0"/>
          </a:p>
        </p:txBody>
      </p:sp>
      <p:sp>
        <p:nvSpPr>
          <p:cNvPr id="3" name="Slide Number Placeholder 2"/>
          <p:cNvSpPr>
            <a:spLocks noGrp="1"/>
          </p:cNvSpPr>
          <p:nvPr>
            <p:ph type="sldNum" sz="quarter" idx="10"/>
          </p:nvPr>
        </p:nvSpPr>
        <p:spPr/>
        <p:txBody>
          <a:bodyPr/>
          <a:lstStyle/>
          <a:p>
            <a:fld id="{F20B0F91-48EB-4459-AF6F-DD84B76E649D}" type="slidenum">
              <a:rPr lang="en-AU" smtClean="0"/>
              <a:pPr/>
              <a:t>65</a:t>
            </a:fld>
            <a:endParaRPr lang="en-AU" dirty="0"/>
          </a:p>
        </p:txBody>
      </p:sp>
    </p:spTree>
    <p:extLst>
      <p:ext uri="{BB962C8B-B14F-4D97-AF65-F5344CB8AC3E}">
        <p14:creationId xmlns:p14="http://schemas.microsoft.com/office/powerpoint/2010/main" val="5193008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200" dirty="0" smtClean="0">
                <a:solidFill>
                  <a:schemeClr val="tx2"/>
                </a:solidFill>
              </a:rPr>
              <a:t>Revaluations</a:t>
            </a:r>
            <a:endParaRPr lang="en-AU" sz="3200" dirty="0">
              <a:solidFill>
                <a:schemeClr val="tx2"/>
              </a:solidFill>
            </a:endParaRPr>
          </a:p>
        </p:txBody>
      </p:sp>
      <p:sp>
        <p:nvSpPr>
          <p:cNvPr id="3" name="Content Placeholder 2"/>
          <p:cNvSpPr>
            <a:spLocks noGrp="1"/>
          </p:cNvSpPr>
          <p:nvPr>
            <p:ph idx="1"/>
          </p:nvPr>
        </p:nvSpPr>
        <p:spPr/>
        <p:txBody>
          <a:bodyPr/>
          <a:lstStyle/>
          <a:p>
            <a:r>
              <a:rPr lang="en-AU" sz="2400" dirty="0" smtClean="0"/>
              <a:t>Treat like property, plant and equipment</a:t>
            </a:r>
          </a:p>
          <a:p>
            <a:endParaRPr lang="en-AU" sz="2400" dirty="0" smtClean="0"/>
          </a:p>
          <a:p>
            <a:r>
              <a:rPr lang="en-AU" sz="2400" dirty="0" smtClean="0"/>
              <a:t>Can revalue, if class of PPE revalued</a:t>
            </a:r>
          </a:p>
          <a:p>
            <a:endParaRPr lang="en-AU" sz="2400" dirty="0"/>
          </a:p>
          <a:p>
            <a:r>
              <a:rPr lang="en-AU" sz="2400" dirty="0" smtClean="0"/>
              <a:t>What is the fair value of 3 floors of a building with 5 years of the lease remaining?</a:t>
            </a:r>
          </a:p>
          <a:p>
            <a:endParaRPr lang="en-AU" sz="2400" dirty="0"/>
          </a:p>
          <a:p>
            <a:r>
              <a:rPr lang="en-AU" sz="2400" dirty="0" smtClean="0"/>
              <a:t>AASB 1049 + financial reporting requirements</a:t>
            </a:r>
            <a:endParaRPr lang="en-AU" sz="2400" dirty="0"/>
          </a:p>
        </p:txBody>
      </p:sp>
      <p:sp>
        <p:nvSpPr>
          <p:cNvPr id="4" name="Slide Number Placeholder 3"/>
          <p:cNvSpPr>
            <a:spLocks noGrp="1"/>
          </p:cNvSpPr>
          <p:nvPr>
            <p:ph type="sldNum" sz="quarter" idx="10"/>
          </p:nvPr>
        </p:nvSpPr>
        <p:spPr/>
        <p:txBody>
          <a:bodyPr/>
          <a:lstStyle/>
          <a:p>
            <a:fld id="{F20B0F91-48EB-4459-AF6F-DD84B76E649D}" type="slidenum">
              <a:rPr lang="en-AU" smtClean="0"/>
              <a:pPr/>
              <a:t>66</a:t>
            </a:fld>
            <a:endParaRPr lang="en-AU" dirty="0"/>
          </a:p>
        </p:txBody>
      </p:sp>
    </p:spTree>
    <p:extLst>
      <p:ext uri="{BB962C8B-B14F-4D97-AF65-F5344CB8AC3E}">
        <p14:creationId xmlns:p14="http://schemas.microsoft.com/office/powerpoint/2010/main" val="115993805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28" y="86597"/>
            <a:ext cx="9033172" cy="798617"/>
          </a:xfrm>
        </p:spPr>
        <p:txBody>
          <a:bodyPr>
            <a:normAutofit/>
          </a:bodyPr>
          <a:lstStyle/>
          <a:p>
            <a:r>
              <a:rPr lang="en-AU" sz="3200" dirty="0" smtClean="0">
                <a:solidFill>
                  <a:schemeClr val="tx2"/>
                </a:solidFill>
              </a:rPr>
              <a:t>Peppercorn and below-market rentals</a:t>
            </a:r>
            <a:endParaRPr lang="en-AU" sz="3200" dirty="0">
              <a:solidFill>
                <a:schemeClr val="tx2"/>
              </a:solidFill>
            </a:endParaRPr>
          </a:p>
        </p:txBody>
      </p:sp>
      <p:sp>
        <p:nvSpPr>
          <p:cNvPr id="3" name="Content Placeholder 2"/>
          <p:cNvSpPr>
            <a:spLocks noGrp="1"/>
          </p:cNvSpPr>
          <p:nvPr>
            <p:ph idx="1"/>
          </p:nvPr>
        </p:nvSpPr>
        <p:spPr/>
        <p:txBody>
          <a:bodyPr/>
          <a:lstStyle/>
          <a:p>
            <a:r>
              <a:rPr lang="en-AU" sz="2400" dirty="0" smtClean="0"/>
              <a:t>AASB 1058 Income for NFPs</a:t>
            </a:r>
          </a:p>
          <a:p>
            <a:pPr lvl="1"/>
            <a:r>
              <a:rPr lang="en-AU" sz="2200" dirty="0" smtClean="0"/>
              <a:t>Recognise at fair value</a:t>
            </a:r>
          </a:p>
          <a:p>
            <a:pPr lvl="1"/>
            <a:endParaRPr lang="en-AU" sz="2400" dirty="0"/>
          </a:p>
          <a:p>
            <a:r>
              <a:rPr lang="en-AU" sz="2400" dirty="0"/>
              <a:t>What is the fair value of 3 floors of a building with 5 years of the lease remaining?</a:t>
            </a:r>
          </a:p>
          <a:p>
            <a:pPr lvl="1"/>
            <a:endParaRPr lang="en-AU" dirty="0"/>
          </a:p>
        </p:txBody>
      </p:sp>
      <p:sp>
        <p:nvSpPr>
          <p:cNvPr id="4" name="Slide Number Placeholder 3"/>
          <p:cNvSpPr>
            <a:spLocks noGrp="1"/>
          </p:cNvSpPr>
          <p:nvPr>
            <p:ph type="sldNum" sz="quarter" idx="10"/>
          </p:nvPr>
        </p:nvSpPr>
        <p:spPr/>
        <p:txBody>
          <a:bodyPr/>
          <a:lstStyle/>
          <a:p>
            <a:fld id="{F20B0F91-48EB-4459-AF6F-DD84B76E649D}" type="slidenum">
              <a:rPr lang="en-AU" smtClean="0"/>
              <a:pPr/>
              <a:t>67</a:t>
            </a:fld>
            <a:endParaRPr lang="en-AU" dirty="0"/>
          </a:p>
        </p:txBody>
      </p:sp>
    </p:spTree>
    <p:extLst>
      <p:ext uri="{BB962C8B-B14F-4D97-AF65-F5344CB8AC3E}">
        <p14:creationId xmlns:p14="http://schemas.microsoft.com/office/powerpoint/2010/main" val="21480052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948" y="1220211"/>
            <a:ext cx="8229601" cy="1143000"/>
          </a:xfrm>
          <a:prstGeom prst="rect">
            <a:avLst/>
          </a:prstGeom>
        </p:spPr>
        <p:txBody>
          <a:bodyPr/>
          <a:lstStyle>
            <a:lvl1pPr algn="ctr" defTabSz="419947" rtl="0" eaLnBrk="1" latinLnBrk="0" hangingPunct="1">
              <a:spcBef>
                <a:spcPct val="0"/>
              </a:spcBef>
              <a:buNone/>
              <a:defRPr sz="4411" kern="1200">
                <a:solidFill>
                  <a:schemeClr val="tx1"/>
                </a:solidFill>
                <a:latin typeface="+mj-lt"/>
                <a:ea typeface="+mj-ea"/>
                <a:cs typeface="+mj-cs"/>
              </a:defRPr>
            </a:lvl1pPr>
          </a:lstStyle>
          <a:p>
            <a:r>
              <a:rPr lang="en-AU" sz="4400" smtClean="0">
                <a:solidFill>
                  <a:schemeClr val="tx2"/>
                </a:solidFill>
              </a:rPr>
              <a:t>Q&amp;A</a:t>
            </a:r>
            <a:endParaRPr lang="en-AU" sz="4400" dirty="0">
              <a:solidFill>
                <a:schemeClr val="tx2"/>
              </a:solidFill>
            </a:endParaRPr>
          </a:p>
        </p:txBody>
      </p:sp>
      <p:sp>
        <p:nvSpPr>
          <p:cNvPr id="3" name="Slide Number Placeholder 2"/>
          <p:cNvSpPr>
            <a:spLocks noGrp="1"/>
          </p:cNvSpPr>
          <p:nvPr>
            <p:ph type="sldNum" sz="quarter" idx="10"/>
          </p:nvPr>
        </p:nvSpPr>
        <p:spPr/>
        <p:txBody>
          <a:bodyPr/>
          <a:lstStyle/>
          <a:p>
            <a:fld id="{F20B0F91-48EB-4459-AF6F-DD84B76E649D}" type="slidenum">
              <a:rPr lang="en-AU" smtClean="0"/>
              <a:pPr/>
              <a:t>68</a:t>
            </a:fld>
            <a:endParaRPr lang="en-AU" dirty="0"/>
          </a:p>
        </p:txBody>
      </p:sp>
    </p:spTree>
    <p:extLst>
      <p:ext uri="{BB962C8B-B14F-4D97-AF65-F5344CB8AC3E}">
        <p14:creationId xmlns:p14="http://schemas.microsoft.com/office/powerpoint/2010/main" val="26225347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010651" y="2038602"/>
            <a:ext cx="7735416" cy="740693"/>
          </a:xfrm>
          <a:prstGeom prst="rect">
            <a:avLst/>
          </a:prstGeom>
        </p:spPr>
        <p:txBody>
          <a:bodyPr/>
          <a:lstStyle/>
          <a:p>
            <a:pPr lvl="0" algn="l"/>
            <a:r>
              <a:rPr lang="en-AU" sz="3200" b="1" dirty="0" smtClean="0">
                <a:solidFill>
                  <a:schemeClr val="tx2"/>
                </a:solidFill>
                <a:cs typeface="Arial" panose="020B0604020202020204" pitchFamily="34" charset="0"/>
              </a:rPr>
              <a:t>IFRS 9 / AASB 9 </a:t>
            </a:r>
            <a:r>
              <a:rPr lang="en-AU" sz="3200" b="1" i="1" dirty="0" smtClean="0">
                <a:solidFill>
                  <a:schemeClr val="tx2"/>
                </a:solidFill>
                <a:cs typeface="Arial" panose="020B0604020202020204" pitchFamily="34" charset="0"/>
              </a:rPr>
              <a:t>Financial Instruments</a:t>
            </a:r>
            <a:endParaRPr lang="en-AU" sz="3200" b="1" i="1" dirty="0">
              <a:solidFill>
                <a:schemeClr val="tx2"/>
              </a:solidFill>
              <a:cs typeface="Arial" panose="020B0604020202020204" pitchFamily="34" charset="0"/>
            </a:endParaRPr>
          </a:p>
        </p:txBody>
      </p:sp>
      <p:sp>
        <p:nvSpPr>
          <p:cNvPr id="2" name="Slide Number Placeholder 1"/>
          <p:cNvSpPr>
            <a:spLocks noGrp="1"/>
          </p:cNvSpPr>
          <p:nvPr>
            <p:ph type="sldNum" sz="quarter" idx="11"/>
          </p:nvPr>
        </p:nvSpPr>
        <p:spPr/>
        <p:txBody>
          <a:bodyPr/>
          <a:lstStyle/>
          <a:p>
            <a:fld id="{F20B0F91-48EB-4459-AF6F-DD84B76E649D}" type="slidenum">
              <a:rPr lang="en-AU" smtClean="0"/>
              <a:pPr/>
              <a:t>69</a:t>
            </a:fld>
            <a:endParaRPr lang="en-AU" dirty="0"/>
          </a:p>
        </p:txBody>
      </p:sp>
    </p:spTree>
    <p:extLst>
      <p:ext uri="{BB962C8B-B14F-4D97-AF65-F5344CB8AC3E}">
        <p14:creationId xmlns:p14="http://schemas.microsoft.com/office/powerpoint/2010/main" val="3967835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dirty="0">
                <a:solidFill>
                  <a:schemeClr val="tx2"/>
                </a:solidFill>
              </a:rPr>
              <a:t>New standards not yet effective </a:t>
            </a:r>
            <a:r>
              <a:rPr lang="en-AU" sz="3200" dirty="0" smtClean="0">
                <a:solidFill>
                  <a:schemeClr val="tx2"/>
                </a:solidFill>
              </a:rPr>
              <a:t/>
            </a:r>
            <a:br>
              <a:rPr lang="en-AU" sz="3200" dirty="0" smtClean="0">
                <a:solidFill>
                  <a:schemeClr val="tx2"/>
                </a:solidFill>
              </a:rPr>
            </a:br>
            <a:r>
              <a:rPr lang="en-AU" sz="3200" dirty="0" smtClean="0">
                <a:solidFill>
                  <a:schemeClr val="tx2"/>
                </a:solidFill>
              </a:rPr>
              <a:t>(</a:t>
            </a:r>
            <a:r>
              <a:rPr lang="en-AU" sz="3200" dirty="0">
                <a:solidFill>
                  <a:schemeClr val="tx2"/>
                </a:solidFill>
              </a:rPr>
              <a:t>issued 31 Mar 2017 to </a:t>
            </a:r>
            <a:r>
              <a:rPr lang="en-AU" sz="3200" dirty="0" smtClean="0">
                <a:solidFill>
                  <a:schemeClr val="tx2"/>
                </a:solidFill>
              </a:rPr>
              <a:t>30 Sep 2017</a:t>
            </a:r>
            <a:r>
              <a:rPr lang="en-AU" sz="3200" dirty="0">
                <a:solidFill>
                  <a:schemeClr val="tx2"/>
                </a:solidFill>
              </a:rPr>
              <a:t>)</a:t>
            </a:r>
            <a:endParaRPr lang="en-US" sz="3200" dirty="0">
              <a:solidFill>
                <a:schemeClr val="tx2"/>
              </a:solidFill>
            </a:endParaRPr>
          </a:p>
        </p:txBody>
      </p:sp>
      <p:sp>
        <p:nvSpPr>
          <p:cNvPr id="3" name="Content Placeholder 2"/>
          <p:cNvSpPr>
            <a:spLocks noGrp="1"/>
          </p:cNvSpPr>
          <p:nvPr>
            <p:ph idx="1"/>
          </p:nvPr>
        </p:nvSpPr>
        <p:spPr/>
        <p:txBody>
          <a:bodyPr/>
          <a:lstStyle/>
          <a:p>
            <a:r>
              <a:rPr lang="en-US" sz="2400" dirty="0"/>
              <a:t>AASB 17 </a:t>
            </a:r>
            <a:r>
              <a:rPr lang="en-US" sz="2400" i="1" dirty="0"/>
              <a:t>Insurance Contracts</a:t>
            </a:r>
          </a:p>
          <a:p>
            <a:r>
              <a:rPr lang="en-US" sz="2400" dirty="0"/>
              <a:t>AASB 1059 </a:t>
            </a:r>
            <a:r>
              <a:rPr lang="en-US" sz="2400" i="1" dirty="0"/>
              <a:t>Service Concession Arrangements: Grantors </a:t>
            </a:r>
          </a:p>
          <a:p>
            <a:r>
              <a:rPr lang="en-US" sz="2400" dirty="0"/>
              <a:t>AASB 2017-3 </a:t>
            </a:r>
            <a:r>
              <a:rPr lang="en-US" sz="2400" i="1" dirty="0"/>
              <a:t>Clarifications to AASB 4</a:t>
            </a:r>
          </a:p>
          <a:p>
            <a:r>
              <a:rPr lang="en-US" sz="2400" dirty="0"/>
              <a:t>AASB Interpretation 23 </a:t>
            </a:r>
            <a:r>
              <a:rPr lang="en-US" sz="2400" i="1" dirty="0"/>
              <a:t>Uncertainty over Income Tax Treatments</a:t>
            </a:r>
          </a:p>
          <a:p>
            <a:r>
              <a:rPr lang="en-US" sz="2400" dirty="0"/>
              <a:t>AASB 2017-4 </a:t>
            </a:r>
            <a:r>
              <a:rPr lang="en-US" sz="2400" i="1" dirty="0"/>
              <a:t>Amendments to Australian Accounting Standards – Uncertainty over Income Tax Treatments</a:t>
            </a:r>
          </a:p>
          <a:p>
            <a:endParaRPr lang="en-US" dirty="0"/>
          </a:p>
        </p:txBody>
      </p:sp>
      <p:sp>
        <p:nvSpPr>
          <p:cNvPr id="4" name="Slide Number Placeholder 3"/>
          <p:cNvSpPr>
            <a:spLocks noGrp="1"/>
          </p:cNvSpPr>
          <p:nvPr>
            <p:ph type="sldNum" sz="quarter" idx="10"/>
          </p:nvPr>
        </p:nvSpPr>
        <p:spPr/>
        <p:txBody>
          <a:bodyPr/>
          <a:lstStyle/>
          <a:p>
            <a:fld id="{F20B0F91-48EB-4459-AF6F-DD84B76E649D}" type="slidenum">
              <a:rPr lang="en-AU" smtClean="0"/>
              <a:pPr/>
              <a:t>7</a:t>
            </a:fld>
            <a:endParaRPr lang="en-AU" dirty="0"/>
          </a:p>
        </p:txBody>
      </p:sp>
    </p:spTree>
    <p:extLst>
      <p:ext uri="{BB962C8B-B14F-4D97-AF65-F5344CB8AC3E}">
        <p14:creationId xmlns:p14="http://schemas.microsoft.com/office/powerpoint/2010/main" val="11164835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28" y="394138"/>
            <a:ext cx="8922813" cy="798617"/>
          </a:xfrm>
        </p:spPr>
        <p:txBody>
          <a:bodyPr>
            <a:noAutofit/>
          </a:bodyPr>
          <a:lstStyle/>
          <a:p>
            <a:r>
              <a:rPr lang="en-AU" sz="3200" dirty="0" smtClean="0">
                <a:solidFill>
                  <a:schemeClr val="tx2"/>
                </a:solidFill>
              </a:rPr>
              <a:t>Complexity of the former standard </a:t>
            </a:r>
            <a:br>
              <a:rPr lang="en-AU" sz="3200" dirty="0" smtClean="0">
                <a:solidFill>
                  <a:schemeClr val="tx2"/>
                </a:solidFill>
              </a:rPr>
            </a:br>
            <a:r>
              <a:rPr lang="en-AU" sz="3200" dirty="0" smtClean="0">
                <a:solidFill>
                  <a:schemeClr val="tx2"/>
                </a:solidFill>
              </a:rPr>
              <a:t>(IAS 39 / AASB 139)</a:t>
            </a:r>
            <a:endParaRPr lang="en-AU" sz="3200" dirty="0">
              <a:solidFill>
                <a:schemeClr val="tx2"/>
              </a:solidFill>
            </a:endParaRPr>
          </a:p>
        </p:txBody>
      </p:sp>
      <p:sp>
        <p:nvSpPr>
          <p:cNvPr id="6" name="Content Placeholder 2"/>
          <p:cNvSpPr>
            <a:spLocks noGrp="1"/>
          </p:cNvSpPr>
          <p:nvPr>
            <p:ph idx="1"/>
          </p:nvPr>
        </p:nvSpPr>
        <p:spPr>
          <a:xfrm>
            <a:off x="332121" y="1147971"/>
            <a:ext cx="8229600" cy="4525963"/>
          </a:xfrm>
          <a:prstGeom prst="rect">
            <a:avLst/>
          </a:prstGeom>
        </p:spPr>
        <p:txBody>
          <a:bodyPr>
            <a:normAutofit/>
          </a:bodyPr>
          <a:lstStyle/>
          <a:p>
            <a:pPr marL="0" indent="0">
              <a:buNone/>
            </a:pPr>
            <a:endParaRPr lang="en-AU" dirty="0">
              <a:solidFill>
                <a:schemeClr val="tx1"/>
              </a:solidFill>
            </a:endParaRPr>
          </a:p>
          <a:p>
            <a:pPr marL="0" indent="0">
              <a:buNone/>
            </a:pPr>
            <a:endParaRPr lang="en-AU" dirty="0">
              <a:solidFill>
                <a:schemeClr val="tx1"/>
              </a:solidFill>
            </a:endParaRPr>
          </a:p>
          <a:p>
            <a:pPr marL="0" indent="0" algn="ctr">
              <a:buNone/>
            </a:pPr>
            <a:r>
              <a:rPr lang="en-AU" sz="2800" i="1" dirty="0" smtClean="0">
                <a:solidFill>
                  <a:schemeClr val="tx1"/>
                </a:solidFill>
              </a:rPr>
              <a:t>‘</a:t>
            </a:r>
            <a:r>
              <a:rPr lang="en-US" sz="2800" i="1" dirty="0">
                <a:solidFill>
                  <a:schemeClr val="tx1"/>
                </a:solidFill>
              </a:rPr>
              <a:t>Those that tell me they understand IAS 39, </a:t>
            </a:r>
            <a:endParaRPr lang="en-US" sz="2800" i="1" dirty="0" smtClean="0">
              <a:solidFill>
                <a:schemeClr val="tx1"/>
              </a:solidFill>
            </a:endParaRPr>
          </a:p>
          <a:p>
            <a:pPr marL="0" indent="0" algn="ctr">
              <a:buNone/>
            </a:pPr>
            <a:r>
              <a:rPr lang="en-US" sz="2800" i="1" dirty="0" smtClean="0">
                <a:solidFill>
                  <a:schemeClr val="tx1"/>
                </a:solidFill>
              </a:rPr>
              <a:t>clearly </a:t>
            </a:r>
            <a:r>
              <a:rPr lang="en-US" sz="2800" i="1" dirty="0">
                <a:solidFill>
                  <a:schemeClr val="tx1"/>
                </a:solidFill>
              </a:rPr>
              <a:t>haven’t read it </a:t>
            </a:r>
            <a:r>
              <a:rPr lang="en-US" sz="2800" i="1" dirty="0" smtClean="0">
                <a:solidFill>
                  <a:schemeClr val="tx1"/>
                </a:solidFill>
              </a:rPr>
              <a:t>properly</a:t>
            </a:r>
            <a:r>
              <a:rPr lang="en-AU" sz="2800" i="1" dirty="0" smtClean="0">
                <a:solidFill>
                  <a:schemeClr val="tx1"/>
                </a:solidFill>
              </a:rPr>
              <a:t>’</a:t>
            </a:r>
            <a:endParaRPr lang="en-AU" sz="2800" i="1" dirty="0">
              <a:solidFill>
                <a:schemeClr val="tx1"/>
              </a:solidFill>
            </a:endParaRPr>
          </a:p>
          <a:p>
            <a:pPr marL="0" indent="0" algn="ctr">
              <a:buNone/>
            </a:pPr>
            <a:r>
              <a:rPr lang="en-AU" sz="2800" i="1" dirty="0">
                <a:solidFill>
                  <a:schemeClr val="tx1"/>
                </a:solidFill>
              </a:rPr>
              <a:t> </a:t>
            </a:r>
          </a:p>
          <a:p>
            <a:pPr marL="800100" lvl="2" indent="0">
              <a:buNone/>
            </a:pPr>
            <a:endParaRPr lang="en-AU" dirty="0" smtClean="0">
              <a:solidFill>
                <a:schemeClr val="tx1"/>
              </a:solidFill>
            </a:endParaRPr>
          </a:p>
          <a:p>
            <a:pPr marL="800100" lvl="2" indent="0">
              <a:buNone/>
            </a:pPr>
            <a:r>
              <a:rPr lang="en-AU" sz="2400" dirty="0" smtClean="0">
                <a:solidFill>
                  <a:schemeClr val="tx1"/>
                </a:solidFill>
              </a:rPr>
              <a:t>Sir </a:t>
            </a:r>
            <a:r>
              <a:rPr lang="en-AU" sz="2400" dirty="0">
                <a:solidFill>
                  <a:schemeClr val="tx1"/>
                </a:solidFill>
              </a:rPr>
              <a:t>David Tweedie, Chairman of the International Accounting Standards Board (IASB), </a:t>
            </a:r>
            <a:r>
              <a:rPr lang="en-US" sz="2400" dirty="0">
                <a:solidFill>
                  <a:schemeClr val="tx1"/>
                </a:solidFill>
              </a:rPr>
              <a:t>FEE Seminar</a:t>
            </a:r>
            <a:r>
              <a:rPr lang="en-US" sz="2400" dirty="0" smtClean="0">
                <a:solidFill>
                  <a:schemeClr val="tx1"/>
                </a:solidFill>
              </a:rPr>
              <a:t>, </a:t>
            </a:r>
            <a:r>
              <a:rPr lang="en-US" sz="2400" dirty="0">
                <a:solidFill>
                  <a:schemeClr val="tx1"/>
                </a:solidFill>
              </a:rPr>
              <a:t>Brussels, </a:t>
            </a:r>
            <a:r>
              <a:rPr lang="en-US" sz="2400" dirty="0" smtClean="0">
                <a:solidFill>
                  <a:schemeClr val="tx1"/>
                </a:solidFill>
              </a:rPr>
              <a:t>1 December </a:t>
            </a:r>
            <a:r>
              <a:rPr lang="en-US" sz="2400" dirty="0">
                <a:solidFill>
                  <a:schemeClr val="tx1"/>
                </a:solidFill>
              </a:rPr>
              <a:t>2005 </a:t>
            </a:r>
            <a:endParaRPr lang="en-AU" sz="2400" dirty="0">
              <a:solidFill>
                <a:schemeClr val="tx1"/>
              </a:solidFill>
            </a:endParaRPr>
          </a:p>
        </p:txBody>
      </p:sp>
      <p:sp>
        <p:nvSpPr>
          <p:cNvPr id="3" name="Slide Number Placeholder 2"/>
          <p:cNvSpPr>
            <a:spLocks noGrp="1"/>
          </p:cNvSpPr>
          <p:nvPr>
            <p:ph type="sldNum" sz="quarter" idx="10"/>
          </p:nvPr>
        </p:nvSpPr>
        <p:spPr/>
        <p:txBody>
          <a:bodyPr/>
          <a:lstStyle/>
          <a:p>
            <a:fld id="{F20B0F91-48EB-4459-AF6F-DD84B76E649D}" type="slidenum">
              <a:rPr lang="en-AU" smtClean="0"/>
              <a:pPr/>
              <a:t>70</a:t>
            </a:fld>
            <a:endParaRPr lang="en-AU" dirty="0"/>
          </a:p>
        </p:txBody>
      </p:sp>
    </p:spTree>
    <p:extLst>
      <p:ext uri="{BB962C8B-B14F-4D97-AF65-F5344CB8AC3E}">
        <p14:creationId xmlns:p14="http://schemas.microsoft.com/office/powerpoint/2010/main" val="31418218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0827" y="86597"/>
            <a:ext cx="8922813" cy="798617"/>
          </a:xfrm>
        </p:spPr>
        <p:txBody>
          <a:bodyPr>
            <a:normAutofit/>
          </a:bodyPr>
          <a:lstStyle/>
          <a:p>
            <a:r>
              <a:rPr lang="en-AU" sz="3200" dirty="0">
                <a:solidFill>
                  <a:schemeClr val="tx2"/>
                </a:solidFill>
              </a:rPr>
              <a:t>IFRS 9 / AASB 9 </a:t>
            </a:r>
            <a:r>
              <a:rPr lang="en-AU" sz="3200" i="1" dirty="0">
                <a:solidFill>
                  <a:schemeClr val="tx2"/>
                </a:solidFill>
              </a:rPr>
              <a:t>Financial Instruments</a:t>
            </a:r>
          </a:p>
        </p:txBody>
      </p:sp>
      <p:sp>
        <p:nvSpPr>
          <p:cNvPr id="7" name="Content Placeholder 6"/>
          <p:cNvSpPr>
            <a:spLocks noGrp="1"/>
          </p:cNvSpPr>
          <p:nvPr>
            <p:ph idx="1"/>
          </p:nvPr>
        </p:nvSpPr>
        <p:spPr>
          <a:xfrm>
            <a:off x="457948" y="885215"/>
            <a:ext cx="8229601" cy="5241688"/>
          </a:xfrm>
        </p:spPr>
        <p:txBody>
          <a:bodyPr>
            <a:noAutofit/>
          </a:bodyPr>
          <a:lstStyle/>
          <a:p>
            <a:pPr>
              <a:spcBef>
                <a:spcPts val="0"/>
              </a:spcBef>
              <a:buFont typeface="Wingdings" panose="05000000000000000000" pitchFamily="2" charset="2"/>
              <a:buChar char="§"/>
            </a:pPr>
            <a:r>
              <a:rPr lang="en-AU" sz="2400" dirty="0">
                <a:solidFill>
                  <a:schemeClr val="tx1"/>
                </a:solidFill>
              </a:rPr>
              <a:t>Classification and measurement</a:t>
            </a:r>
          </a:p>
          <a:p>
            <a:pPr lvl="1">
              <a:spcBef>
                <a:spcPts val="0"/>
              </a:spcBef>
              <a:buFont typeface="Wingdings" panose="05000000000000000000" pitchFamily="2" charset="2"/>
              <a:buChar char="§"/>
            </a:pPr>
            <a:r>
              <a:rPr lang="en-AU" sz="2000" dirty="0">
                <a:solidFill>
                  <a:schemeClr val="tx1"/>
                </a:solidFill>
              </a:rPr>
              <a:t>Was supposed to reduce complexity</a:t>
            </a:r>
          </a:p>
          <a:p>
            <a:pPr>
              <a:spcBef>
                <a:spcPts val="0"/>
              </a:spcBef>
              <a:buFont typeface="Wingdings" panose="05000000000000000000" pitchFamily="2" charset="2"/>
              <a:buChar char="§"/>
            </a:pPr>
            <a:endParaRPr lang="en-AU" sz="2400" dirty="0">
              <a:solidFill>
                <a:schemeClr val="tx1"/>
              </a:solidFill>
            </a:endParaRPr>
          </a:p>
          <a:p>
            <a:pPr>
              <a:spcBef>
                <a:spcPts val="0"/>
              </a:spcBef>
              <a:buFont typeface="Wingdings" panose="05000000000000000000" pitchFamily="2" charset="2"/>
              <a:buChar char="§"/>
            </a:pPr>
            <a:r>
              <a:rPr lang="en-AU" sz="2400" dirty="0">
                <a:solidFill>
                  <a:schemeClr val="tx1"/>
                </a:solidFill>
              </a:rPr>
              <a:t>Impairment</a:t>
            </a:r>
          </a:p>
          <a:p>
            <a:pPr lvl="1">
              <a:spcBef>
                <a:spcPts val="0"/>
              </a:spcBef>
              <a:buFont typeface="Wingdings" panose="05000000000000000000" pitchFamily="2" charset="2"/>
              <a:buChar char="§"/>
            </a:pPr>
            <a:r>
              <a:rPr lang="en-AU" sz="2000" dirty="0">
                <a:solidFill>
                  <a:schemeClr val="tx1"/>
                </a:solidFill>
              </a:rPr>
              <a:t>Back to general provisions</a:t>
            </a:r>
          </a:p>
          <a:p>
            <a:pPr>
              <a:spcBef>
                <a:spcPts val="0"/>
              </a:spcBef>
              <a:buFont typeface="Wingdings" panose="05000000000000000000" pitchFamily="2" charset="2"/>
              <a:buChar char="§"/>
            </a:pPr>
            <a:endParaRPr lang="en-AU" sz="2400" dirty="0">
              <a:solidFill>
                <a:schemeClr val="tx1"/>
              </a:solidFill>
            </a:endParaRPr>
          </a:p>
          <a:p>
            <a:pPr>
              <a:spcBef>
                <a:spcPts val="0"/>
              </a:spcBef>
              <a:buFont typeface="Wingdings" panose="05000000000000000000" pitchFamily="2" charset="2"/>
              <a:buChar char="§"/>
            </a:pPr>
            <a:r>
              <a:rPr lang="en-AU" sz="2400" dirty="0" smtClean="0">
                <a:solidFill>
                  <a:schemeClr val="tx1"/>
                </a:solidFill>
              </a:rPr>
              <a:t>Liabilities through P&amp;L – Credit risk to OCI</a:t>
            </a:r>
          </a:p>
          <a:p>
            <a:pPr>
              <a:spcBef>
                <a:spcPts val="0"/>
              </a:spcBef>
              <a:buFont typeface="Wingdings" panose="05000000000000000000" pitchFamily="2" charset="2"/>
              <a:buChar char="§"/>
            </a:pPr>
            <a:endParaRPr lang="en-AU" sz="2400" dirty="0">
              <a:solidFill>
                <a:schemeClr val="tx1"/>
              </a:solidFill>
            </a:endParaRPr>
          </a:p>
          <a:p>
            <a:pPr>
              <a:spcBef>
                <a:spcPts val="0"/>
              </a:spcBef>
              <a:buFont typeface="Wingdings" panose="05000000000000000000" pitchFamily="2" charset="2"/>
              <a:buChar char="§"/>
            </a:pPr>
            <a:r>
              <a:rPr lang="en-AU" sz="2400" dirty="0" smtClean="0">
                <a:solidFill>
                  <a:schemeClr val="tx1"/>
                </a:solidFill>
              </a:rPr>
              <a:t>Derivatives</a:t>
            </a:r>
            <a:endParaRPr lang="en-AU" sz="2400" dirty="0">
              <a:solidFill>
                <a:schemeClr val="tx1"/>
              </a:solidFill>
            </a:endParaRPr>
          </a:p>
          <a:p>
            <a:pPr>
              <a:spcBef>
                <a:spcPts val="0"/>
              </a:spcBef>
              <a:buFont typeface="Wingdings" panose="05000000000000000000" pitchFamily="2" charset="2"/>
              <a:buChar char="§"/>
            </a:pPr>
            <a:endParaRPr lang="en-AU" sz="2400" dirty="0">
              <a:solidFill>
                <a:schemeClr val="tx1"/>
              </a:solidFill>
            </a:endParaRPr>
          </a:p>
          <a:p>
            <a:pPr>
              <a:spcBef>
                <a:spcPts val="0"/>
              </a:spcBef>
              <a:buFont typeface="Wingdings" panose="05000000000000000000" pitchFamily="2" charset="2"/>
              <a:buChar char="§"/>
            </a:pPr>
            <a:r>
              <a:rPr lang="en-AU" sz="2400" dirty="0">
                <a:solidFill>
                  <a:schemeClr val="tx1"/>
                </a:solidFill>
              </a:rPr>
              <a:t>Hedging</a:t>
            </a:r>
          </a:p>
          <a:p>
            <a:pPr lvl="1">
              <a:spcBef>
                <a:spcPts val="0"/>
              </a:spcBef>
              <a:buFont typeface="Wingdings" panose="05000000000000000000" pitchFamily="2" charset="2"/>
              <a:buChar char="§"/>
            </a:pPr>
            <a:r>
              <a:rPr lang="en-AU" sz="2000" dirty="0">
                <a:solidFill>
                  <a:schemeClr val="tx1"/>
                </a:solidFill>
              </a:rPr>
              <a:t>Simpler</a:t>
            </a:r>
          </a:p>
          <a:p>
            <a:pPr lvl="1">
              <a:spcBef>
                <a:spcPts val="0"/>
              </a:spcBef>
              <a:buFont typeface="Wingdings" panose="05000000000000000000" pitchFamily="2" charset="2"/>
              <a:buChar char="§"/>
            </a:pPr>
            <a:r>
              <a:rPr lang="en-AU" sz="2000" dirty="0">
                <a:solidFill>
                  <a:schemeClr val="tx1"/>
                </a:solidFill>
              </a:rPr>
              <a:t>Removing the 80 / 125 rule</a:t>
            </a:r>
          </a:p>
          <a:p>
            <a:pPr>
              <a:spcBef>
                <a:spcPts val="0"/>
              </a:spcBef>
              <a:buFont typeface="Wingdings" panose="05000000000000000000" pitchFamily="2" charset="2"/>
              <a:buChar char="§"/>
            </a:pPr>
            <a:endParaRPr lang="en-AU" sz="2400" dirty="0">
              <a:solidFill>
                <a:schemeClr val="tx1"/>
              </a:solidFill>
            </a:endParaRPr>
          </a:p>
          <a:p>
            <a:pPr>
              <a:spcBef>
                <a:spcPts val="0"/>
              </a:spcBef>
              <a:buFont typeface="Wingdings" panose="05000000000000000000" pitchFamily="2" charset="2"/>
              <a:buChar char="§"/>
            </a:pPr>
            <a:r>
              <a:rPr lang="en-AU" sz="2400" dirty="0">
                <a:solidFill>
                  <a:schemeClr val="tx1"/>
                </a:solidFill>
              </a:rPr>
              <a:t>Set-off</a:t>
            </a:r>
          </a:p>
        </p:txBody>
      </p:sp>
      <p:sp>
        <p:nvSpPr>
          <p:cNvPr id="2" name="Slide Number Placeholder 1"/>
          <p:cNvSpPr>
            <a:spLocks noGrp="1"/>
          </p:cNvSpPr>
          <p:nvPr>
            <p:ph type="sldNum" sz="quarter" idx="10"/>
          </p:nvPr>
        </p:nvSpPr>
        <p:spPr/>
        <p:txBody>
          <a:bodyPr/>
          <a:lstStyle/>
          <a:p>
            <a:fld id="{F20B0F91-48EB-4459-AF6F-DD84B76E649D}" type="slidenum">
              <a:rPr lang="en-AU" smtClean="0"/>
              <a:pPr/>
              <a:t>71</a:t>
            </a:fld>
            <a:endParaRPr lang="en-AU" dirty="0"/>
          </a:p>
        </p:txBody>
      </p:sp>
    </p:spTree>
    <p:extLst>
      <p:ext uri="{BB962C8B-B14F-4D97-AF65-F5344CB8AC3E}">
        <p14:creationId xmlns:p14="http://schemas.microsoft.com/office/powerpoint/2010/main" val="97996492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dirty="0" smtClean="0">
                <a:solidFill>
                  <a:schemeClr val="tx2"/>
                </a:solidFill>
              </a:rPr>
              <a:t>Classification of financial assets</a:t>
            </a:r>
            <a:endParaRPr lang="en-US" sz="3200" dirty="0">
              <a:solidFill>
                <a:schemeClr val="tx2"/>
              </a:solidFill>
            </a:endParaRPr>
          </a:p>
        </p:txBody>
      </p:sp>
      <p:pic>
        <p:nvPicPr>
          <p:cNvPr id="4" name="Picture 3"/>
          <p:cNvPicPr>
            <a:picLocks noChangeAspect="1"/>
          </p:cNvPicPr>
          <p:nvPr/>
        </p:nvPicPr>
        <p:blipFill>
          <a:blip r:embed="rId2"/>
          <a:stretch>
            <a:fillRect/>
          </a:stretch>
        </p:blipFill>
        <p:spPr>
          <a:xfrm>
            <a:off x="632499" y="1366171"/>
            <a:ext cx="7276718" cy="4034100"/>
          </a:xfrm>
          <a:prstGeom prst="rect">
            <a:avLst/>
          </a:prstGeom>
        </p:spPr>
      </p:pic>
      <p:sp>
        <p:nvSpPr>
          <p:cNvPr id="5" name="TextBox 4"/>
          <p:cNvSpPr txBox="1"/>
          <p:nvPr/>
        </p:nvSpPr>
        <p:spPr>
          <a:xfrm>
            <a:off x="694267" y="5920239"/>
            <a:ext cx="6858000" cy="276999"/>
          </a:xfrm>
          <a:prstGeom prst="rect">
            <a:avLst/>
          </a:prstGeom>
          <a:noFill/>
        </p:spPr>
        <p:txBody>
          <a:bodyPr wrap="square" rtlCol="0">
            <a:spAutoFit/>
          </a:bodyPr>
          <a:lstStyle/>
          <a:p>
            <a:r>
              <a:rPr lang="en-AU" sz="1200" dirty="0">
                <a:latin typeface="Arial" panose="020B0604020202020204" pitchFamily="34" charset="0"/>
                <a:cs typeface="Arial" panose="020B0604020202020204" pitchFamily="34" charset="0"/>
              </a:rPr>
              <a:t>Source: EY Applying IFRS - IFRS 9 for non-financial entities (March 2016), page </a:t>
            </a:r>
            <a:r>
              <a:rPr lang="en-AU" sz="1200" dirty="0" smtClean="0"/>
              <a:t>5</a:t>
            </a:r>
            <a:endParaRPr lang="en-US" dirty="0"/>
          </a:p>
        </p:txBody>
      </p:sp>
      <p:sp>
        <p:nvSpPr>
          <p:cNvPr id="3" name="Slide Number Placeholder 2"/>
          <p:cNvSpPr>
            <a:spLocks noGrp="1"/>
          </p:cNvSpPr>
          <p:nvPr>
            <p:ph type="sldNum" sz="quarter" idx="10"/>
          </p:nvPr>
        </p:nvSpPr>
        <p:spPr/>
        <p:txBody>
          <a:bodyPr/>
          <a:lstStyle/>
          <a:p>
            <a:fld id="{F20B0F91-48EB-4459-AF6F-DD84B76E649D}" type="slidenum">
              <a:rPr lang="en-AU" smtClean="0"/>
              <a:pPr/>
              <a:t>72</a:t>
            </a:fld>
            <a:endParaRPr lang="en-AU" dirty="0"/>
          </a:p>
        </p:txBody>
      </p:sp>
    </p:spTree>
    <p:extLst>
      <p:ext uri="{BB962C8B-B14F-4D97-AF65-F5344CB8AC3E}">
        <p14:creationId xmlns:p14="http://schemas.microsoft.com/office/powerpoint/2010/main" val="37797817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28" y="89227"/>
            <a:ext cx="8891282" cy="798617"/>
          </a:xfrm>
        </p:spPr>
        <p:txBody>
          <a:bodyPr>
            <a:noAutofit/>
          </a:bodyPr>
          <a:lstStyle/>
          <a:p>
            <a:r>
              <a:rPr lang="en-US" sz="3200" dirty="0">
                <a:solidFill>
                  <a:schemeClr val="tx2"/>
                </a:solidFill>
              </a:rPr>
              <a:t>General approach for impairment of </a:t>
            </a:r>
            <a:r>
              <a:rPr lang="en-US" sz="3200" dirty="0" smtClean="0">
                <a:solidFill>
                  <a:schemeClr val="tx2"/>
                </a:solidFill>
              </a:rPr>
              <a:t>financial assets</a:t>
            </a:r>
            <a:endParaRPr lang="en-US" sz="3200" dirty="0">
              <a:solidFill>
                <a:schemeClr val="tx2"/>
              </a:solidFill>
            </a:endParaRPr>
          </a:p>
        </p:txBody>
      </p:sp>
      <p:pic>
        <p:nvPicPr>
          <p:cNvPr id="4" name="Picture 3"/>
          <p:cNvPicPr>
            <a:picLocks noChangeAspect="1"/>
          </p:cNvPicPr>
          <p:nvPr/>
        </p:nvPicPr>
        <p:blipFill>
          <a:blip r:embed="rId2"/>
          <a:stretch>
            <a:fillRect/>
          </a:stretch>
        </p:blipFill>
        <p:spPr>
          <a:xfrm>
            <a:off x="653400" y="1401267"/>
            <a:ext cx="7763490" cy="3915800"/>
          </a:xfrm>
          <a:prstGeom prst="rect">
            <a:avLst/>
          </a:prstGeom>
        </p:spPr>
      </p:pic>
      <p:sp>
        <p:nvSpPr>
          <p:cNvPr id="5" name="TextBox 4"/>
          <p:cNvSpPr txBox="1"/>
          <p:nvPr/>
        </p:nvSpPr>
        <p:spPr>
          <a:xfrm>
            <a:off x="694267" y="6062133"/>
            <a:ext cx="6858000" cy="276999"/>
          </a:xfrm>
          <a:prstGeom prst="rect">
            <a:avLst/>
          </a:prstGeom>
          <a:noFill/>
        </p:spPr>
        <p:txBody>
          <a:bodyPr wrap="square" rtlCol="0">
            <a:spAutoFit/>
          </a:bodyPr>
          <a:lstStyle/>
          <a:p>
            <a:r>
              <a:rPr lang="en-AU" sz="1200" dirty="0">
                <a:latin typeface="Arial" panose="020B0604020202020204" pitchFamily="34" charset="0"/>
                <a:cs typeface="Arial" panose="020B0604020202020204" pitchFamily="34" charset="0"/>
              </a:rPr>
              <a:t>Source: EY Applying IFRS - IFRS 9 for non-financial entities (March 2016), page </a:t>
            </a:r>
            <a:r>
              <a:rPr lang="en-AU" sz="1200" dirty="0" smtClean="0">
                <a:latin typeface="Arial" panose="020B0604020202020204" pitchFamily="34" charset="0"/>
                <a:cs typeface="Arial" panose="020B0604020202020204" pitchFamily="34" charset="0"/>
              </a:rPr>
              <a:t>1</a:t>
            </a:r>
            <a:r>
              <a:rPr lang="en-AU" sz="1200" dirty="0" smtClean="0"/>
              <a:t>5</a:t>
            </a:r>
            <a:endParaRPr lang="en-US" dirty="0"/>
          </a:p>
        </p:txBody>
      </p:sp>
      <p:sp>
        <p:nvSpPr>
          <p:cNvPr id="3" name="Slide Number Placeholder 2"/>
          <p:cNvSpPr>
            <a:spLocks noGrp="1"/>
          </p:cNvSpPr>
          <p:nvPr>
            <p:ph type="sldNum" sz="quarter" idx="10"/>
          </p:nvPr>
        </p:nvSpPr>
        <p:spPr/>
        <p:txBody>
          <a:bodyPr/>
          <a:lstStyle/>
          <a:p>
            <a:fld id="{F20B0F91-48EB-4459-AF6F-DD84B76E649D}" type="slidenum">
              <a:rPr lang="en-AU" smtClean="0"/>
              <a:pPr/>
              <a:t>73</a:t>
            </a:fld>
            <a:endParaRPr lang="en-AU" dirty="0"/>
          </a:p>
        </p:txBody>
      </p:sp>
    </p:spTree>
    <p:extLst>
      <p:ext uri="{BB962C8B-B14F-4D97-AF65-F5344CB8AC3E}">
        <p14:creationId xmlns:p14="http://schemas.microsoft.com/office/powerpoint/2010/main" val="121484692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948" y="71684"/>
            <a:ext cx="8229601" cy="1143000"/>
          </a:xfrm>
        </p:spPr>
        <p:txBody>
          <a:bodyPr/>
          <a:lstStyle/>
          <a:p>
            <a:r>
              <a:rPr lang="en-AU" sz="3200" dirty="0" smtClean="0">
                <a:solidFill>
                  <a:schemeClr val="tx2"/>
                </a:solidFill>
              </a:rPr>
              <a:t>Public sector issues</a:t>
            </a:r>
            <a:endParaRPr lang="en-US" sz="3200" dirty="0">
              <a:solidFill>
                <a:schemeClr val="tx2"/>
              </a:solidFill>
            </a:endParaRPr>
          </a:p>
        </p:txBody>
      </p:sp>
      <p:sp>
        <p:nvSpPr>
          <p:cNvPr id="3" name="Content Placeholder 2"/>
          <p:cNvSpPr>
            <a:spLocks noGrp="1"/>
          </p:cNvSpPr>
          <p:nvPr>
            <p:ph idx="1"/>
          </p:nvPr>
        </p:nvSpPr>
        <p:spPr>
          <a:xfrm>
            <a:off x="457948" y="923021"/>
            <a:ext cx="8229601" cy="4525963"/>
          </a:xfrm>
        </p:spPr>
        <p:txBody>
          <a:bodyPr/>
          <a:lstStyle/>
          <a:p>
            <a:r>
              <a:rPr lang="en-AU" sz="2800" dirty="0" smtClean="0"/>
              <a:t>Interest free loans (classification and measurement)</a:t>
            </a:r>
          </a:p>
          <a:p>
            <a:pPr lvl="1"/>
            <a:r>
              <a:rPr lang="en-AU" sz="2400" dirty="0" smtClean="0"/>
              <a:t>Defined term</a:t>
            </a:r>
          </a:p>
          <a:p>
            <a:pPr lvl="1"/>
            <a:r>
              <a:rPr lang="en-AU" sz="2400" dirty="0" smtClean="0"/>
              <a:t>Early repayment option</a:t>
            </a:r>
          </a:p>
          <a:p>
            <a:r>
              <a:rPr lang="en-AU" sz="2800" dirty="0" smtClean="0"/>
              <a:t>Non-recourse loans (classification and measurement)</a:t>
            </a:r>
          </a:p>
          <a:p>
            <a:r>
              <a:rPr lang="en-AU" sz="2800" dirty="0" smtClean="0"/>
              <a:t>Investments (classification and measurement)</a:t>
            </a:r>
          </a:p>
          <a:p>
            <a:pPr lvl="1"/>
            <a:r>
              <a:rPr lang="en-AU" sz="2400" dirty="0" smtClean="0"/>
              <a:t>Debt instruments like bonds</a:t>
            </a:r>
          </a:p>
          <a:p>
            <a:r>
              <a:rPr lang="en-AU" sz="2800" dirty="0" smtClean="0"/>
              <a:t>Impairment for loans to government entities</a:t>
            </a:r>
          </a:p>
          <a:p>
            <a:pPr lvl="1"/>
            <a:r>
              <a:rPr lang="en-AU" sz="2400" dirty="0" smtClean="0"/>
              <a:t>Federal – AAA rating</a:t>
            </a:r>
          </a:p>
          <a:p>
            <a:pPr lvl="1"/>
            <a:r>
              <a:rPr lang="en-AU" sz="2400" dirty="0" smtClean="0"/>
              <a:t>Queensland – AA rating</a:t>
            </a:r>
          </a:p>
          <a:p>
            <a:pPr lvl="1"/>
            <a:r>
              <a:rPr lang="en-AU" sz="2400" dirty="0" smtClean="0"/>
              <a:t>AAA corporates do default</a:t>
            </a:r>
          </a:p>
          <a:p>
            <a:pPr lvl="1"/>
            <a:r>
              <a:rPr lang="en-AU" sz="2400" dirty="0" smtClean="0"/>
              <a:t>Governments do default</a:t>
            </a:r>
          </a:p>
          <a:p>
            <a:pPr lvl="2"/>
            <a:r>
              <a:rPr lang="en-AU" sz="2000" dirty="0" smtClean="0"/>
              <a:t>Australia defaulted in 1931</a:t>
            </a:r>
          </a:p>
        </p:txBody>
      </p:sp>
      <p:sp>
        <p:nvSpPr>
          <p:cNvPr id="4" name="Slide Number Placeholder 3"/>
          <p:cNvSpPr>
            <a:spLocks noGrp="1"/>
          </p:cNvSpPr>
          <p:nvPr>
            <p:ph type="sldNum" sz="quarter" idx="10"/>
          </p:nvPr>
        </p:nvSpPr>
        <p:spPr/>
        <p:txBody>
          <a:bodyPr/>
          <a:lstStyle/>
          <a:p>
            <a:fld id="{F20B0F91-48EB-4459-AF6F-DD84B76E649D}" type="slidenum">
              <a:rPr lang="en-AU" smtClean="0"/>
              <a:pPr/>
              <a:t>74</a:t>
            </a:fld>
            <a:endParaRPr lang="en-AU" dirty="0"/>
          </a:p>
        </p:txBody>
      </p:sp>
    </p:spTree>
    <p:extLst>
      <p:ext uri="{BB962C8B-B14F-4D97-AF65-F5344CB8AC3E}">
        <p14:creationId xmlns:p14="http://schemas.microsoft.com/office/powerpoint/2010/main" val="286820381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948" y="1220211"/>
            <a:ext cx="8229601" cy="1143000"/>
          </a:xfrm>
          <a:prstGeom prst="rect">
            <a:avLst/>
          </a:prstGeom>
        </p:spPr>
        <p:txBody>
          <a:bodyPr/>
          <a:lstStyle>
            <a:lvl1pPr algn="ctr" defTabSz="419947" rtl="0" eaLnBrk="1" latinLnBrk="0" hangingPunct="1">
              <a:spcBef>
                <a:spcPct val="0"/>
              </a:spcBef>
              <a:buNone/>
              <a:defRPr sz="4411" kern="1200">
                <a:solidFill>
                  <a:schemeClr val="tx1"/>
                </a:solidFill>
                <a:latin typeface="+mj-lt"/>
                <a:ea typeface="+mj-ea"/>
                <a:cs typeface="+mj-cs"/>
              </a:defRPr>
            </a:lvl1pPr>
          </a:lstStyle>
          <a:p>
            <a:r>
              <a:rPr lang="en-AU" sz="4400" smtClean="0">
                <a:solidFill>
                  <a:schemeClr val="tx2"/>
                </a:solidFill>
              </a:rPr>
              <a:t>Q&amp;A</a:t>
            </a:r>
            <a:endParaRPr lang="en-AU" sz="4400" dirty="0">
              <a:solidFill>
                <a:schemeClr val="tx2"/>
              </a:solidFill>
            </a:endParaRPr>
          </a:p>
        </p:txBody>
      </p:sp>
      <p:sp>
        <p:nvSpPr>
          <p:cNvPr id="3" name="Slide Number Placeholder 2"/>
          <p:cNvSpPr>
            <a:spLocks noGrp="1"/>
          </p:cNvSpPr>
          <p:nvPr>
            <p:ph type="sldNum" sz="quarter" idx="10"/>
          </p:nvPr>
        </p:nvSpPr>
        <p:spPr/>
        <p:txBody>
          <a:bodyPr/>
          <a:lstStyle/>
          <a:p>
            <a:fld id="{F20B0F91-48EB-4459-AF6F-DD84B76E649D}" type="slidenum">
              <a:rPr lang="en-AU" smtClean="0"/>
              <a:pPr/>
              <a:t>75</a:t>
            </a:fld>
            <a:endParaRPr lang="en-AU" dirty="0"/>
          </a:p>
        </p:txBody>
      </p:sp>
    </p:spTree>
    <p:extLst>
      <p:ext uri="{BB962C8B-B14F-4D97-AF65-F5344CB8AC3E}">
        <p14:creationId xmlns:p14="http://schemas.microsoft.com/office/powerpoint/2010/main" val="22963947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010651" y="2038602"/>
            <a:ext cx="7154293" cy="740693"/>
          </a:xfrm>
          <a:prstGeom prst="rect">
            <a:avLst/>
          </a:prstGeom>
        </p:spPr>
        <p:txBody>
          <a:bodyPr/>
          <a:lstStyle/>
          <a:p>
            <a:r>
              <a:rPr lang="en-AU" sz="3200" b="1" dirty="0" smtClean="0">
                <a:solidFill>
                  <a:schemeClr val="tx2"/>
                </a:solidFill>
                <a:cs typeface="Arial" panose="020B0604020202020204" pitchFamily="34" charset="0"/>
              </a:rPr>
              <a:t>AASB 1059 </a:t>
            </a:r>
            <a:r>
              <a:rPr lang="en-US" sz="3200" dirty="0">
                <a:solidFill>
                  <a:schemeClr val="tx2"/>
                </a:solidFill>
              </a:rPr>
              <a:t/>
            </a:r>
            <a:br>
              <a:rPr lang="en-US" sz="3200" dirty="0">
                <a:solidFill>
                  <a:schemeClr val="tx2"/>
                </a:solidFill>
              </a:rPr>
            </a:br>
            <a:r>
              <a:rPr lang="en-US" sz="3200" dirty="0">
                <a:solidFill>
                  <a:schemeClr val="tx2"/>
                </a:solidFill>
              </a:rPr>
              <a:t> </a:t>
            </a:r>
            <a:r>
              <a:rPr lang="en-US" sz="3200" b="1" i="1" dirty="0">
                <a:solidFill>
                  <a:schemeClr val="tx2"/>
                </a:solidFill>
                <a:cs typeface="Arial" panose="020B0604020202020204" pitchFamily="34" charset="0"/>
              </a:rPr>
              <a:t>Service Concession Arrangements: Grantors </a:t>
            </a:r>
            <a:endParaRPr lang="en-AU" sz="3200" b="1" i="1" dirty="0">
              <a:solidFill>
                <a:schemeClr val="tx2"/>
              </a:solidFill>
              <a:cs typeface="Arial" panose="020B0604020202020204" pitchFamily="34" charset="0"/>
            </a:endParaRPr>
          </a:p>
        </p:txBody>
      </p:sp>
      <p:sp>
        <p:nvSpPr>
          <p:cNvPr id="2" name="Slide Number Placeholder 1"/>
          <p:cNvSpPr>
            <a:spLocks noGrp="1"/>
          </p:cNvSpPr>
          <p:nvPr>
            <p:ph type="sldNum" sz="quarter" idx="11"/>
          </p:nvPr>
        </p:nvSpPr>
        <p:spPr/>
        <p:txBody>
          <a:bodyPr/>
          <a:lstStyle/>
          <a:p>
            <a:fld id="{F20B0F91-48EB-4459-AF6F-DD84B76E649D}" type="slidenum">
              <a:rPr lang="en-AU" smtClean="0"/>
              <a:pPr/>
              <a:t>76</a:t>
            </a:fld>
            <a:endParaRPr lang="en-AU" dirty="0"/>
          </a:p>
        </p:txBody>
      </p:sp>
    </p:spTree>
    <p:extLst>
      <p:ext uri="{BB962C8B-B14F-4D97-AF65-F5344CB8AC3E}">
        <p14:creationId xmlns:p14="http://schemas.microsoft.com/office/powerpoint/2010/main" val="257939232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10828" y="86597"/>
            <a:ext cx="8891282" cy="798617"/>
          </a:xfrm>
          <a:prstGeom prst="rect">
            <a:avLst/>
          </a:prstGeom>
        </p:spPr>
        <p:txBody>
          <a:bodyPr/>
          <a:lstStyle/>
          <a:p>
            <a:pPr algn="ctr"/>
            <a:r>
              <a:rPr lang="en-AU" b="0" dirty="0" smtClean="0">
                <a:solidFill>
                  <a:schemeClr val="tx2"/>
                </a:solidFill>
                <a:latin typeface="+mj-lt"/>
              </a:rPr>
              <a:t>Examples</a:t>
            </a:r>
            <a:endParaRPr lang="en-AU" b="0" dirty="0">
              <a:solidFill>
                <a:schemeClr val="tx2"/>
              </a:solidFill>
              <a:latin typeface="+mj-lt"/>
            </a:endParaRPr>
          </a:p>
        </p:txBody>
      </p:sp>
      <p:sp>
        <p:nvSpPr>
          <p:cNvPr id="5" name="Content Placeholder 6"/>
          <p:cNvSpPr txBox="1">
            <a:spLocks/>
          </p:cNvSpPr>
          <p:nvPr/>
        </p:nvSpPr>
        <p:spPr>
          <a:xfrm>
            <a:off x="332121" y="1147971"/>
            <a:ext cx="4343396"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000" b="1" dirty="0" smtClean="0">
                <a:latin typeface="+mj-lt"/>
                <a:cs typeface="Arial" panose="020B0604020202020204" pitchFamily="34" charset="0"/>
              </a:rPr>
              <a:t>ACT</a:t>
            </a:r>
            <a:endParaRPr lang="en-AU" sz="2000" b="1" dirty="0">
              <a:latin typeface="+mj-lt"/>
              <a:cs typeface="Arial" panose="020B0604020202020204" pitchFamily="34" charset="0"/>
            </a:endParaRPr>
          </a:p>
          <a:p>
            <a:pPr>
              <a:buFont typeface="Wingdings" panose="05000000000000000000" pitchFamily="2" charset="2"/>
              <a:buChar char="§"/>
            </a:pPr>
            <a:r>
              <a:rPr lang="en-US" sz="2000" dirty="0">
                <a:latin typeface="+mj-lt"/>
                <a:cs typeface="Arial" panose="020B0604020202020204" pitchFamily="34" charset="0"/>
              </a:rPr>
              <a:t>ACT Law Courts Facilities</a:t>
            </a:r>
          </a:p>
          <a:p>
            <a:pPr>
              <a:buFont typeface="Wingdings" panose="05000000000000000000" pitchFamily="2" charset="2"/>
              <a:buChar char="§"/>
            </a:pPr>
            <a:r>
              <a:rPr lang="en-US" sz="2000" dirty="0">
                <a:latin typeface="+mj-lt"/>
                <a:cs typeface="Arial" panose="020B0604020202020204" pitchFamily="34" charset="0"/>
              </a:rPr>
              <a:t>Canberra Light Rail Project</a:t>
            </a:r>
          </a:p>
          <a:p>
            <a:pPr>
              <a:buFont typeface="Wingdings" panose="05000000000000000000" pitchFamily="2" charset="2"/>
              <a:buChar char="§"/>
            </a:pPr>
            <a:r>
              <a:rPr lang="en-US" sz="2000" dirty="0">
                <a:latin typeface="+mj-lt"/>
                <a:cs typeface="Arial" panose="020B0604020202020204" pitchFamily="34" charset="0"/>
              </a:rPr>
              <a:t>Local Hospital </a:t>
            </a:r>
            <a:r>
              <a:rPr lang="en-US" sz="2000" dirty="0" smtClean="0">
                <a:latin typeface="+mj-lt"/>
                <a:cs typeface="Arial" panose="020B0604020202020204" pitchFamily="34" charset="0"/>
              </a:rPr>
              <a:t>Network</a:t>
            </a:r>
          </a:p>
          <a:p>
            <a:pPr>
              <a:buFont typeface="Wingdings" panose="05000000000000000000" pitchFamily="2" charset="2"/>
              <a:buChar char="§"/>
            </a:pPr>
            <a:endParaRPr lang="en-AU" sz="2000" dirty="0">
              <a:latin typeface="+mj-lt"/>
              <a:cs typeface="Arial" panose="020B0604020202020204" pitchFamily="34" charset="0"/>
            </a:endParaRPr>
          </a:p>
          <a:p>
            <a:pPr>
              <a:buFont typeface="Wingdings" panose="05000000000000000000" pitchFamily="2" charset="2"/>
              <a:buChar char="§"/>
            </a:pPr>
            <a:endParaRPr lang="en-AU" sz="2000" dirty="0" smtClean="0">
              <a:latin typeface="+mj-lt"/>
              <a:cs typeface="Arial" panose="020B0604020202020204" pitchFamily="34" charset="0"/>
            </a:endParaRPr>
          </a:p>
          <a:p>
            <a:pPr marL="0" indent="0">
              <a:buNone/>
            </a:pPr>
            <a:r>
              <a:rPr lang="en-AU" sz="2000" b="1" dirty="0" smtClean="0">
                <a:latin typeface="+mj-lt"/>
                <a:cs typeface="Arial" panose="020B0604020202020204" pitchFamily="34" charset="0"/>
              </a:rPr>
              <a:t>Other AASB 1059 examples</a:t>
            </a:r>
          </a:p>
          <a:p>
            <a:pPr>
              <a:buFont typeface="Wingdings" panose="05000000000000000000" pitchFamily="2" charset="2"/>
              <a:buChar char="§"/>
            </a:pPr>
            <a:r>
              <a:rPr lang="en-US" sz="2000" dirty="0" smtClean="0">
                <a:latin typeface="+mj-lt"/>
                <a:cs typeface="Arial" panose="020B0604020202020204" pitchFamily="34" charset="0"/>
              </a:rPr>
              <a:t>Prisons</a:t>
            </a:r>
          </a:p>
          <a:p>
            <a:pPr>
              <a:buFont typeface="Wingdings" panose="05000000000000000000" pitchFamily="2" charset="2"/>
              <a:buChar char="§"/>
            </a:pPr>
            <a:r>
              <a:rPr lang="en-US" sz="2000" dirty="0" smtClean="0">
                <a:latin typeface="+mj-lt"/>
                <a:cs typeface="Arial" panose="020B0604020202020204" pitchFamily="34" charset="0"/>
              </a:rPr>
              <a:t>Airports</a:t>
            </a:r>
          </a:p>
          <a:p>
            <a:pPr>
              <a:buFont typeface="Wingdings" panose="05000000000000000000" pitchFamily="2" charset="2"/>
              <a:buChar char="§"/>
            </a:pPr>
            <a:r>
              <a:rPr lang="en-US" sz="2000" dirty="0" smtClean="0">
                <a:latin typeface="+mj-lt"/>
                <a:cs typeface="Arial" panose="020B0604020202020204" pitchFamily="34" charset="0"/>
              </a:rPr>
              <a:t>Water </a:t>
            </a:r>
            <a:r>
              <a:rPr lang="en-US" sz="2000" dirty="0">
                <a:latin typeface="+mj-lt"/>
                <a:cs typeface="Arial" panose="020B0604020202020204" pitchFamily="34" charset="0"/>
              </a:rPr>
              <a:t>distribution </a:t>
            </a:r>
            <a:r>
              <a:rPr lang="en-US" sz="2000" dirty="0" smtClean="0">
                <a:latin typeface="+mj-lt"/>
                <a:cs typeface="Arial" panose="020B0604020202020204" pitchFamily="34" charset="0"/>
              </a:rPr>
              <a:t>facilities</a:t>
            </a:r>
          </a:p>
          <a:p>
            <a:pPr>
              <a:buFont typeface="Wingdings" panose="05000000000000000000" pitchFamily="2" charset="2"/>
              <a:buChar char="§"/>
            </a:pPr>
            <a:r>
              <a:rPr lang="en-US" sz="2000" dirty="0" smtClean="0">
                <a:latin typeface="+mj-lt"/>
                <a:cs typeface="Arial" panose="020B0604020202020204" pitchFamily="34" charset="0"/>
              </a:rPr>
              <a:t>Energy </a:t>
            </a:r>
            <a:r>
              <a:rPr lang="en-US" sz="2000" dirty="0">
                <a:latin typeface="+mj-lt"/>
                <a:cs typeface="Arial" panose="020B0604020202020204" pitchFamily="34" charset="0"/>
              </a:rPr>
              <a:t>supply </a:t>
            </a:r>
            <a:r>
              <a:rPr lang="en-US" sz="2000" dirty="0" smtClean="0">
                <a:latin typeface="+mj-lt"/>
                <a:cs typeface="Arial" panose="020B0604020202020204" pitchFamily="34" charset="0"/>
              </a:rPr>
              <a:t>networks</a:t>
            </a:r>
          </a:p>
          <a:p>
            <a:pPr>
              <a:buFont typeface="Wingdings" panose="05000000000000000000" pitchFamily="2" charset="2"/>
              <a:buChar char="§"/>
            </a:pPr>
            <a:r>
              <a:rPr lang="en-US" sz="2000" dirty="0" smtClean="0">
                <a:latin typeface="+mj-lt"/>
                <a:cs typeface="Arial" panose="020B0604020202020204" pitchFamily="34" charset="0"/>
              </a:rPr>
              <a:t>Telecommunication networks</a:t>
            </a:r>
          </a:p>
          <a:p>
            <a:pPr>
              <a:buFont typeface="Wingdings" panose="05000000000000000000" pitchFamily="2" charset="2"/>
              <a:buChar char="§"/>
            </a:pPr>
            <a:r>
              <a:rPr lang="en-US" sz="2000" dirty="0" smtClean="0">
                <a:latin typeface="+mj-lt"/>
                <a:cs typeface="Arial" panose="020B0604020202020204" pitchFamily="34" charset="0"/>
              </a:rPr>
              <a:t>Military bases</a:t>
            </a:r>
          </a:p>
          <a:p>
            <a:pPr>
              <a:buFont typeface="Wingdings" panose="05000000000000000000" pitchFamily="2" charset="2"/>
              <a:buChar char="§"/>
            </a:pPr>
            <a:r>
              <a:rPr lang="en-US" sz="2000" dirty="0" smtClean="0">
                <a:latin typeface="+mj-lt"/>
                <a:cs typeface="Arial" panose="020B0604020202020204" pitchFamily="34" charset="0"/>
              </a:rPr>
              <a:t>Registries </a:t>
            </a:r>
            <a:r>
              <a:rPr lang="en-US" sz="2000" dirty="0">
                <a:latin typeface="+mj-lt"/>
                <a:cs typeface="Arial" panose="020B0604020202020204" pitchFamily="34" charset="0"/>
              </a:rPr>
              <a:t>and </a:t>
            </a:r>
            <a:r>
              <a:rPr lang="en-US" sz="2000" dirty="0" smtClean="0">
                <a:latin typeface="+mj-lt"/>
                <a:cs typeface="Arial" panose="020B0604020202020204" pitchFamily="34" charset="0"/>
              </a:rPr>
              <a:t>databases</a:t>
            </a:r>
            <a:endParaRPr lang="en-US" sz="2000" dirty="0">
              <a:latin typeface="+mj-lt"/>
              <a:cs typeface="Arial" panose="020B0604020202020204" pitchFamily="34" charset="0"/>
            </a:endParaRPr>
          </a:p>
        </p:txBody>
      </p:sp>
      <p:sp>
        <p:nvSpPr>
          <p:cNvPr id="9" name="Content Placeholder 7"/>
          <p:cNvSpPr txBox="1">
            <a:spLocks/>
          </p:cNvSpPr>
          <p:nvPr/>
        </p:nvSpPr>
        <p:spPr>
          <a:xfrm>
            <a:off x="4896000" y="1147971"/>
            <a:ext cx="3740150" cy="38814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000" b="1" dirty="0" smtClean="0">
                <a:latin typeface="+mj-lt"/>
                <a:cs typeface="Arial" panose="020B0604020202020204" pitchFamily="34" charset="0"/>
              </a:rPr>
              <a:t>Queensland</a:t>
            </a:r>
          </a:p>
          <a:p>
            <a:pPr>
              <a:buFont typeface="Wingdings" panose="05000000000000000000" pitchFamily="2" charset="2"/>
              <a:buChar char="§"/>
            </a:pPr>
            <a:r>
              <a:rPr lang="en-AU" sz="2000" dirty="0" smtClean="0">
                <a:latin typeface="+mj-lt"/>
                <a:cs typeface="Arial" panose="020B0604020202020204" pitchFamily="34" charset="0"/>
              </a:rPr>
              <a:t>Toll roads</a:t>
            </a:r>
          </a:p>
          <a:p>
            <a:pPr lvl="1">
              <a:buFont typeface="Wingdings" panose="05000000000000000000" pitchFamily="2" charset="2"/>
              <a:buChar char="§"/>
            </a:pPr>
            <a:r>
              <a:rPr lang="en-US" sz="1600" dirty="0" smtClean="0">
                <a:latin typeface="+mj-lt"/>
                <a:cs typeface="Arial" panose="020B0604020202020204" pitchFamily="34" charset="0"/>
              </a:rPr>
              <a:t>Incl. land </a:t>
            </a:r>
            <a:r>
              <a:rPr lang="en-US" sz="1600" dirty="0">
                <a:latin typeface="+mj-lt"/>
                <a:cs typeface="Arial" panose="020B0604020202020204" pitchFamily="34" charset="0"/>
              </a:rPr>
              <a:t>under </a:t>
            </a:r>
            <a:r>
              <a:rPr lang="en-US" sz="1600" dirty="0" smtClean="0">
                <a:latin typeface="+mj-lt"/>
                <a:cs typeface="Arial" panose="020B0604020202020204" pitchFamily="34" charset="0"/>
              </a:rPr>
              <a:t>roads, bridges, land under bridges, tunnels</a:t>
            </a:r>
            <a:endParaRPr lang="en-AU" sz="1600" dirty="0">
              <a:latin typeface="+mj-lt"/>
              <a:cs typeface="Arial" panose="020B0604020202020204" pitchFamily="34" charset="0"/>
            </a:endParaRPr>
          </a:p>
          <a:p>
            <a:pPr>
              <a:buFont typeface="Wingdings" panose="05000000000000000000" pitchFamily="2" charset="2"/>
              <a:buChar char="§"/>
            </a:pPr>
            <a:r>
              <a:rPr lang="en-AU" sz="2000" dirty="0" smtClean="0">
                <a:latin typeface="+mj-lt"/>
                <a:cs typeface="Arial" panose="020B0604020202020204" pitchFamily="34" charset="0"/>
              </a:rPr>
              <a:t>Gold Coast Rapid Transport</a:t>
            </a:r>
          </a:p>
          <a:p>
            <a:pPr>
              <a:buFont typeface="Wingdings" panose="05000000000000000000" pitchFamily="2" charset="2"/>
              <a:buChar char="§"/>
            </a:pPr>
            <a:r>
              <a:rPr lang="en-AU" sz="2000" dirty="0" smtClean="0">
                <a:latin typeface="+mj-lt"/>
                <a:cs typeface="Arial" panose="020B0604020202020204" pitchFamily="34" charset="0"/>
              </a:rPr>
              <a:t>Airport rail link</a:t>
            </a:r>
          </a:p>
          <a:p>
            <a:pPr>
              <a:buFont typeface="Wingdings" panose="05000000000000000000" pitchFamily="2" charset="2"/>
              <a:buChar char="§"/>
            </a:pPr>
            <a:r>
              <a:rPr lang="en-AU" sz="2000" dirty="0" smtClean="0">
                <a:latin typeface="+mj-lt"/>
                <a:cs typeface="Arial" panose="020B0604020202020204" pitchFamily="34" charset="0"/>
              </a:rPr>
              <a:t>Rail rolling stock</a:t>
            </a:r>
          </a:p>
          <a:p>
            <a:pPr>
              <a:buFont typeface="Wingdings" panose="05000000000000000000" pitchFamily="2" charset="2"/>
              <a:buChar char="§"/>
            </a:pPr>
            <a:r>
              <a:rPr lang="en-AU" sz="2000" dirty="0" smtClean="0">
                <a:latin typeface="+mj-lt"/>
                <a:cs typeface="Arial" panose="020B0604020202020204" pitchFamily="34" charset="0"/>
              </a:rPr>
              <a:t>Buildings – Education (TAFE, schools)</a:t>
            </a:r>
          </a:p>
          <a:p>
            <a:pPr>
              <a:buFont typeface="Wingdings" panose="05000000000000000000" pitchFamily="2" charset="2"/>
              <a:buChar char="§"/>
            </a:pPr>
            <a:r>
              <a:rPr lang="en-AU" sz="2000" dirty="0" smtClean="0">
                <a:latin typeface="+mj-lt"/>
                <a:cs typeface="Arial" panose="020B0604020202020204" pitchFamily="34" charset="0"/>
              </a:rPr>
              <a:t>Buildings – Hospital</a:t>
            </a:r>
          </a:p>
          <a:p>
            <a:pPr>
              <a:buFont typeface="Wingdings" panose="05000000000000000000" pitchFamily="2" charset="2"/>
              <a:buChar char="§"/>
            </a:pPr>
            <a:r>
              <a:rPr lang="en-AU" sz="2000" dirty="0" smtClean="0">
                <a:latin typeface="+mj-lt"/>
                <a:cs typeface="Arial" panose="020B0604020202020204" pitchFamily="34" charset="0"/>
              </a:rPr>
              <a:t>Buildings – Car parks</a:t>
            </a:r>
          </a:p>
          <a:p>
            <a:pPr>
              <a:buFont typeface="Wingdings" panose="05000000000000000000" pitchFamily="2" charset="2"/>
              <a:buChar char="§"/>
            </a:pPr>
            <a:r>
              <a:rPr lang="en-AU" sz="2000" dirty="0" smtClean="0">
                <a:latin typeface="+mj-lt"/>
                <a:cs typeface="Arial" panose="020B0604020202020204" pitchFamily="34" charset="0"/>
              </a:rPr>
              <a:t>Child care centre</a:t>
            </a:r>
          </a:p>
          <a:p>
            <a:pPr>
              <a:buFont typeface="Wingdings" panose="05000000000000000000" pitchFamily="2" charset="2"/>
              <a:buChar char="§"/>
            </a:pPr>
            <a:r>
              <a:rPr lang="en-AU" sz="2000" dirty="0" smtClean="0">
                <a:latin typeface="+mj-lt"/>
                <a:cs typeface="Arial" panose="020B0604020202020204" pitchFamily="34" charset="0"/>
              </a:rPr>
              <a:t>Student accommodation</a:t>
            </a:r>
          </a:p>
        </p:txBody>
      </p:sp>
      <p:sp>
        <p:nvSpPr>
          <p:cNvPr id="2" name="Slide Number Placeholder 1"/>
          <p:cNvSpPr>
            <a:spLocks noGrp="1"/>
          </p:cNvSpPr>
          <p:nvPr>
            <p:ph type="sldNum" sz="quarter" idx="11"/>
          </p:nvPr>
        </p:nvSpPr>
        <p:spPr/>
        <p:txBody>
          <a:bodyPr/>
          <a:lstStyle/>
          <a:p>
            <a:fld id="{F20B0F91-48EB-4459-AF6F-DD84B76E649D}" type="slidenum">
              <a:rPr lang="en-AU" smtClean="0"/>
              <a:pPr/>
              <a:t>77</a:t>
            </a:fld>
            <a:endParaRPr lang="en-AU" dirty="0"/>
          </a:p>
        </p:txBody>
      </p:sp>
    </p:spTree>
    <p:extLst>
      <p:ext uri="{BB962C8B-B14F-4D97-AF65-F5344CB8AC3E}">
        <p14:creationId xmlns:p14="http://schemas.microsoft.com/office/powerpoint/2010/main" val="224508367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4116" y="141890"/>
            <a:ext cx="6123881" cy="798617"/>
          </a:xfrm>
        </p:spPr>
        <p:txBody>
          <a:bodyPr>
            <a:normAutofit/>
          </a:bodyPr>
          <a:lstStyle/>
          <a:p>
            <a:r>
              <a:rPr lang="en-AU" sz="3200" dirty="0" smtClean="0">
                <a:solidFill>
                  <a:schemeClr val="tx2"/>
                </a:solidFill>
              </a:rPr>
              <a:t>History</a:t>
            </a:r>
            <a:endParaRPr lang="en-AU" sz="3200" dirty="0">
              <a:solidFill>
                <a:schemeClr val="tx2"/>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54156826"/>
              </p:ext>
            </p:extLst>
          </p:nvPr>
        </p:nvGraphicFramePr>
        <p:xfrm>
          <a:off x="557842" y="1600488"/>
          <a:ext cx="7956430" cy="3855212"/>
        </p:xfrm>
        <a:graphic>
          <a:graphicData uri="http://schemas.openxmlformats.org/drawingml/2006/table">
            <a:tbl>
              <a:tblPr>
                <a:tableStyleId>{5C22544A-7EE6-4342-B048-85BDC9FD1C3A}</a:tableStyleId>
              </a:tblPr>
              <a:tblGrid>
                <a:gridCol w="2634091"/>
                <a:gridCol w="1060890"/>
                <a:gridCol w="4261449"/>
              </a:tblGrid>
              <a:tr h="370840">
                <a:tc>
                  <a:txBody>
                    <a:bodyPr/>
                    <a:lstStyle/>
                    <a:p>
                      <a:r>
                        <a:rPr lang="en-AU" b="1" dirty="0" smtClean="0">
                          <a:latin typeface="+mj-lt"/>
                          <a:cs typeface="Arial" panose="020B0604020202020204" pitchFamily="34" charset="0"/>
                        </a:rPr>
                        <a:t>Date</a:t>
                      </a:r>
                      <a:endParaRPr lang="en-US" b="1" dirty="0">
                        <a:latin typeface="+mj-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b="1" dirty="0" smtClean="0">
                          <a:latin typeface="+mj-lt"/>
                          <a:cs typeface="Arial" panose="020B0604020202020204" pitchFamily="34" charset="0"/>
                        </a:rPr>
                        <a:t>Body</a:t>
                      </a:r>
                      <a:endParaRPr lang="en-US" b="1" dirty="0">
                        <a:latin typeface="+mj-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b="1" dirty="0" smtClean="0">
                          <a:latin typeface="+mj-lt"/>
                          <a:cs typeface="Arial" panose="020B0604020202020204" pitchFamily="34" charset="0"/>
                        </a:rPr>
                        <a:t>Publication</a:t>
                      </a:r>
                      <a:endParaRPr lang="en-US" b="1" dirty="0">
                        <a:latin typeface="+mj-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AU" baseline="0" dirty="0" smtClean="0">
                          <a:solidFill>
                            <a:schemeClr val="tx1"/>
                          </a:solidFill>
                          <a:latin typeface="+mj-lt"/>
                          <a:cs typeface="Arial" panose="020B0604020202020204" pitchFamily="34" charset="0"/>
                        </a:rPr>
                        <a:t>Sep 1998</a:t>
                      </a:r>
                      <a:endParaRPr lang="en-US" dirty="0">
                        <a:solidFill>
                          <a:schemeClr val="tx1"/>
                        </a:solidFill>
                        <a:latin typeface="+mj-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smtClean="0">
                          <a:solidFill>
                            <a:schemeClr val="tx1"/>
                          </a:solidFill>
                          <a:latin typeface="+mj-lt"/>
                          <a:cs typeface="Arial" panose="020B0604020202020204" pitchFamily="34" charset="0"/>
                        </a:rPr>
                        <a:t>UK ASB</a:t>
                      </a:r>
                      <a:endParaRPr lang="en-US" dirty="0">
                        <a:solidFill>
                          <a:schemeClr val="tx1"/>
                        </a:solidFill>
                        <a:latin typeface="+mj-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1800" i="0" kern="1200" dirty="0" smtClean="0">
                          <a:solidFill>
                            <a:schemeClr val="dk1"/>
                          </a:solidFill>
                          <a:latin typeface="+mj-lt"/>
                          <a:ea typeface="+mn-ea"/>
                          <a:cs typeface="Arial" panose="020B0604020202020204" pitchFamily="34" charset="0"/>
                        </a:rPr>
                        <a:t>FRS 5 Reporting the Substance of Transactions </a:t>
                      </a:r>
                    </a:p>
                    <a:p>
                      <a:r>
                        <a:rPr lang="en-AU" sz="1800" i="0" kern="1200" dirty="0" smtClean="0">
                          <a:solidFill>
                            <a:schemeClr val="dk1"/>
                          </a:solidFill>
                          <a:latin typeface="+mj-lt"/>
                          <a:ea typeface="+mn-ea"/>
                          <a:cs typeface="Arial" panose="020B0604020202020204" pitchFamily="34" charset="0"/>
                        </a:rPr>
                        <a:t>Application Note F Private Finance Initiative and Similar Contracts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AU" dirty="0" smtClean="0">
                          <a:solidFill>
                            <a:schemeClr val="tx1"/>
                          </a:solidFill>
                          <a:latin typeface="+mj-lt"/>
                          <a:cs typeface="Arial" panose="020B0604020202020204" pitchFamily="34" charset="0"/>
                        </a:rPr>
                        <a:t>Dec 2001</a:t>
                      </a:r>
                      <a:endParaRPr lang="en-US" dirty="0">
                        <a:solidFill>
                          <a:schemeClr val="tx1"/>
                        </a:solidFill>
                        <a:latin typeface="+mj-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smtClean="0">
                          <a:latin typeface="+mj-lt"/>
                          <a:cs typeface="Arial" panose="020B0604020202020204" pitchFamily="34" charset="0"/>
                        </a:rPr>
                        <a:t>IASB </a:t>
                      </a:r>
                      <a:endParaRPr lang="en-US" dirty="0">
                        <a:solidFill>
                          <a:schemeClr val="tx1"/>
                        </a:solidFill>
                        <a:latin typeface="+mj-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smtClean="0">
                          <a:latin typeface="+mj-lt"/>
                          <a:cs typeface="Arial" panose="020B0604020202020204" pitchFamily="34" charset="0"/>
                        </a:rPr>
                        <a:t>SIC-29 Disclosure – Service Concession Arrangements</a:t>
                      </a:r>
                      <a:r>
                        <a:rPr lang="en-AU" i="1" dirty="0" smtClean="0">
                          <a:latin typeface="+mj-lt"/>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dirty="0" smtClean="0">
                          <a:latin typeface="+mj-lt"/>
                          <a:cs typeface="Arial" panose="020B0604020202020204" pitchFamily="34" charset="0"/>
                        </a:rPr>
                        <a:t>Jul 2004 for Jan 2005</a:t>
                      </a:r>
                      <a:endParaRPr lang="en-US" dirty="0" smtClean="0">
                        <a:latin typeface="+mj-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smtClean="0">
                          <a:latin typeface="+mj-lt"/>
                          <a:cs typeface="Arial" panose="020B0604020202020204" pitchFamily="34" charset="0"/>
                        </a:rPr>
                        <a:t>AASB</a:t>
                      </a:r>
                      <a:endParaRPr lang="en-US" dirty="0">
                        <a:solidFill>
                          <a:schemeClr val="tx1"/>
                        </a:solidFill>
                        <a:latin typeface="+mj-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smtClean="0">
                          <a:latin typeface="+mj-lt"/>
                          <a:cs typeface="Arial" panose="020B0604020202020204" pitchFamily="34" charset="0"/>
                        </a:rPr>
                        <a:t>UIG Interpretation 129</a:t>
                      </a:r>
                      <a:endParaRPr lang="en-US" dirty="0">
                        <a:solidFill>
                          <a:schemeClr val="tx1"/>
                        </a:solidFill>
                        <a:latin typeface="+mj-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AU" dirty="0" smtClean="0">
                          <a:latin typeface="+mj-lt"/>
                          <a:cs typeface="Arial" panose="020B0604020202020204" pitchFamily="34" charset="0"/>
                        </a:rPr>
                        <a:t>Dec 2006 for Jan 2008</a:t>
                      </a:r>
                      <a:endParaRPr lang="en-US" dirty="0">
                        <a:solidFill>
                          <a:schemeClr val="tx1"/>
                        </a:solidFill>
                        <a:latin typeface="+mj-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smtClean="0">
                          <a:latin typeface="+mj-lt"/>
                          <a:cs typeface="Arial" panose="020B0604020202020204" pitchFamily="34" charset="0"/>
                        </a:rPr>
                        <a:t>IASB </a:t>
                      </a:r>
                      <a:endParaRPr lang="en-US" dirty="0">
                        <a:solidFill>
                          <a:schemeClr val="tx1"/>
                        </a:solidFill>
                        <a:latin typeface="+mj-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smtClean="0">
                          <a:latin typeface="+mj-lt"/>
                          <a:cs typeface="Arial" panose="020B0604020202020204" pitchFamily="34" charset="0"/>
                        </a:rPr>
                        <a:t>IFRIC 12 Service Concession Arrangements  </a:t>
                      </a:r>
                    </a:p>
                    <a:p>
                      <a:r>
                        <a:rPr lang="en-AU" dirty="0" smtClean="0">
                          <a:solidFill>
                            <a:schemeClr val="tx1"/>
                          </a:solidFill>
                          <a:latin typeface="+mj-lt"/>
                          <a:cs typeface="Arial" panose="020B0604020202020204" pitchFamily="34" charset="0"/>
                        </a:rPr>
                        <a:t>(Operators)</a:t>
                      </a:r>
                      <a:endParaRPr lang="en-US" dirty="0">
                        <a:solidFill>
                          <a:schemeClr val="tx1"/>
                        </a:solidFill>
                        <a:latin typeface="+mj-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96114">
                <a:tc>
                  <a:txBody>
                    <a:bodyPr/>
                    <a:lstStyle/>
                    <a:p>
                      <a:r>
                        <a:rPr lang="en-AU" dirty="0" smtClean="0">
                          <a:latin typeface="+mj-lt"/>
                          <a:cs typeface="Arial" panose="020B0604020202020204" pitchFamily="34" charset="0"/>
                        </a:rPr>
                        <a:t>Dec 2011 for Jan 2014</a:t>
                      </a:r>
                      <a:endParaRPr lang="en-US" dirty="0">
                        <a:solidFill>
                          <a:schemeClr val="tx1"/>
                        </a:solidFill>
                        <a:latin typeface="+mj-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smtClean="0">
                          <a:latin typeface="+mj-lt"/>
                          <a:cs typeface="Arial" panose="020B0604020202020204" pitchFamily="34" charset="0"/>
                        </a:rPr>
                        <a:t>IPSASB</a:t>
                      </a:r>
                      <a:endParaRPr lang="en-US" dirty="0">
                        <a:solidFill>
                          <a:schemeClr val="tx1"/>
                        </a:solidFill>
                        <a:latin typeface="+mj-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smtClean="0">
                          <a:latin typeface="+mj-lt"/>
                          <a:cs typeface="Arial" panose="020B0604020202020204" pitchFamily="34" charset="0"/>
                        </a:rPr>
                        <a:t>IPSAS 32 Service Concession Arrangements: Grantor</a:t>
                      </a:r>
                      <a:endParaRPr lang="en-US" dirty="0">
                        <a:solidFill>
                          <a:schemeClr val="tx1"/>
                        </a:solidFill>
                        <a:latin typeface="+mj-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 name="Slide Number Placeholder 2"/>
          <p:cNvSpPr>
            <a:spLocks noGrp="1"/>
          </p:cNvSpPr>
          <p:nvPr>
            <p:ph type="sldNum" sz="quarter" idx="10"/>
          </p:nvPr>
        </p:nvSpPr>
        <p:spPr/>
        <p:txBody>
          <a:bodyPr/>
          <a:lstStyle/>
          <a:p>
            <a:fld id="{F20B0F91-48EB-4459-AF6F-DD84B76E649D}" type="slidenum">
              <a:rPr lang="en-AU" smtClean="0"/>
              <a:pPr/>
              <a:t>78</a:t>
            </a:fld>
            <a:endParaRPr lang="en-AU" dirty="0"/>
          </a:p>
        </p:txBody>
      </p:sp>
    </p:spTree>
    <p:extLst>
      <p:ext uri="{BB962C8B-B14F-4D97-AF65-F5344CB8AC3E}">
        <p14:creationId xmlns:p14="http://schemas.microsoft.com/office/powerpoint/2010/main" val="84581031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28" y="0"/>
            <a:ext cx="8922813" cy="798617"/>
          </a:xfrm>
        </p:spPr>
        <p:txBody>
          <a:bodyPr>
            <a:normAutofit/>
          </a:bodyPr>
          <a:lstStyle/>
          <a:p>
            <a:r>
              <a:rPr lang="en-AU" sz="3200" dirty="0" smtClean="0">
                <a:solidFill>
                  <a:schemeClr val="tx2"/>
                </a:solidFill>
              </a:rPr>
              <a:t>Effect</a:t>
            </a:r>
            <a:endParaRPr lang="en-AU" sz="3200" dirty="0">
              <a:solidFill>
                <a:schemeClr val="tx2"/>
              </a:solidFill>
            </a:endParaRPr>
          </a:p>
        </p:txBody>
      </p:sp>
      <p:sp>
        <p:nvSpPr>
          <p:cNvPr id="3" name="Content Placeholder 2"/>
          <p:cNvSpPr>
            <a:spLocks noGrp="1"/>
          </p:cNvSpPr>
          <p:nvPr>
            <p:ph idx="1"/>
          </p:nvPr>
        </p:nvSpPr>
        <p:spPr>
          <a:xfrm>
            <a:off x="332121" y="548878"/>
            <a:ext cx="8811879" cy="5347720"/>
          </a:xfrm>
        </p:spPr>
        <p:txBody>
          <a:bodyPr>
            <a:normAutofit fontScale="25000" lnSpcReduction="20000"/>
          </a:bodyPr>
          <a:lstStyle/>
          <a:p>
            <a:pPr>
              <a:spcBef>
                <a:spcPts val="600"/>
              </a:spcBef>
              <a:spcAft>
                <a:spcPts val="600"/>
              </a:spcAft>
            </a:pPr>
            <a:r>
              <a:rPr lang="en-US" sz="9600" dirty="0" smtClean="0"/>
              <a:t>Asset</a:t>
            </a:r>
          </a:p>
          <a:p>
            <a:pPr lvl="1">
              <a:spcBef>
                <a:spcPts val="600"/>
              </a:spcBef>
              <a:spcAft>
                <a:spcPts val="600"/>
              </a:spcAft>
            </a:pPr>
            <a:r>
              <a:rPr lang="en-US" sz="8800" dirty="0" smtClean="0"/>
              <a:t>Current replacement cost</a:t>
            </a:r>
          </a:p>
          <a:p>
            <a:pPr lvl="2">
              <a:spcBef>
                <a:spcPts val="600"/>
              </a:spcBef>
              <a:spcAft>
                <a:spcPts val="600"/>
              </a:spcAft>
            </a:pPr>
            <a:r>
              <a:rPr lang="en-AU" sz="7200" dirty="0" smtClean="0"/>
              <a:t>Including land under roads and intangibles (excluding goodwill)</a:t>
            </a:r>
            <a:endParaRPr lang="en-US" sz="7200" dirty="0" smtClean="0"/>
          </a:p>
          <a:p>
            <a:pPr lvl="2">
              <a:spcBef>
                <a:spcPts val="600"/>
              </a:spcBef>
              <a:spcAft>
                <a:spcPts val="600"/>
              </a:spcAft>
            </a:pPr>
            <a:r>
              <a:rPr lang="en-AU" sz="7200" dirty="0" smtClean="0"/>
              <a:t>Then usual policy</a:t>
            </a:r>
            <a:endParaRPr lang="en-US" sz="7200" dirty="0" smtClean="0"/>
          </a:p>
          <a:p>
            <a:pPr>
              <a:spcBef>
                <a:spcPts val="600"/>
              </a:spcBef>
              <a:spcAft>
                <a:spcPts val="600"/>
              </a:spcAft>
            </a:pPr>
            <a:r>
              <a:rPr lang="en-US" sz="9600" dirty="0"/>
              <a:t>Liability</a:t>
            </a:r>
          </a:p>
          <a:p>
            <a:pPr marL="800100" lvl="3" indent="-342900">
              <a:spcBef>
                <a:spcPts val="600"/>
              </a:spcBef>
              <a:spcAft>
                <a:spcPts val="600"/>
              </a:spcAft>
            </a:pPr>
            <a:r>
              <a:rPr lang="en-US" sz="8800" dirty="0"/>
              <a:t>Grant of a right to the operator model </a:t>
            </a:r>
          </a:p>
          <a:p>
            <a:pPr marL="1257300" lvl="4" indent="-342900">
              <a:spcBef>
                <a:spcPts val="600"/>
              </a:spcBef>
              <a:spcAft>
                <a:spcPts val="600"/>
              </a:spcAft>
            </a:pPr>
            <a:r>
              <a:rPr lang="en-AU" sz="7200" dirty="0"/>
              <a:t>E.g. toll roads</a:t>
            </a:r>
          </a:p>
          <a:p>
            <a:pPr marL="1257300" lvl="4" indent="-342900">
              <a:spcBef>
                <a:spcPts val="600"/>
              </a:spcBef>
              <a:spcAft>
                <a:spcPts val="600"/>
              </a:spcAft>
            </a:pPr>
            <a:r>
              <a:rPr lang="en-AU" sz="7200" dirty="0" smtClean="0"/>
              <a:t>Recognise as unearned revenue over period</a:t>
            </a:r>
            <a:endParaRPr lang="en-US" sz="7200" dirty="0" smtClean="0"/>
          </a:p>
          <a:p>
            <a:pPr marL="800100" lvl="3" indent="-342900">
              <a:spcBef>
                <a:spcPts val="600"/>
              </a:spcBef>
              <a:spcAft>
                <a:spcPts val="600"/>
              </a:spcAft>
            </a:pPr>
            <a:r>
              <a:rPr lang="en-US" sz="8800" dirty="0" smtClean="0"/>
              <a:t>Financial liability</a:t>
            </a:r>
          </a:p>
          <a:p>
            <a:pPr marL="1257300" lvl="4" indent="-342900">
              <a:spcBef>
                <a:spcPts val="600"/>
              </a:spcBef>
              <a:spcAft>
                <a:spcPts val="600"/>
              </a:spcAft>
            </a:pPr>
            <a:r>
              <a:rPr lang="en-AU" sz="7200" dirty="0" smtClean="0"/>
              <a:t>E.g. buildings</a:t>
            </a:r>
          </a:p>
          <a:p>
            <a:pPr marL="1257300" lvl="4" indent="-342900">
              <a:spcBef>
                <a:spcPts val="600"/>
              </a:spcBef>
              <a:spcAft>
                <a:spcPts val="600"/>
              </a:spcAft>
            </a:pPr>
            <a:r>
              <a:rPr lang="en-AU" sz="7200" dirty="0" smtClean="0"/>
              <a:t>Future contractual obligations (like finance lease)</a:t>
            </a:r>
            <a:endParaRPr lang="en-US" sz="7200" dirty="0" smtClean="0"/>
          </a:p>
          <a:p>
            <a:pPr marL="800100" lvl="3" indent="-342900">
              <a:spcBef>
                <a:spcPts val="600"/>
              </a:spcBef>
              <a:spcAft>
                <a:spcPts val="600"/>
              </a:spcAft>
            </a:pPr>
            <a:r>
              <a:rPr lang="en-US" sz="8800" dirty="0" smtClean="0"/>
              <a:t>Hybrid</a:t>
            </a:r>
            <a:endParaRPr lang="en-US" sz="8800" dirty="0"/>
          </a:p>
          <a:p>
            <a:pPr>
              <a:spcBef>
                <a:spcPts val="600"/>
              </a:spcBef>
              <a:spcAft>
                <a:spcPts val="600"/>
              </a:spcAft>
            </a:pPr>
            <a:r>
              <a:rPr lang="en-US" sz="9600" dirty="0" smtClean="0"/>
              <a:t>Initial recognition</a:t>
            </a:r>
          </a:p>
          <a:p>
            <a:pPr lvl="1">
              <a:spcBef>
                <a:spcPts val="600"/>
              </a:spcBef>
              <a:spcAft>
                <a:spcPts val="600"/>
              </a:spcAft>
            </a:pPr>
            <a:r>
              <a:rPr lang="en-US" sz="8800" dirty="0" smtClean="0"/>
              <a:t>When gain control (not practical completion)</a:t>
            </a:r>
          </a:p>
          <a:p>
            <a:pPr>
              <a:spcBef>
                <a:spcPts val="600"/>
              </a:spcBef>
              <a:spcAft>
                <a:spcPts val="600"/>
              </a:spcAft>
            </a:pPr>
            <a:r>
              <a:rPr lang="en-AU" sz="9600" dirty="0" smtClean="0"/>
              <a:t>Life cycle costs</a:t>
            </a:r>
            <a:endParaRPr lang="en-US" sz="9600" dirty="0"/>
          </a:p>
          <a:p>
            <a:pPr marL="457200" lvl="1" indent="0">
              <a:spcBef>
                <a:spcPts val="1200"/>
              </a:spcBef>
              <a:spcAft>
                <a:spcPts val="1200"/>
              </a:spcAft>
              <a:buNone/>
            </a:pPr>
            <a:endParaRPr lang="en-US" sz="3000" dirty="0" smtClean="0"/>
          </a:p>
          <a:p>
            <a:pPr lvl="1">
              <a:spcBef>
                <a:spcPts val="1200"/>
              </a:spcBef>
              <a:spcAft>
                <a:spcPts val="1200"/>
              </a:spcAft>
            </a:pPr>
            <a:endParaRPr lang="en-US" dirty="0" smtClean="0"/>
          </a:p>
          <a:p>
            <a:pPr>
              <a:spcBef>
                <a:spcPts val="1200"/>
              </a:spcBef>
              <a:spcAft>
                <a:spcPts val="1200"/>
              </a:spcAft>
            </a:pPr>
            <a:endParaRPr lang="en-US" dirty="0" smtClean="0"/>
          </a:p>
          <a:p>
            <a:pPr marL="0" indent="0">
              <a:spcBef>
                <a:spcPts val="1200"/>
              </a:spcBef>
              <a:spcAft>
                <a:spcPts val="1200"/>
              </a:spcAft>
              <a:buNone/>
            </a:pPr>
            <a:endParaRPr lang="en-US" u="sng" dirty="0" smtClean="0"/>
          </a:p>
          <a:p>
            <a:pPr marL="0" indent="0">
              <a:spcBef>
                <a:spcPts val="1200"/>
              </a:spcBef>
              <a:spcAft>
                <a:spcPts val="1200"/>
              </a:spcAft>
              <a:buNone/>
            </a:pPr>
            <a:endParaRPr lang="en-US" dirty="0" smtClean="0"/>
          </a:p>
          <a:p>
            <a:endParaRPr lang="en-AU" b="1" dirty="0"/>
          </a:p>
        </p:txBody>
      </p:sp>
      <p:sp>
        <p:nvSpPr>
          <p:cNvPr id="4" name="Slide Number Placeholder 3"/>
          <p:cNvSpPr>
            <a:spLocks noGrp="1"/>
          </p:cNvSpPr>
          <p:nvPr>
            <p:ph type="sldNum" sz="quarter" idx="10"/>
          </p:nvPr>
        </p:nvSpPr>
        <p:spPr/>
        <p:txBody>
          <a:bodyPr/>
          <a:lstStyle/>
          <a:p>
            <a:fld id="{F20B0F91-48EB-4459-AF6F-DD84B76E649D}" type="slidenum">
              <a:rPr lang="en-AU" smtClean="0"/>
              <a:pPr/>
              <a:t>79</a:t>
            </a:fld>
            <a:endParaRPr lang="en-AU" dirty="0"/>
          </a:p>
        </p:txBody>
      </p:sp>
    </p:spTree>
    <p:extLst>
      <p:ext uri="{BB962C8B-B14F-4D97-AF65-F5344CB8AC3E}">
        <p14:creationId xmlns:p14="http://schemas.microsoft.com/office/powerpoint/2010/main" val="37965891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948" y="-40314"/>
            <a:ext cx="8229601" cy="1143000"/>
          </a:xfrm>
        </p:spPr>
        <p:txBody>
          <a:bodyPr>
            <a:normAutofit/>
          </a:bodyPr>
          <a:lstStyle/>
          <a:p>
            <a:r>
              <a:rPr lang="en-AU" sz="2800" dirty="0" smtClean="0">
                <a:solidFill>
                  <a:schemeClr val="tx2"/>
                </a:solidFill>
              </a:rPr>
              <a:t>Future impact of accounting standards not yet effective</a:t>
            </a:r>
            <a:endParaRPr lang="en-US" sz="2800" dirty="0">
              <a:solidFill>
                <a:schemeClr val="tx2"/>
              </a:solidFill>
            </a:endParaRPr>
          </a:p>
        </p:txBody>
      </p:sp>
      <p:pic>
        <p:nvPicPr>
          <p:cNvPr id="4" name="Picture 3"/>
          <p:cNvPicPr>
            <a:picLocks noChangeAspect="1"/>
          </p:cNvPicPr>
          <p:nvPr/>
        </p:nvPicPr>
        <p:blipFill>
          <a:blip r:embed="rId2"/>
          <a:stretch>
            <a:fillRect/>
          </a:stretch>
        </p:blipFill>
        <p:spPr>
          <a:xfrm>
            <a:off x="793937" y="1004407"/>
            <a:ext cx="7229474" cy="5001054"/>
          </a:xfrm>
          <a:prstGeom prst="rect">
            <a:avLst/>
          </a:prstGeom>
        </p:spPr>
      </p:pic>
      <p:sp>
        <p:nvSpPr>
          <p:cNvPr id="3" name="TextBox 2"/>
          <p:cNvSpPr txBox="1"/>
          <p:nvPr/>
        </p:nvSpPr>
        <p:spPr>
          <a:xfrm>
            <a:off x="793937" y="6055405"/>
            <a:ext cx="7229474" cy="246221"/>
          </a:xfrm>
          <a:prstGeom prst="rect">
            <a:avLst/>
          </a:prstGeom>
          <a:noFill/>
        </p:spPr>
        <p:txBody>
          <a:bodyPr wrap="square" rtlCol="0">
            <a:spAutoFit/>
          </a:bodyPr>
          <a:lstStyle/>
          <a:p>
            <a:r>
              <a:rPr lang="en-AU" sz="1000" dirty="0" smtClean="0"/>
              <a:t>Source: Queensland Treasury </a:t>
            </a:r>
            <a:r>
              <a:rPr lang="en-US" sz="1000" dirty="0" smtClean="0"/>
              <a:t>Financial </a:t>
            </a:r>
            <a:r>
              <a:rPr lang="en-US" sz="1000" dirty="0"/>
              <a:t>Reporting Requirements for Queensland Government Agencies </a:t>
            </a:r>
            <a:r>
              <a:rPr lang="en-US" sz="1000" dirty="0" smtClean="0"/>
              <a:t>(from 1 July 2016)</a:t>
            </a:r>
            <a:endParaRPr lang="en-US" dirty="0"/>
          </a:p>
        </p:txBody>
      </p:sp>
      <p:sp>
        <p:nvSpPr>
          <p:cNvPr id="5" name="TextBox 4"/>
          <p:cNvSpPr txBox="1"/>
          <p:nvPr/>
        </p:nvSpPr>
        <p:spPr>
          <a:xfrm>
            <a:off x="793937" y="531186"/>
            <a:ext cx="7229474" cy="400110"/>
          </a:xfrm>
          <a:prstGeom prst="rect">
            <a:avLst/>
          </a:prstGeom>
          <a:noFill/>
        </p:spPr>
        <p:txBody>
          <a:bodyPr wrap="square" rtlCol="0">
            <a:spAutoFit/>
          </a:bodyPr>
          <a:lstStyle/>
          <a:p>
            <a:r>
              <a:rPr lang="en-AU" sz="2000" dirty="0" smtClean="0">
                <a:solidFill>
                  <a:schemeClr val="tx2"/>
                </a:solidFill>
                <a:latin typeface="Arial" panose="020B0604020202020204" pitchFamily="34" charset="0"/>
                <a:cs typeface="Arial" panose="020B0604020202020204" pitchFamily="34" charset="0"/>
              </a:rPr>
              <a:t>Example Queensland disclosure</a:t>
            </a:r>
            <a:endParaRPr lang="en-US" sz="2000" dirty="0">
              <a:solidFill>
                <a:schemeClr val="tx2"/>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0"/>
          </p:nvPr>
        </p:nvSpPr>
        <p:spPr/>
        <p:txBody>
          <a:bodyPr/>
          <a:lstStyle/>
          <a:p>
            <a:fld id="{F20B0F91-48EB-4459-AF6F-DD84B76E649D}" type="slidenum">
              <a:rPr lang="en-AU" smtClean="0"/>
              <a:pPr/>
              <a:t>8</a:t>
            </a:fld>
            <a:endParaRPr lang="en-AU" dirty="0"/>
          </a:p>
        </p:txBody>
      </p:sp>
    </p:spTree>
    <p:extLst>
      <p:ext uri="{BB962C8B-B14F-4D97-AF65-F5344CB8AC3E}">
        <p14:creationId xmlns:p14="http://schemas.microsoft.com/office/powerpoint/2010/main" val="156608928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28" y="0"/>
            <a:ext cx="8891282" cy="798617"/>
          </a:xfrm>
        </p:spPr>
        <p:txBody>
          <a:bodyPr>
            <a:normAutofit/>
          </a:bodyPr>
          <a:lstStyle/>
          <a:p>
            <a:r>
              <a:rPr lang="en-AU" sz="3200" dirty="0" smtClean="0">
                <a:solidFill>
                  <a:schemeClr val="tx2"/>
                </a:solidFill>
              </a:rPr>
              <a:t>Which arrangements are caught?</a:t>
            </a:r>
            <a:endParaRPr lang="en-AU" sz="3200" dirty="0">
              <a:solidFill>
                <a:schemeClr val="tx2"/>
              </a:solidFill>
            </a:endParaRPr>
          </a:p>
        </p:txBody>
      </p:sp>
      <p:sp>
        <p:nvSpPr>
          <p:cNvPr id="3" name="Content Placeholder 2"/>
          <p:cNvSpPr>
            <a:spLocks noGrp="1"/>
          </p:cNvSpPr>
          <p:nvPr>
            <p:ph idx="1"/>
          </p:nvPr>
        </p:nvSpPr>
        <p:spPr>
          <a:xfrm>
            <a:off x="332121" y="798617"/>
            <a:ext cx="8229600" cy="5712542"/>
          </a:xfrm>
        </p:spPr>
        <p:txBody>
          <a:bodyPr>
            <a:normAutofit fontScale="70000" lnSpcReduction="20000"/>
          </a:bodyPr>
          <a:lstStyle/>
          <a:p>
            <a:endParaRPr lang="en-US" sz="2800" dirty="0"/>
          </a:p>
          <a:p>
            <a:pPr marL="449263" indent="-449263">
              <a:buNone/>
            </a:pPr>
            <a:r>
              <a:rPr lang="en-US" sz="2800" dirty="0"/>
              <a:t>2 </a:t>
            </a:r>
            <a:r>
              <a:rPr lang="en-US" sz="2800" dirty="0" smtClean="0"/>
              <a:t>	This </a:t>
            </a:r>
            <a:r>
              <a:rPr lang="en-US" sz="2800" dirty="0"/>
              <a:t>Standard shall be applied to </a:t>
            </a:r>
            <a:r>
              <a:rPr lang="en-US" sz="2800" i="1" dirty="0"/>
              <a:t>service concession arrangements</a:t>
            </a:r>
            <a:r>
              <a:rPr lang="en-US" sz="2800" dirty="0"/>
              <a:t>, which involve an </a:t>
            </a:r>
            <a:r>
              <a:rPr lang="en-US" sz="2800" i="1" dirty="0"/>
              <a:t>operator</a:t>
            </a:r>
            <a:r>
              <a:rPr lang="en-US" sz="2800" dirty="0"/>
              <a:t>: </a:t>
            </a:r>
          </a:p>
          <a:p>
            <a:pPr marL="982663" indent="-896938">
              <a:buNone/>
              <a:tabLst>
                <a:tab pos="449263" algn="l"/>
              </a:tabLst>
            </a:pPr>
            <a:r>
              <a:rPr lang="en-US" sz="2800" dirty="0" smtClean="0"/>
              <a:t>	(</a:t>
            </a:r>
            <a:r>
              <a:rPr lang="en-US" sz="2800" dirty="0"/>
              <a:t>a) </a:t>
            </a:r>
            <a:r>
              <a:rPr lang="en-US" sz="2800" dirty="0" smtClean="0"/>
              <a:t>	providing </a:t>
            </a:r>
            <a:r>
              <a:rPr lang="en-US" sz="2800" dirty="0"/>
              <a:t>public services related to a </a:t>
            </a:r>
            <a:r>
              <a:rPr lang="en-US" sz="2800" i="1" dirty="0"/>
              <a:t>service concession asset </a:t>
            </a:r>
            <a:r>
              <a:rPr lang="en-US" sz="2800" dirty="0"/>
              <a:t>on behalf of a grantor; and </a:t>
            </a:r>
          </a:p>
          <a:p>
            <a:pPr marL="982663" indent="-896938">
              <a:buNone/>
              <a:tabLst>
                <a:tab pos="449263" algn="l"/>
              </a:tabLst>
            </a:pPr>
            <a:r>
              <a:rPr lang="en-US" sz="2800" dirty="0" smtClean="0"/>
              <a:t>	(</a:t>
            </a:r>
            <a:r>
              <a:rPr lang="en-US" sz="2800" dirty="0"/>
              <a:t>b) </a:t>
            </a:r>
            <a:r>
              <a:rPr lang="en-US" sz="2800" dirty="0" smtClean="0"/>
              <a:t>	managing </a:t>
            </a:r>
            <a:r>
              <a:rPr lang="en-US" sz="2800" dirty="0"/>
              <a:t>at least some of those services under its own discretion, rather than at the direction of the grantor. </a:t>
            </a:r>
          </a:p>
          <a:p>
            <a:pPr marL="0" indent="0">
              <a:spcBef>
                <a:spcPts val="600"/>
              </a:spcBef>
              <a:spcAft>
                <a:spcPts val="600"/>
              </a:spcAft>
              <a:buNone/>
            </a:pPr>
            <a:endParaRPr lang="en-US" sz="2800" dirty="0" smtClean="0"/>
          </a:p>
          <a:p>
            <a:pPr marL="0" indent="0">
              <a:buNone/>
            </a:pPr>
            <a:r>
              <a:rPr lang="en-US" sz="2800" dirty="0" smtClean="0"/>
              <a:t>5	 … </a:t>
            </a:r>
            <a:r>
              <a:rPr lang="en-US" sz="2800" dirty="0"/>
              <a:t>The grantor controls the asset if, and only if: </a:t>
            </a:r>
          </a:p>
          <a:p>
            <a:pPr marL="982663" indent="-896938">
              <a:buNone/>
              <a:tabLst>
                <a:tab pos="449263" algn="l"/>
              </a:tabLst>
            </a:pPr>
            <a:r>
              <a:rPr lang="en-US" sz="2800" dirty="0"/>
              <a:t>	(a)	</a:t>
            </a:r>
            <a:r>
              <a:rPr lang="en-US" sz="2800" dirty="0" smtClean="0"/>
              <a:t>the </a:t>
            </a:r>
            <a:r>
              <a:rPr lang="en-US" sz="2800" dirty="0"/>
              <a:t>grantor controls or regulates what services the operator must provide with the asset, to whom it must provide them, and at what price; and </a:t>
            </a:r>
          </a:p>
          <a:p>
            <a:pPr marL="982663" indent="-896938">
              <a:buNone/>
              <a:tabLst>
                <a:tab pos="449263" algn="l"/>
              </a:tabLst>
            </a:pPr>
            <a:r>
              <a:rPr lang="en-US" sz="2800" dirty="0"/>
              <a:t>	(b) 	the grantor controls – through ownership, beneficial entitlement or otherwise – any significant residual interest in the asset at the end of the term of the arrangement. </a:t>
            </a:r>
          </a:p>
          <a:p>
            <a:pPr marL="457200" lvl="3" indent="0">
              <a:spcBef>
                <a:spcPts val="600"/>
              </a:spcBef>
              <a:spcAft>
                <a:spcPts val="600"/>
              </a:spcAft>
              <a:buNone/>
            </a:pPr>
            <a:endParaRPr lang="en-US" sz="2800" dirty="0"/>
          </a:p>
          <a:p>
            <a:pPr marL="1346200" indent="-1346200">
              <a:spcBef>
                <a:spcPts val="600"/>
              </a:spcBef>
              <a:spcAft>
                <a:spcPts val="600"/>
              </a:spcAft>
              <a:buNone/>
            </a:pPr>
            <a:r>
              <a:rPr lang="en-US" sz="2800" i="1" dirty="0"/>
              <a:t>operator</a:t>
            </a:r>
            <a:r>
              <a:rPr lang="en-US" sz="2800" dirty="0"/>
              <a:t> 	The entity that has a right of access to the service concession asset to provide public services 	</a:t>
            </a:r>
          </a:p>
          <a:p>
            <a:pPr marL="457200" lvl="1" indent="0">
              <a:spcBef>
                <a:spcPts val="1200"/>
              </a:spcBef>
              <a:spcAft>
                <a:spcPts val="1200"/>
              </a:spcAft>
              <a:buNone/>
            </a:pPr>
            <a:endParaRPr lang="en-US" dirty="0" smtClean="0"/>
          </a:p>
          <a:p>
            <a:pPr lvl="1">
              <a:spcBef>
                <a:spcPts val="1200"/>
              </a:spcBef>
              <a:spcAft>
                <a:spcPts val="1200"/>
              </a:spcAft>
            </a:pPr>
            <a:endParaRPr lang="en-US" dirty="0" smtClean="0"/>
          </a:p>
          <a:p>
            <a:pPr>
              <a:spcBef>
                <a:spcPts val="1200"/>
              </a:spcBef>
              <a:spcAft>
                <a:spcPts val="1200"/>
              </a:spcAft>
            </a:pPr>
            <a:endParaRPr lang="en-US" dirty="0" smtClean="0"/>
          </a:p>
          <a:p>
            <a:pPr marL="0" indent="0">
              <a:spcBef>
                <a:spcPts val="1200"/>
              </a:spcBef>
              <a:spcAft>
                <a:spcPts val="1200"/>
              </a:spcAft>
              <a:buNone/>
            </a:pPr>
            <a:endParaRPr lang="en-US" u="sng" dirty="0" smtClean="0"/>
          </a:p>
          <a:p>
            <a:pPr marL="0" indent="0">
              <a:spcBef>
                <a:spcPts val="1200"/>
              </a:spcBef>
              <a:spcAft>
                <a:spcPts val="1200"/>
              </a:spcAft>
              <a:buNone/>
            </a:pPr>
            <a:endParaRPr lang="en-US" dirty="0" smtClean="0"/>
          </a:p>
          <a:p>
            <a:endParaRPr lang="en-AU" b="1" dirty="0"/>
          </a:p>
        </p:txBody>
      </p:sp>
      <p:sp>
        <p:nvSpPr>
          <p:cNvPr id="4" name="Slide Number Placeholder 3"/>
          <p:cNvSpPr>
            <a:spLocks noGrp="1"/>
          </p:cNvSpPr>
          <p:nvPr>
            <p:ph type="sldNum" sz="quarter" idx="10"/>
          </p:nvPr>
        </p:nvSpPr>
        <p:spPr/>
        <p:txBody>
          <a:bodyPr/>
          <a:lstStyle/>
          <a:p>
            <a:fld id="{F20B0F91-48EB-4459-AF6F-DD84B76E649D}" type="slidenum">
              <a:rPr lang="en-AU" smtClean="0"/>
              <a:pPr/>
              <a:t>80</a:t>
            </a:fld>
            <a:endParaRPr lang="en-AU" dirty="0"/>
          </a:p>
        </p:txBody>
      </p:sp>
    </p:spTree>
    <p:extLst>
      <p:ext uri="{BB962C8B-B14F-4D97-AF65-F5344CB8AC3E}">
        <p14:creationId xmlns:p14="http://schemas.microsoft.com/office/powerpoint/2010/main" val="152894399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28" y="0"/>
            <a:ext cx="8907048" cy="798617"/>
          </a:xfrm>
        </p:spPr>
        <p:txBody>
          <a:bodyPr>
            <a:normAutofit/>
          </a:bodyPr>
          <a:lstStyle/>
          <a:p>
            <a:r>
              <a:rPr lang="en-AU" sz="3200" dirty="0" smtClean="0">
                <a:solidFill>
                  <a:schemeClr val="tx2"/>
                </a:solidFill>
              </a:rPr>
              <a:t>Quarterly Service Payments (QSP)</a:t>
            </a:r>
            <a:endParaRPr lang="en-AU" sz="3200" dirty="0">
              <a:solidFill>
                <a:schemeClr val="tx2"/>
              </a:solidFill>
            </a:endParaRPr>
          </a:p>
        </p:txBody>
      </p:sp>
      <p:sp>
        <p:nvSpPr>
          <p:cNvPr id="3" name="Content Placeholder 2"/>
          <p:cNvSpPr>
            <a:spLocks noGrp="1"/>
          </p:cNvSpPr>
          <p:nvPr>
            <p:ph idx="1"/>
          </p:nvPr>
        </p:nvSpPr>
        <p:spPr>
          <a:xfrm>
            <a:off x="332121" y="1147971"/>
            <a:ext cx="8229600" cy="5157938"/>
          </a:xfrm>
        </p:spPr>
        <p:txBody>
          <a:bodyPr>
            <a:normAutofit/>
          </a:bodyPr>
          <a:lstStyle/>
          <a:p>
            <a:pPr lvl="0"/>
            <a:r>
              <a:rPr lang="en-AU" sz="2400" dirty="0" smtClean="0"/>
              <a:t>Repayment </a:t>
            </a:r>
            <a:r>
              <a:rPr lang="en-AU" sz="2400" dirty="0"/>
              <a:t>of construction costs (principal and interest)</a:t>
            </a:r>
            <a:endParaRPr lang="en-US" sz="2400" dirty="0"/>
          </a:p>
          <a:p>
            <a:pPr lvl="0"/>
            <a:endParaRPr lang="en-AU" sz="2400" dirty="0" smtClean="0"/>
          </a:p>
          <a:p>
            <a:pPr lvl="0"/>
            <a:r>
              <a:rPr lang="en-AU" sz="2400" dirty="0" smtClean="0"/>
              <a:t>Payment </a:t>
            </a:r>
            <a:r>
              <a:rPr lang="en-AU" sz="2400" dirty="0"/>
              <a:t>for services (cleaning, security services, and building maintenance services)</a:t>
            </a:r>
            <a:endParaRPr lang="en-US" sz="2400" dirty="0"/>
          </a:p>
          <a:p>
            <a:pPr lvl="0"/>
            <a:endParaRPr lang="en-AU" sz="2400" dirty="0" smtClean="0"/>
          </a:p>
          <a:p>
            <a:pPr lvl="0"/>
            <a:r>
              <a:rPr lang="en-AU" sz="2400" dirty="0" smtClean="0"/>
              <a:t>Payment </a:t>
            </a:r>
            <a:r>
              <a:rPr lang="en-AU" sz="2400" dirty="0"/>
              <a:t>for capital lifecycle </a:t>
            </a:r>
            <a:r>
              <a:rPr lang="en-AU" sz="2400" dirty="0" smtClean="0"/>
              <a:t>replacements</a:t>
            </a:r>
          </a:p>
          <a:p>
            <a:pPr lvl="0"/>
            <a:endParaRPr lang="en-US" sz="2400" dirty="0"/>
          </a:p>
          <a:p>
            <a:pPr lvl="0"/>
            <a:r>
              <a:rPr lang="en-AU" sz="2400" dirty="0"/>
              <a:t>Payment of utilities costs (water, electricity)</a:t>
            </a:r>
            <a:endParaRPr lang="en-US" sz="2400" dirty="0"/>
          </a:p>
          <a:p>
            <a:pPr>
              <a:spcBef>
                <a:spcPts val="600"/>
              </a:spcBef>
              <a:spcAft>
                <a:spcPts val="600"/>
              </a:spcAft>
            </a:pPr>
            <a:endParaRPr lang="en-US" sz="2400" dirty="0"/>
          </a:p>
          <a:p>
            <a:pPr marL="457200" lvl="1" indent="0">
              <a:spcBef>
                <a:spcPts val="1200"/>
              </a:spcBef>
              <a:spcAft>
                <a:spcPts val="1200"/>
              </a:spcAft>
              <a:buNone/>
            </a:pPr>
            <a:endParaRPr lang="en-US" sz="2400" dirty="0" smtClean="0"/>
          </a:p>
          <a:p>
            <a:pPr lvl="1">
              <a:spcBef>
                <a:spcPts val="1200"/>
              </a:spcBef>
              <a:spcAft>
                <a:spcPts val="1200"/>
              </a:spcAft>
            </a:pPr>
            <a:endParaRPr lang="en-US" dirty="0" smtClean="0"/>
          </a:p>
          <a:p>
            <a:pPr>
              <a:spcBef>
                <a:spcPts val="1200"/>
              </a:spcBef>
              <a:spcAft>
                <a:spcPts val="1200"/>
              </a:spcAft>
            </a:pPr>
            <a:endParaRPr lang="en-US" dirty="0" smtClean="0"/>
          </a:p>
          <a:p>
            <a:pPr marL="0" indent="0">
              <a:spcBef>
                <a:spcPts val="1200"/>
              </a:spcBef>
              <a:spcAft>
                <a:spcPts val="1200"/>
              </a:spcAft>
              <a:buNone/>
            </a:pPr>
            <a:endParaRPr lang="en-US" u="sng" dirty="0" smtClean="0"/>
          </a:p>
          <a:p>
            <a:pPr marL="0" indent="0">
              <a:spcBef>
                <a:spcPts val="1200"/>
              </a:spcBef>
              <a:spcAft>
                <a:spcPts val="1200"/>
              </a:spcAft>
              <a:buNone/>
            </a:pPr>
            <a:endParaRPr lang="en-US" dirty="0" smtClean="0"/>
          </a:p>
          <a:p>
            <a:endParaRPr lang="en-AU" b="1" dirty="0"/>
          </a:p>
        </p:txBody>
      </p:sp>
      <p:sp>
        <p:nvSpPr>
          <p:cNvPr id="4" name="Slide Number Placeholder 3"/>
          <p:cNvSpPr>
            <a:spLocks noGrp="1"/>
          </p:cNvSpPr>
          <p:nvPr>
            <p:ph type="sldNum" sz="quarter" idx="10"/>
          </p:nvPr>
        </p:nvSpPr>
        <p:spPr/>
        <p:txBody>
          <a:bodyPr/>
          <a:lstStyle/>
          <a:p>
            <a:fld id="{F20B0F91-48EB-4459-AF6F-DD84B76E649D}" type="slidenum">
              <a:rPr lang="en-AU" smtClean="0"/>
              <a:pPr/>
              <a:t>81</a:t>
            </a:fld>
            <a:endParaRPr lang="en-AU" dirty="0"/>
          </a:p>
        </p:txBody>
      </p:sp>
    </p:spTree>
    <p:extLst>
      <p:ext uri="{BB962C8B-B14F-4D97-AF65-F5344CB8AC3E}">
        <p14:creationId xmlns:p14="http://schemas.microsoft.com/office/powerpoint/2010/main" val="219568477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28" y="0"/>
            <a:ext cx="8907048" cy="798617"/>
          </a:xfrm>
        </p:spPr>
        <p:txBody>
          <a:bodyPr>
            <a:normAutofit/>
          </a:bodyPr>
          <a:lstStyle/>
          <a:p>
            <a:r>
              <a:rPr lang="en-AU" sz="3200" dirty="0" smtClean="0">
                <a:solidFill>
                  <a:schemeClr val="tx2"/>
                </a:solidFill>
              </a:rPr>
              <a:t>Lifecycle payments (QSP)</a:t>
            </a:r>
            <a:endParaRPr lang="en-AU" sz="3200" dirty="0">
              <a:solidFill>
                <a:schemeClr val="tx2"/>
              </a:solidFill>
            </a:endParaRPr>
          </a:p>
        </p:txBody>
      </p:sp>
      <p:sp>
        <p:nvSpPr>
          <p:cNvPr id="3" name="Content Placeholder 2"/>
          <p:cNvSpPr>
            <a:spLocks noGrp="1"/>
          </p:cNvSpPr>
          <p:nvPr>
            <p:ph idx="1"/>
          </p:nvPr>
        </p:nvSpPr>
        <p:spPr>
          <a:xfrm>
            <a:off x="332121" y="748407"/>
            <a:ext cx="8229600" cy="5157938"/>
          </a:xfrm>
        </p:spPr>
        <p:txBody>
          <a:bodyPr>
            <a:noAutofit/>
          </a:bodyPr>
          <a:lstStyle/>
          <a:p>
            <a:pPr lvl="0">
              <a:spcBef>
                <a:spcPts val="0"/>
              </a:spcBef>
            </a:pPr>
            <a:r>
              <a:rPr lang="en-US" sz="2400" dirty="0" smtClean="0"/>
              <a:t>Planned </a:t>
            </a:r>
            <a:r>
              <a:rPr lang="en-US" sz="2400" dirty="0"/>
              <a:t>capital replacement of building </a:t>
            </a:r>
            <a:r>
              <a:rPr lang="en-US" sz="2400" dirty="0" smtClean="0"/>
              <a:t>components</a:t>
            </a:r>
          </a:p>
          <a:p>
            <a:pPr lvl="1">
              <a:spcBef>
                <a:spcPts val="0"/>
              </a:spcBef>
            </a:pPr>
            <a:r>
              <a:rPr lang="en-US" sz="2200" dirty="0" smtClean="0"/>
              <a:t>Possibly including </a:t>
            </a:r>
            <a:r>
              <a:rPr lang="en-US" sz="2200" dirty="0"/>
              <a:t>plant and </a:t>
            </a:r>
            <a:r>
              <a:rPr lang="en-US" sz="2200" dirty="0" smtClean="0"/>
              <a:t>equipment </a:t>
            </a:r>
          </a:p>
          <a:p>
            <a:pPr>
              <a:spcBef>
                <a:spcPts val="0"/>
              </a:spcBef>
            </a:pPr>
            <a:r>
              <a:rPr lang="en-US" sz="2400" dirty="0" smtClean="0"/>
              <a:t>Payments </a:t>
            </a:r>
            <a:r>
              <a:rPr lang="en-US" sz="2400" dirty="0"/>
              <a:t>are separate to the ongoing </a:t>
            </a:r>
            <a:r>
              <a:rPr lang="en-US" sz="2400" dirty="0" smtClean="0"/>
              <a:t>building </a:t>
            </a:r>
            <a:r>
              <a:rPr lang="en-US" sz="2400" dirty="0"/>
              <a:t>maintenance </a:t>
            </a:r>
            <a:endParaRPr lang="en-US" sz="2400" dirty="0" smtClean="0"/>
          </a:p>
          <a:p>
            <a:pPr>
              <a:spcBef>
                <a:spcPts val="0"/>
              </a:spcBef>
            </a:pPr>
            <a:endParaRPr lang="en-AU" sz="2400" dirty="0" smtClean="0"/>
          </a:p>
          <a:p>
            <a:pPr>
              <a:spcBef>
                <a:spcPts val="0"/>
              </a:spcBef>
            </a:pPr>
            <a:r>
              <a:rPr lang="en-AU" sz="2400" dirty="0" smtClean="0"/>
              <a:t>Identified in Base Case Financial Model</a:t>
            </a:r>
          </a:p>
          <a:p>
            <a:pPr lvl="1">
              <a:spcBef>
                <a:spcPts val="0"/>
              </a:spcBef>
            </a:pPr>
            <a:r>
              <a:rPr lang="en-AU" sz="2200" dirty="0" smtClean="0"/>
              <a:t>PPP entity takes risks of replacement (earlier or later, lower or higher)</a:t>
            </a:r>
          </a:p>
          <a:p>
            <a:pPr lvl="2">
              <a:spcBef>
                <a:spcPts val="0"/>
              </a:spcBef>
            </a:pPr>
            <a:r>
              <a:rPr lang="en-AU" sz="1800" dirty="0" smtClean="0"/>
              <a:t>May have some limits</a:t>
            </a:r>
          </a:p>
          <a:p>
            <a:pPr lvl="1">
              <a:spcBef>
                <a:spcPts val="0"/>
              </a:spcBef>
            </a:pPr>
            <a:r>
              <a:rPr lang="en-AU" sz="2200" dirty="0" smtClean="0"/>
              <a:t>QSPs may match expected outflow by PPP entity. Maybe straight-lined</a:t>
            </a:r>
          </a:p>
          <a:p>
            <a:pPr>
              <a:spcBef>
                <a:spcPts val="0"/>
              </a:spcBef>
            </a:pPr>
            <a:r>
              <a:rPr lang="en-AU" sz="2400" dirty="0" smtClean="0"/>
              <a:t>Payments will not match actual replacement</a:t>
            </a:r>
          </a:p>
          <a:p>
            <a:pPr>
              <a:spcBef>
                <a:spcPts val="0"/>
              </a:spcBef>
            </a:pPr>
            <a:endParaRPr lang="en-AU" sz="2400" dirty="0"/>
          </a:p>
          <a:p>
            <a:pPr>
              <a:spcBef>
                <a:spcPts val="0"/>
              </a:spcBef>
            </a:pPr>
            <a:r>
              <a:rPr lang="en-AU" sz="2400" dirty="0" smtClean="0"/>
              <a:t>Current diversity</a:t>
            </a:r>
          </a:p>
          <a:p>
            <a:pPr lvl="1">
              <a:spcBef>
                <a:spcPts val="0"/>
              </a:spcBef>
            </a:pPr>
            <a:r>
              <a:rPr lang="en-AU" sz="2200" dirty="0" smtClean="0"/>
              <a:t>Expense as incurred</a:t>
            </a:r>
          </a:p>
          <a:p>
            <a:pPr lvl="1">
              <a:spcBef>
                <a:spcPts val="0"/>
              </a:spcBef>
            </a:pPr>
            <a:r>
              <a:rPr lang="en-AU" sz="2200" dirty="0" smtClean="0"/>
              <a:t>Capitalise all future payments upfront</a:t>
            </a:r>
          </a:p>
          <a:p>
            <a:pPr lvl="1">
              <a:spcBef>
                <a:spcPts val="0"/>
              </a:spcBef>
            </a:pPr>
            <a:r>
              <a:rPr lang="en-AU" sz="2200" dirty="0" smtClean="0"/>
              <a:t>Capitalise and match against planned replacements</a:t>
            </a:r>
            <a:endParaRPr lang="en-AU" sz="2200" b="1" dirty="0"/>
          </a:p>
        </p:txBody>
      </p:sp>
      <p:sp>
        <p:nvSpPr>
          <p:cNvPr id="4" name="Slide Number Placeholder 3"/>
          <p:cNvSpPr>
            <a:spLocks noGrp="1"/>
          </p:cNvSpPr>
          <p:nvPr>
            <p:ph type="sldNum" sz="quarter" idx="10"/>
          </p:nvPr>
        </p:nvSpPr>
        <p:spPr/>
        <p:txBody>
          <a:bodyPr/>
          <a:lstStyle/>
          <a:p>
            <a:fld id="{F20B0F91-48EB-4459-AF6F-DD84B76E649D}" type="slidenum">
              <a:rPr lang="en-AU" smtClean="0"/>
              <a:pPr/>
              <a:t>82</a:t>
            </a:fld>
            <a:endParaRPr lang="en-AU" dirty="0"/>
          </a:p>
        </p:txBody>
      </p:sp>
    </p:spTree>
    <p:extLst>
      <p:ext uri="{BB962C8B-B14F-4D97-AF65-F5344CB8AC3E}">
        <p14:creationId xmlns:p14="http://schemas.microsoft.com/office/powerpoint/2010/main" val="198179694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28" y="0"/>
            <a:ext cx="8907048" cy="798617"/>
          </a:xfrm>
        </p:spPr>
        <p:txBody>
          <a:bodyPr>
            <a:normAutofit/>
          </a:bodyPr>
          <a:lstStyle/>
          <a:p>
            <a:r>
              <a:rPr lang="en-AU" sz="3200" dirty="0" smtClean="0">
                <a:solidFill>
                  <a:schemeClr val="tx2"/>
                </a:solidFill>
              </a:rPr>
              <a:t>Valuation issues</a:t>
            </a:r>
            <a:endParaRPr lang="en-AU" sz="3200" dirty="0">
              <a:solidFill>
                <a:schemeClr val="tx2"/>
              </a:solidFill>
            </a:endParaRPr>
          </a:p>
        </p:txBody>
      </p:sp>
      <p:sp>
        <p:nvSpPr>
          <p:cNvPr id="3" name="Content Placeholder 2"/>
          <p:cNvSpPr>
            <a:spLocks noGrp="1"/>
          </p:cNvSpPr>
          <p:nvPr>
            <p:ph idx="1"/>
          </p:nvPr>
        </p:nvSpPr>
        <p:spPr>
          <a:xfrm>
            <a:off x="332121" y="1147971"/>
            <a:ext cx="8229600" cy="5157938"/>
          </a:xfrm>
        </p:spPr>
        <p:txBody>
          <a:bodyPr>
            <a:normAutofit fontScale="92500" lnSpcReduction="10000"/>
          </a:bodyPr>
          <a:lstStyle/>
          <a:p>
            <a:pPr lvl="0"/>
            <a:r>
              <a:rPr lang="en-US" sz="2600" dirty="0" smtClean="0"/>
              <a:t>Current replacement cost mandated</a:t>
            </a:r>
          </a:p>
          <a:p>
            <a:pPr lvl="1"/>
            <a:r>
              <a:rPr lang="en-US" sz="2400" dirty="0" smtClean="0"/>
              <a:t>Will this always comply with AASB 13?</a:t>
            </a:r>
          </a:p>
          <a:p>
            <a:pPr lvl="1"/>
            <a:endParaRPr lang="en-US" sz="2600" dirty="0"/>
          </a:p>
          <a:p>
            <a:pPr>
              <a:spcBef>
                <a:spcPts val="600"/>
              </a:spcBef>
              <a:spcAft>
                <a:spcPts val="600"/>
              </a:spcAft>
            </a:pPr>
            <a:r>
              <a:rPr lang="en-AU" sz="2600" dirty="0" smtClean="0"/>
              <a:t>Lifecycle payments</a:t>
            </a:r>
          </a:p>
          <a:p>
            <a:pPr lvl="1">
              <a:spcBef>
                <a:spcPts val="600"/>
              </a:spcBef>
              <a:spcAft>
                <a:spcPts val="600"/>
              </a:spcAft>
            </a:pPr>
            <a:r>
              <a:rPr lang="en-AU" sz="2400" dirty="0" smtClean="0"/>
              <a:t>What has been included in the valuation?</a:t>
            </a:r>
          </a:p>
          <a:p>
            <a:pPr>
              <a:spcBef>
                <a:spcPts val="600"/>
              </a:spcBef>
              <a:spcAft>
                <a:spcPts val="600"/>
              </a:spcAft>
            </a:pPr>
            <a:endParaRPr lang="en-AU" sz="2600" dirty="0"/>
          </a:p>
          <a:p>
            <a:pPr>
              <a:spcBef>
                <a:spcPts val="600"/>
              </a:spcBef>
              <a:spcAft>
                <a:spcPts val="600"/>
              </a:spcAft>
            </a:pPr>
            <a:r>
              <a:rPr lang="en-AU" sz="2600" dirty="0" smtClean="0"/>
              <a:t>Public sector issues</a:t>
            </a:r>
          </a:p>
          <a:p>
            <a:pPr lvl="1">
              <a:spcBef>
                <a:spcPts val="600"/>
              </a:spcBef>
              <a:spcAft>
                <a:spcPts val="600"/>
              </a:spcAft>
            </a:pPr>
            <a:r>
              <a:rPr lang="en-AU" sz="2400" dirty="0" smtClean="0"/>
              <a:t>Finance / borrowing costs</a:t>
            </a:r>
          </a:p>
          <a:p>
            <a:pPr lvl="1">
              <a:spcBef>
                <a:spcPts val="600"/>
              </a:spcBef>
              <a:spcAft>
                <a:spcPts val="600"/>
              </a:spcAft>
            </a:pPr>
            <a:r>
              <a:rPr lang="en-AU" sz="2400" dirty="0" smtClean="0"/>
              <a:t>Market participant</a:t>
            </a:r>
          </a:p>
          <a:p>
            <a:pPr lvl="2">
              <a:spcBef>
                <a:spcPts val="600"/>
              </a:spcBef>
              <a:spcAft>
                <a:spcPts val="600"/>
              </a:spcAft>
            </a:pPr>
            <a:r>
              <a:rPr lang="en-AU" sz="1900" dirty="0" smtClean="0"/>
              <a:t>Replace with another PPP?</a:t>
            </a:r>
          </a:p>
          <a:p>
            <a:pPr lvl="2">
              <a:spcBef>
                <a:spcPts val="600"/>
              </a:spcBef>
              <a:spcAft>
                <a:spcPts val="600"/>
              </a:spcAft>
            </a:pPr>
            <a:r>
              <a:rPr lang="en-AU" sz="1900" dirty="0" smtClean="0"/>
              <a:t>Self-construct?</a:t>
            </a:r>
          </a:p>
          <a:p>
            <a:pPr>
              <a:spcBef>
                <a:spcPts val="600"/>
              </a:spcBef>
              <a:spcAft>
                <a:spcPts val="600"/>
              </a:spcAft>
            </a:pPr>
            <a:endParaRPr lang="en-US" sz="2600" dirty="0"/>
          </a:p>
          <a:p>
            <a:pPr marL="457200" lvl="1" indent="0">
              <a:spcBef>
                <a:spcPts val="1200"/>
              </a:spcBef>
              <a:spcAft>
                <a:spcPts val="1200"/>
              </a:spcAft>
              <a:buNone/>
            </a:pPr>
            <a:endParaRPr lang="en-US" sz="2600" dirty="0" smtClean="0"/>
          </a:p>
          <a:p>
            <a:pPr lvl="1">
              <a:spcBef>
                <a:spcPts val="1200"/>
              </a:spcBef>
              <a:spcAft>
                <a:spcPts val="1200"/>
              </a:spcAft>
            </a:pPr>
            <a:endParaRPr lang="en-US" dirty="0" smtClean="0"/>
          </a:p>
          <a:p>
            <a:pPr>
              <a:spcBef>
                <a:spcPts val="1200"/>
              </a:spcBef>
              <a:spcAft>
                <a:spcPts val="1200"/>
              </a:spcAft>
            </a:pPr>
            <a:endParaRPr lang="en-US" dirty="0" smtClean="0"/>
          </a:p>
          <a:p>
            <a:pPr marL="0" indent="0">
              <a:spcBef>
                <a:spcPts val="1200"/>
              </a:spcBef>
              <a:spcAft>
                <a:spcPts val="1200"/>
              </a:spcAft>
              <a:buNone/>
            </a:pPr>
            <a:endParaRPr lang="en-US" u="sng" dirty="0" smtClean="0"/>
          </a:p>
          <a:p>
            <a:pPr marL="0" indent="0">
              <a:spcBef>
                <a:spcPts val="1200"/>
              </a:spcBef>
              <a:spcAft>
                <a:spcPts val="1200"/>
              </a:spcAft>
              <a:buNone/>
            </a:pPr>
            <a:endParaRPr lang="en-US" dirty="0" smtClean="0"/>
          </a:p>
          <a:p>
            <a:endParaRPr lang="en-AU" b="1" dirty="0"/>
          </a:p>
        </p:txBody>
      </p:sp>
      <p:sp>
        <p:nvSpPr>
          <p:cNvPr id="4" name="Slide Number Placeholder 3"/>
          <p:cNvSpPr>
            <a:spLocks noGrp="1"/>
          </p:cNvSpPr>
          <p:nvPr>
            <p:ph type="sldNum" sz="quarter" idx="10"/>
          </p:nvPr>
        </p:nvSpPr>
        <p:spPr/>
        <p:txBody>
          <a:bodyPr/>
          <a:lstStyle/>
          <a:p>
            <a:fld id="{F20B0F91-48EB-4459-AF6F-DD84B76E649D}" type="slidenum">
              <a:rPr lang="en-AU" smtClean="0"/>
              <a:pPr/>
              <a:t>83</a:t>
            </a:fld>
            <a:endParaRPr lang="en-AU" dirty="0"/>
          </a:p>
        </p:txBody>
      </p:sp>
    </p:spTree>
    <p:extLst>
      <p:ext uri="{BB962C8B-B14F-4D97-AF65-F5344CB8AC3E}">
        <p14:creationId xmlns:p14="http://schemas.microsoft.com/office/powerpoint/2010/main" val="390810960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943744" y="1296970"/>
            <a:ext cx="2505032" cy="670855"/>
          </a:xfrm>
          <a:prstGeom prst="rect">
            <a:avLst/>
          </a:prstGeom>
          <a:solidFill>
            <a:srgbClr val="980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700" dirty="0">
                <a:solidFill>
                  <a:schemeClr val="bg1"/>
                </a:solidFill>
                <a:latin typeface="Arial" panose="020B0604020202020204" pitchFamily="34" charset="0"/>
                <a:cs typeface="Arial" panose="020B0604020202020204" pitchFamily="34" charset="0"/>
              </a:rPr>
              <a:t>New standard</a:t>
            </a:r>
          </a:p>
        </p:txBody>
      </p:sp>
      <p:sp>
        <p:nvSpPr>
          <p:cNvPr id="25" name="Rectangle 24"/>
          <p:cNvSpPr/>
          <p:nvPr/>
        </p:nvSpPr>
        <p:spPr>
          <a:xfrm>
            <a:off x="1426619" y="1295066"/>
            <a:ext cx="2505032" cy="670855"/>
          </a:xfrm>
          <a:prstGeom prst="rect">
            <a:avLst/>
          </a:prstGeom>
          <a:solidFill>
            <a:srgbClr val="980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700" dirty="0" smtClean="0">
                <a:solidFill>
                  <a:schemeClr val="bg1"/>
                </a:solidFill>
                <a:latin typeface="Arial" panose="020B0604020202020204" pitchFamily="34" charset="0"/>
                <a:cs typeface="Arial" panose="020B0604020202020204" pitchFamily="34" charset="0"/>
              </a:rPr>
              <a:t>Restated amounts</a:t>
            </a:r>
            <a:endParaRPr lang="en-AU" sz="1700"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normAutofit/>
          </a:bodyPr>
          <a:lstStyle/>
          <a:p>
            <a:r>
              <a:rPr lang="en-AU" sz="3200" dirty="0" smtClean="0">
                <a:solidFill>
                  <a:schemeClr val="tx2"/>
                </a:solidFill>
              </a:rPr>
              <a:t>Transition</a:t>
            </a:r>
            <a:endParaRPr lang="en-AU" sz="3200" dirty="0">
              <a:solidFill>
                <a:schemeClr val="tx2"/>
              </a:solidFill>
            </a:endParaRPr>
          </a:p>
        </p:txBody>
      </p:sp>
      <p:sp>
        <p:nvSpPr>
          <p:cNvPr id="8" name="TextBox 7"/>
          <p:cNvSpPr txBox="1"/>
          <p:nvPr/>
        </p:nvSpPr>
        <p:spPr>
          <a:xfrm>
            <a:off x="692336" y="2002500"/>
            <a:ext cx="1364476" cy="369332"/>
          </a:xfrm>
          <a:prstGeom prst="rect">
            <a:avLst/>
          </a:prstGeom>
          <a:noFill/>
        </p:spPr>
        <p:txBody>
          <a:bodyPr wrap="none" rtlCol="0">
            <a:spAutoFit/>
          </a:bodyPr>
          <a:lstStyle/>
          <a:p>
            <a:r>
              <a:rPr lang="en-AU" dirty="0">
                <a:latin typeface="Arial" panose="020B0604020202020204" pitchFamily="34" charset="0"/>
                <a:cs typeface="Arial" panose="020B0604020202020204" pitchFamily="34" charset="0"/>
              </a:rPr>
              <a:t>1 July </a:t>
            </a:r>
            <a:r>
              <a:rPr lang="en-AU" dirty="0" smtClean="0">
                <a:latin typeface="Arial" panose="020B0604020202020204" pitchFamily="34" charset="0"/>
                <a:cs typeface="Arial" panose="020B0604020202020204" pitchFamily="34" charset="0"/>
              </a:rPr>
              <a:t>2018</a:t>
            </a:r>
            <a:endParaRPr lang="en-AU" dirty="0">
              <a:latin typeface="Arial" panose="020B0604020202020204" pitchFamily="34" charset="0"/>
              <a:cs typeface="Arial" panose="020B0604020202020204" pitchFamily="34" charset="0"/>
            </a:endParaRPr>
          </a:p>
        </p:txBody>
      </p:sp>
      <p:sp>
        <p:nvSpPr>
          <p:cNvPr id="9" name="TextBox 8"/>
          <p:cNvSpPr txBox="1"/>
          <p:nvPr/>
        </p:nvSpPr>
        <p:spPr>
          <a:xfrm>
            <a:off x="3197370" y="2007908"/>
            <a:ext cx="1364476" cy="369332"/>
          </a:xfrm>
          <a:prstGeom prst="rect">
            <a:avLst/>
          </a:prstGeom>
          <a:noFill/>
        </p:spPr>
        <p:txBody>
          <a:bodyPr wrap="none" rtlCol="0">
            <a:spAutoFit/>
          </a:bodyPr>
          <a:lstStyle/>
          <a:p>
            <a:r>
              <a:rPr lang="en-AU" dirty="0">
                <a:latin typeface="Arial" panose="020B0604020202020204" pitchFamily="34" charset="0"/>
                <a:cs typeface="Arial" panose="020B0604020202020204" pitchFamily="34" charset="0"/>
              </a:rPr>
              <a:t>1 July </a:t>
            </a:r>
            <a:r>
              <a:rPr lang="en-AU" dirty="0" smtClean="0">
                <a:latin typeface="Arial" panose="020B0604020202020204" pitchFamily="34" charset="0"/>
                <a:cs typeface="Arial" panose="020B0604020202020204" pitchFamily="34" charset="0"/>
              </a:rPr>
              <a:t>2019</a:t>
            </a:r>
            <a:endParaRPr lang="en-AU" dirty="0">
              <a:latin typeface="Arial" panose="020B0604020202020204" pitchFamily="34" charset="0"/>
              <a:cs typeface="Arial" panose="020B0604020202020204" pitchFamily="34" charset="0"/>
            </a:endParaRPr>
          </a:p>
        </p:txBody>
      </p:sp>
      <p:sp>
        <p:nvSpPr>
          <p:cNvPr id="10" name="TextBox 9"/>
          <p:cNvSpPr txBox="1"/>
          <p:nvPr/>
        </p:nvSpPr>
        <p:spPr>
          <a:xfrm>
            <a:off x="5594263" y="1997401"/>
            <a:ext cx="1364476" cy="369332"/>
          </a:xfrm>
          <a:prstGeom prst="rect">
            <a:avLst/>
          </a:prstGeom>
          <a:noFill/>
        </p:spPr>
        <p:txBody>
          <a:bodyPr wrap="none" rtlCol="0">
            <a:spAutoFit/>
          </a:bodyPr>
          <a:lstStyle/>
          <a:p>
            <a:r>
              <a:rPr lang="en-AU" dirty="0">
                <a:latin typeface="Arial" panose="020B0604020202020204" pitchFamily="34" charset="0"/>
                <a:cs typeface="Arial" panose="020B0604020202020204" pitchFamily="34" charset="0"/>
              </a:rPr>
              <a:t>1 July </a:t>
            </a:r>
            <a:r>
              <a:rPr lang="en-AU" dirty="0" smtClean="0">
                <a:latin typeface="Arial" panose="020B0604020202020204" pitchFamily="34" charset="0"/>
                <a:cs typeface="Arial" panose="020B0604020202020204" pitchFamily="34" charset="0"/>
              </a:rPr>
              <a:t>2020</a:t>
            </a:r>
            <a:endParaRPr lang="en-AU" dirty="0">
              <a:latin typeface="Arial" panose="020B0604020202020204" pitchFamily="34" charset="0"/>
              <a:cs typeface="Arial" panose="020B0604020202020204" pitchFamily="34" charset="0"/>
            </a:endParaRPr>
          </a:p>
        </p:txBody>
      </p:sp>
      <p:sp>
        <p:nvSpPr>
          <p:cNvPr id="27" name="TextBox 26"/>
          <p:cNvSpPr txBox="1"/>
          <p:nvPr/>
        </p:nvSpPr>
        <p:spPr>
          <a:xfrm>
            <a:off x="332121" y="2527361"/>
            <a:ext cx="8355428" cy="400110"/>
          </a:xfrm>
          <a:prstGeom prst="rect">
            <a:avLst/>
          </a:prstGeom>
          <a:noFill/>
        </p:spPr>
        <p:txBody>
          <a:bodyPr wrap="square" rtlCol="0">
            <a:spAutoFit/>
          </a:bodyPr>
          <a:lstStyle/>
          <a:p>
            <a:pPr algn="ctr"/>
            <a:r>
              <a:rPr lang="en-AU" sz="2000" b="1" dirty="0">
                <a:latin typeface="+mj-lt"/>
                <a:cs typeface="Arial" panose="020B0604020202020204" pitchFamily="34" charset="0"/>
              </a:rPr>
              <a:t>Note: </a:t>
            </a:r>
            <a:r>
              <a:rPr lang="en-AU" sz="2000" dirty="0">
                <a:latin typeface="+mj-lt"/>
                <a:cs typeface="Arial" panose="020B0604020202020204" pitchFamily="34" charset="0"/>
              </a:rPr>
              <a:t>replace July with January for entities with 31 December year ends</a:t>
            </a:r>
          </a:p>
        </p:txBody>
      </p:sp>
      <p:sp>
        <p:nvSpPr>
          <p:cNvPr id="11" name="Content Placeholder 2"/>
          <p:cNvSpPr>
            <a:spLocks noGrp="1"/>
          </p:cNvSpPr>
          <p:nvPr>
            <p:ph idx="1"/>
          </p:nvPr>
        </p:nvSpPr>
        <p:spPr>
          <a:xfrm>
            <a:off x="332121" y="3023798"/>
            <a:ext cx="8229600" cy="3384435"/>
          </a:xfrm>
        </p:spPr>
        <p:txBody>
          <a:bodyPr>
            <a:noAutofit/>
          </a:bodyPr>
          <a:lstStyle/>
          <a:p>
            <a:pPr>
              <a:spcBef>
                <a:spcPts val="0"/>
              </a:spcBef>
            </a:pPr>
            <a:r>
              <a:rPr lang="en-US" sz="2000" dirty="0" smtClean="0"/>
              <a:t>Retrospective or from date of initial application</a:t>
            </a:r>
          </a:p>
          <a:p>
            <a:pPr lvl="1">
              <a:spcBef>
                <a:spcPts val="0"/>
              </a:spcBef>
            </a:pPr>
            <a:r>
              <a:rPr lang="en-AU" sz="1800" dirty="0" smtClean="0"/>
              <a:t>All or nothing - Not asset by asset like AASB 16 </a:t>
            </a:r>
            <a:r>
              <a:rPr lang="en-AU" sz="1800" i="1" dirty="0" smtClean="0"/>
              <a:t>Leases</a:t>
            </a:r>
            <a:endParaRPr lang="en-US" sz="1800" i="1" dirty="0" smtClean="0"/>
          </a:p>
          <a:p>
            <a:pPr>
              <a:spcBef>
                <a:spcPts val="0"/>
              </a:spcBef>
            </a:pPr>
            <a:r>
              <a:rPr lang="en-US" sz="2000" dirty="0" smtClean="0"/>
              <a:t>Asset</a:t>
            </a:r>
          </a:p>
          <a:p>
            <a:pPr lvl="1">
              <a:spcBef>
                <a:spcPts val="0"/>
              </a:spcBef>
            </a:pPr>
            <a:r>
              <a:rPr lang="en-US" sz="1800" dirty="0" smtClean="0"/>
              <a:t>Current </a:t>
            </a:r>
            <a:r>
              <a:rPr lang="en-US" sz="1800" dirty="0"/>
              <a:t>replacement </a:t>
            </a:r>
            <a:r>
              <a:rPr lang="en-US" sz="1800" dirty="0" smtClean="0"/>
              <a:t>cost</a:t>
            </a:r>
          </a:p>
          <a:p>
            <a:pPr>
              <a:spcBef>
                <a:spcPts val="0"/>
              </a:spcBef>
            </a:pPr>
            <a:r>
              <a:rPr lang="en-AU" sz="2000" dirty="0" smtClean="0"/>
              <a:t>Liability</a:t>
            </a:r>
          </a:p>
          <a:p>
            <a:pPr lvl="1">
              <a:spcBef>
                <a:spcPts val="0"/>
              </a:spcBef>
            </a:pPr>
            <a:r>
              <a:rPr lang="en-AU" sz="1800" dirty="0" smtClean="0"/>
              <a:t>Financial liability</a:t>
            </a:r>
          </a:p>
          <a:p>
            <a:pPr lvl="2">
              <a:spcBef>
                <a:spcPts val="0"/>
              </a:spcBef>
            </a:pPr>
            <a:r>
              <a:rPr lang="en-AU" sz="1800" dirty="0" smtClean="0"/>
              <a:t>Discounted future payments</a:t>
            </a:r>
          </a:p>
          <a:p>
            <a:pPr lvl="1">
              <a:spcBef>
                <a:spcPts val="0"/>
              </a:spcBef>
            </a:pPr>
            <a:r>
              <a:rPr lang="en-AU" sz="1800" dirty="0"/>
              <a:t>Unearned revenue - </a:t>
            </a:r>
            <a:r>
              <a:rPr lang="en-US" sz="1800" dirty="0"/>
              <a:t>Grant of a right to the operator model </a:t>
            </a:r>
          </a:p>
          <a:p>
            <a:pPr lvl="2">
              <a:spcBef>
                <a:spcPts val="0"/>
              </a:spcBef>
            </a:pPr>
            <a:r>
              <a:rPr lang="en-US" sz="1800" dirty="0" smtClean="0"/>
              <a:t>Adjusted </a:t>
            </a:r>
            <a:r>
              <a:rPr lang="en-US" sz="1800" dirty="0"/>
              <a:t>to reflect the remaining period of the service concession arrangement relative to the remaining economic life of the </a:t>
            </a:r>
            <a:r>
              <a:rPr lang="en-US" sz="1800" dirty="0" smtClean="0"/>
              <a:t>asset</a:t>
            </a:r>
            <a:endParaRPr lang="en-US" sz="1800" dirty="0"/>
          </a:p>
          <a:p>
            <a:pPr>
              <a:spcBef>
                <a:spcPts val="0"/>
              </a:spcBef>
            </a:pPr>
            <a:r>
              <a:rPr lang="en-AU" sz="1800" dirty="0" smtClean="0"/>
              <a:t>Accumulated surplus / Retained earnings</a:t>
            </a:r>
          </a:p>
          <a:p>
            <a:pPr lvl="1">
              <a:spcBef>
                <a:spcPts val="0"/>
              </a:spcBef>
            </a:pPr>
            <a:r>
              <a:rPr lang="en-AU" sz="1800" dirty="0" smtClean="0"/>
              <a:t>Asset </a:t>
            </a:r>
            <a:r>
              <a:rPr lang="en-AU" sz="1800" dirty="0"/>
              <a:t>revaluation reserve</a:t>
            </a:r>
            <a:r>
              <a:rPr lang="en-AU" sz="1800" dirty="0" smtClean="0"/>
              <a:t>?</a:t>
            </a:r>
            <a:endParaRPr lang="en-AU" sz="1800" b="1" dirty="0"/>
          </a:p>
        </p:txBody>
      </p:sp>
      <p:sp>
        <p:nvSpPr>
          <p:cNvPr id="3" name="Slide Number Placeholder 2"/>
          <p:cNvSpPr>
            <a:spLocks noGrp="1"/>
          </p:cNvSpPr>
          <p:nvPr>
            <p:ph type="sldNum" sz="quarter" idx="10"/>
          </p:nvPr>
        </p:nvSpPr>
        <p:spPr/>
        <p:txBody>
          <a:bodyPr/>
          <a:lstStyle/>
          <a:p>
            <a:fld id="{F20B0F91-48EB-4459-AF6F-DD84B76E649D}" type="slidenum">
              <a:rPr lang="en-AU" smtClean="0"/>
              <a:pPr/>
              <a:t>84</a:t>
            </a:fld>
            <a:endParaRPr lang="en-AU" dirty="0"/>
          </a:p>
        </p:txBody>
      </p:sp>
    </p:spTree>
    <p:extLst>
      <p:ext uri="{BB962C8B-B14F-4D97-AF65-F5344CB8AC3E}">
        <p14:creationId xmlns:p14="http://schemas.microsoft.com/office/powerpoint/2010/main" val="327375966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948" y="1220211"/>
            <a:ext cx="8229601" cy="1143000"/>
          </a:xfrm>
          <a:prstGeom prst="rect">
            <a:avLst/>
          </a:prstGeom>
        </p:spPr>
        <p:txBody>
          <a:bodyPr/>
          <a:lstStyle>
            <a:lvl1pPr algn="ctr" defTabSz="419947" rtl="0" eaLnBrk="1" latinLnBrk="0" hangingPunct="1">
              <a:spcBef>
                <a:spcPct val="0"/>
              </a:spcBef>
              <a:buNone/>
              <a:defRPr sz="4411" kern="1200">
                <a:solidFill>
                  <a:schemeClr val="tx1"/>
                </a:solidFill>
                <a:latin typeface="+mj-lt"/>
                <a:ea typeface="+mj-ea"/>
                <a:cs typeface="+mj-cs"/>
              </a:defRPr>
            </a:lvl1pPr>
          </a:lstStyle>
          <a:p>
            <a:r>
              <a:rPr lang="en-AU" sz="4400" smtClean="0">
                <a:solidFill>
                  <a:schemeClr val="tx2"/>
                </a:solidFill>
              </a:rPr>
              <a:t>Q&amp;A</a:t>
            </a:r>
            <a:endParaRPr lang="en-AU" sz="4400" dirty="0">
              <a:solidFill>
                <a:schemeClr val="tx2"/>
              </a:solidFill>
            </a:endParaRPr>
          </a:p>
        </p:txBody>
      </p:sp>
      <p:sp>
        <p:nvSpPr>
          <p:cNvPr id="3" name="Slide Number Placeholder 2"/>
          <p:cNvSpPr>
            <a:spLocks noGrp="1"/>
          </p:cNvSpPr>
          <p:nvPr>
            <p:ph type="sldNum" sz="quarter" idx="10"/>
          </p:nvPr>
        </p:nvSpPr>
        <p:spPr/>
        <p:txBody>
          <a:bodyPr/>
          <a:lstStyle/>
          <a:p>
            <a:fld id="{F20B0F91-48EB-4459-AF6F-DD84B76E649D}" type="slidenum">
              <a:rPr lang="en-AU" smtClean="0"/>
              <a:pPr/>
              <a:t>85</a:t>
            </a:fld>
            <a:endParaRPr lang="en-AU" dirty="0"/>
          </a:p>
        </p:txBody>
      </p:sp>
    </p:spTree>
    <p:extLst>
      <p:ext uri="{BB962C8B-B14F-4D97-AF65-F5344CB8AC3E}">
        <p14:creationId xmlns:p14="http://schemas.microsoft.com/office/powerpoint/2010/main" val="237793749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989239" y="601436"/>
            <a:ext cx="7153275" cy="741363"/>
          </a:xfrm>
          <a:prstGeom prst="rect">
            <a:avLst/>
          </a:prstGeom>
        </p:spPr>
        <p:txBody>
          <a:bodyPr/>
          <a:lstStyle>
            <a:lvl1pPr algn="ctr" defTabSz="419947" rtl="0" eaLnBrk="1" latinLnBrk="0" hangingPunct="1">
              <a:spcBef>
                <a:spcPct val="0"/>
              </a:spcBef>
              <a:buNone/>
              <a:defRPr sz="4411" kern="1200">
                <a:solidFill>
                  <a:schemeClr val="tx1"/>
                </a:solidFill>
                <a:latin typeface="+mj-lt"/>
                <a:ea typeface="+mj-ea"/>
                <a:cs typeface="+mj-cs"/>
              </a:defRPr>
            </a:lvl1pPr>
          </a:lstStyle>
          <a:p>
            <a:r>
              <a:rPr lang="en-AU" sz="4400" b="1" dirty="0" smtClean="0">
                <a:solidFill>
                  <a:srgbClr val="0F4C92"/>
                </a:solidFill>
              </a:rPr>
              <a:t>Thank you</a:t>
            </a:r>
            <a:endParaRPr lang="en-AU" sz="4400" b="1" dirty="0">
              <a:solidFill>
                <a:srgbClr val="0F4C92"/>
              </a:solidFill>
            </a:endParaRPr>
          </a:p>
        </p:txBody>
      </p:sp>
      <p:sp>
        <p:nvSpPr>
          <p:cNvPr id="4" name="Slide Number Placeholder 2"/>
          <p:cNvSpPr>
            <a:spLocks noGrp="1"/>
          </p:cNvSpPr>
          <p:nvPr>
            <p:ph type="sldNum" sz="quarter" idx="10"/>
          </p:nvPr>
        </p:nvSpPr>
        <p:spPr>
          <a:xfrm>
            <a:off x="139343" y="6301626"/>
            <a:ext cx="2057400" cy="365125"/>
          </a:xfrm>
        </p:spPr>
        <p:txBody>
          <a:bodyPr/>
          <a:lstStyle/>
          <a:p>
            <a:r>
              <a:rPr lang="en-AU" dirty="0" smtClean="0"/>
              <a:t>86</a:t>
            </a:r>
            <a:endParaRPr lang="en-AU" dirty="0"/>
          </a:p>
        </p:txBody>
      </p:sp>
    </p:spTree>
    <p:extLst>
      <p:ext uri="{BB962C8B-B14F-4D97-AF65-F5344CB8AC3E}">
        <p14:creationId xmlns:p14="http://schemas.microsoft.com/office/powerpoint/2010/main" val="23135636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972417" y="884959"/>
            <a:ext cx="7153275" cy="741363"/>
          </a:xfrm>
          <a:prstGeom prst="rect">
            <a:avLst/>
          </a:prstGeom>
        </p:spPr>
        <p:txBody>
          <a:bodyPr/>
          <a:lstStyle/>
          <a:p>
            <a:pPr lvl="0"/>
            <a:r>
              <a:rPr lang="en-AU" sz="3200" b="1" dirty="0" smtClean="0">
                <a:solidFill>
                  <a:schemeClr val="tx2"/>
                </a:solidFill>
                <a:cs typeface="Arial" panose="020B0604020202020204" pitchFamily="34" charset="0"/>
              </a:rPr>
              <a:t>Revenue </a:t>
            </a:r>
            <a:r>
              <a:rPr lang="en-AU" sz="3200" b="1" dirty="0">
                <a:solidFill>
                  <a:schemeClr val="tx2"/>
                </a:solidFill>
                <a:cs typeface="Arial" panose="020B0604020202020204" pitchFamily="34" charset="0"/>
              </a:rPr>
              <a:t>and income sources</a:t>
            </a:r>
          </a:p>
        </p:txBody>
      </p:sp>
      <p:sp>
        <p:nvSpPr>
          <p:cNvPr id="2" name="Slide Number Placeholder 1"/>
          <p:cNvSpPr>
            <a:spLocks noGrp="1"/>
          </p:cNvSpPr>
          <p:nvPr>
            <p:ph type="sldNum" sz="quarter" idx="10"/>
          </p:nvPr>
        </p:nvSpPr>
        <p:spPr/>
        <p:txBody>
          <a:bodyPr/>
          <a:lstStyle/>
          <a:p>
            <a:fld id="{F20B0F91-48EB-4459-AF6F-DD84B76E649D}" type="slidenum">
              <a:rPr lang="en-AU" smtClean="0"/>
              <a:pPr/>
              <a:t>9</a:t>
            </a:fld>
            <a:endParaRPr lang="en-AU" dirty="0"/>
          </a:p>
        </p:txBody>
      </p:sp>
    </p:spTree>
    <p:extLst>
      <p:ext uri="{BB962C8B-B14F-4D97-AF65-F5344CB8AC3E}">
        <p14:creationId xmlns:p14="http://schemas.microsoft.com/office/powerpoint/2010/main" val="3210473779"/>
      </p:ext>
    </p:extLst>
  </p:cSld>
  <p:clrMapOvr>
    <a:masterClrMapping/>
  </p:clrMapOvr>
  <p:timing>
    <p:tnLst>
      <p:par>
        <p:cTn id="1" dur="indefinite" restart="never" nodeType="tmRoot"/>
      </p:par>
    </p:tnLst>
  </p:timing>
</p:sld>
</file>

<file path=ppt/theme/theme1.xml><?xml version="1.0" encoding="utf-8"?>
<a:theme xmlns:a="http://schemas.openxmlformats.org/drawingml/2006/main" name="Bottom Left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QAO corporate PowerPoint Template" id="{43FB9833-B93E-44F8-B3A3-28D2CF45BCD6}" vid="{E1667B0A-CA68-463A-9A62-3F0E44DF5CE2}"/>
    </a:ext>
  </a:extLst>
</a:theme>
</file>

<file path=ppt/theme/theme2.xml><?xml version="1.0" encoding="utf-8"?>
<a:theme xmlns:a="http://schemas.openxmlformats.org/drawingml/2006/main" name="Logo_TopR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QAO corporate PowerPoint Template" id="{43FB9833-B93E-44F8-B3A3-28D2CF45BCD6}" vid="{1E887AA1-94DC-41DF-BEA4-20076A34C69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How t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QAO corporate PowerPoint Template" id="{43FB9833-B93E-44F8-B3A3-28D2CF45BCD6}" vid="{5041AE3F-9119-4AEA-9BAA-56F04AB6F4F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EE9A8727619BF49A01656EE987687EC" ma:contentTypeVersion="0" ma:contentTypeDescription="Create a new document." ma:contentTypeScope="" ma:versionID="0d2a6ed4809ab2fad62bb45f181f59d1">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1A1432-8153-4151-94CE-471A5BC96E29}">
  <ds:schemaRefs>
    <ds:schemaRef ds:uri="http://schemas.microsoft.com/sharepoint/v3/contenttype/forms"/>
  </ds:schemaRefs>
</ds:datastoreItem>
</file>

<file path=customXml/itemProps2.xml><?xml version="1.0" encoding="utf-8"?>
<ds:datastoreItem xmlns:ds="http://schemas.openxmlformats.org/officeDocument/2006/customXml" ds:itemID="{22BC8774-CC30-41ED-A95D-7ADD87049A03}">
  <ds:schemaRefs>
    <ds:schemaRef ds:uri="http://schemas.microsoft.com/office/2006/metadata/properties"/>
    <ds:schemaRef ds:uri="http://purl.org/dc/dcmitype/"/>
    <ds:schemaRef ds:uri="http://www.w3.org/XML/1998/namespace"/>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F135AEA9-72B8-4367-B5AC-ACFB54A5AE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QAO corporate PowerPoint Template</Template>
  <TotalTime>2758</TotalTime>
  <Words>4319</Words>
  <Application>Microsoft Office PowerPoint</Application>
  <PresentationFormat>On-screen Show (4:3)</PresentationFormat>
  <Paragraphs>1190</Paragraphs>
  <Slides>86</Slides>
  <Notes>25</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86</vt:i4>
      </vt:variant>
    </vt:vector>
  </HeadingPairs>
  <TitlesOfParts>
    <vt:vector size="93" baseType="lpstr">
      <vt:lpstr>Arial</vt:lpstr>
      <vt:lpstr>Calibri</vt:lpstr>
      <vt:lpstr>Wingdings</vt:lpstr>
      <vt:lpstr>Bottom Left Logo</vt:lpstr>
      <vt:lpstr>Logo_TopRight</vt:lpstr>
      <vt:lpstr>Office Theme</vt:lpstr>
      <vt:lpstr>How to</vt:lpstr>
      <vt:lpstr>ACCOUNTING STANDARDS UPDATE  October 2017 </vt:lpstr>
      <vt:lpstr>PowerPoint Presentation</vt:lpstr>
      <vt:lpstr>Agenda</vt:lpstr>
      <vt:lpstr>New accounting standards</vt:lpstr>
      <vt:lpstr>Upcoming changes</vt:lpstr>
      <vt:lpstr>New standards not yet effective (31 March 2017)</vt:lpstr>
      <vt:lpstr>New standards not yet effective  (issued 31 Mar 2017 to 30 Sep 2017)</vt:lpstr>
      <vt:lpstr>Future impact of accounting standards not yet effective</vt:lpstr>
      <vt:lpstr>Revenue and income sources</vt:lpstr>
      <vt:lpstr>Revenue and income sources</vt:lpstr>
      <vt:lpstr>IFRS 15 / AASB 15 Revenue from Contracts with Customers </vt:lpstr>
      <vt:lpstr>Statutory receivables</vt:lpstr>
      <vt:lpstr>Revenue recognition changes Accounting for grant income</vt:lpstr>
      <vt:lpstr>Implications for NFP entities – AASB 15</vt:lpstr>
      <vt:lpstr>Revenue—AASB 15</vt:lpstr>
      <vt:lpstr>Planning ahead</vt:lpstr>
      <vt:lpstr>Licences</vt:lpstr>
      <vt:lpstr>AASB 15 Revenue recognition model</vt:lpstr>
      <vt:lpstr>AASB 15 Revenue recognition model</vt:lpstr>
      <vt:lpstr>AASB 15 - additional issues</vt:lpstr>
      <vt:lpstr>Examples</vt:lpstr>
      <vt:lpstr>Examples</vt:lpstr>
      <vt:lpstr>Examples</vt:lpstr>
      <vt:lpstr>AASB 1058 Income for Not-for-profit Entities </vt:lpstr>
      <vt:lpstr>Enforceable agreement (AASB 15)</vt:lpstr>
      <vt:lpstr>Sufficiently specific promise (AASB 15)</vt:lpstr>
      <vt:lpstr>Capital grants</vt:lpstr>
      <vt:lpstr>Volunteer services</vt:lpstr>
      <vt:lpstr>Portions AASB 1004 retained</vt:lpstr>
      <vt:lpstr>Transition</vt:lpstr>
      <vt:lpstr>Transition</vt:lpstr>
      <vt:lpstr>Disclosures</vt:lpstr>
      <vt:lpstr>Future impact of accounting standards not yet effective</vt:lpstr>
      <vt:lpstr>Are you AASB 1058 / AASB 15 ready?</vt:lpstr>
      <vt:lpstr>Q&amp;A</vt:lpstr>
      <vt:lpstr>IFRS 16 / AASB 16 Leases</vt:lpstr>
      <vt:lpstr>Current lease accounting</vt:lpstr>
      <vt:lpstr>We did we need the change?</vt:lpstr>
      <vt:lpstr>Operating leases in practice</vt:lpstr>
      <vt:lpstr>Making life easier - Exemptions</vt:lpstr>
      <vt:lpstr>Putting operating leases on balance sheet</vt:lpstr>
      <vt:lpstr>Lease liability—discounted cash flows</vt:lpstr>
      <vt:lpstr>Lease accounting</vt:lpstr>
      <vt:lpstr>Profit or loss effect</vt:lpstr>
      <vt:lpstr>PowerPoint Presentation</vt:lpstr>
      <vt:lpstr>Balance sheet</vt:lpstr>
      <vt:lpstr>PowerPoint Presentation</vt:lpstr>
      <vt:lpstr>Profit or loss statement</vt:lpstr>
      <vt:lpstr>PowerPoint Presentation</vt:lpstr>
      <vt:lpstr>Cash flow statement</vt:lpstr>
      <vt:lpstr>Ratios—impact</vt:lpstr>
      <vt:lpstr>CPI adjustments</vt:lpstr>
      <vt:lpstr>PowerPoint Presentation</vt:lpstr>
      <vt:lpstr>Operating leases—why things are different</vt:lpstr>
      <vt:lpstr>Lease re-measurement (for example, CPI)</vt:lpstr>
      <vt:lpstr>Lease payments—CPI</vt:lpstr>
      <vt:lpstr>Lease payments—contingent payments</vt:lpstr>
      <vt:lpstr>Business combinations</vt:lpstr>
      <vt:lpstr>Lease term – Renewals and options</vt:lpstr>
      <vt:lpstr>PowerPoint Presentation</vt:lpstr>
      <vt:lpstr>Lease term – Reasonably certain</vt:lpstr>
      <vt:lpstr>Transition – Methods </vt:lpstr>
      <vt:lpstr>Transition</vt:lpstr>
      <vt:lpstr>PowerPoint Presentation</vt:lpstr>
      <vt:lpstr>Transition issues</vt:lpstr>
      <vt:lpstr>Revaluations</vt:lpstr>
      <vt:lpstr>Peppercorn and below-market rentals</vt:lpstr>
      <vt:lpstr>PowerPoint Presentation</vt:lpstr>
      <vt:lpstr>IFRS 9 / AASB 9 Financial Instruments</vt:lpstr>
      <vt:lpstr>Complexity of the former standard  (IAS 39 / AASB 139)</vt:lpstr>
      <vt:lpstr>IFRS 9 / AASB 9 Financial Instruments</vt:lpstr>
      <vt:lpstr>Classification of financial assets</vt:lpstr>
      <vt:lpstr>General approach for impairment of financial assets</vt:lpstr>
      <vt:lpstr>Public sector issues</vt:lpstr>
      <vt:lpstr>PowerPoint Presentation</vt:lpstr>
      <vt:lpstr>AASB 1059   Service Concession Arrangements: Grantors </vt:lpstr>
      <vt:lpstr>Examples</vt:lpstr>
      <vt:lpstr>History</vt:lpstr>
      <vt:lpstr>Effect</vt:lpstr>
      <vt:lpstr>Which arrangements are caught?</vt:lpstr>
      <vt:lpstr>Quarterly Service Payments (QSP)</vt:lpstr>
      <vt:lpstr>Lifecycle payments (QSP)</vt:lpstr>
      <vt:lpstr>Valuation issues</vt:lpstr>
      <vt:lpstr>Transition</vt:lpstr>
      <vt:lpstr>PowerPoint Presentation</vt:lpstr>
      <vt:lpstr>PowerPoint Presentation</vt:lpstr>
    </vt:vector>
  </TitlesOfParts>
  <Company>Queensland Audit Office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Hardidge</dc:creator>
  <cp:lastModifiedBy>Butler-Stratton, Sophie</cp:lastModifiedBy>
  <cp:revision>88</cp:revision>
  <cp:lastPrinted>2017-10-20T01:50:56Z</cp:lastPrinted>
  <dcterms:created xsi:type="dcterms:W3CDTF">2017-03-15T02:48:06Z</dcterms:created>
  <dcterms:modified xsi:type="dcterms:W3CDTF">2017-10-23T01:51:55Z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0x010100CEE9A8727619BF49A01656EE987687EC</vt:lpwstr>
  </property>
</Properties>
</file>